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9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58.xml" ContentType="application/vnd.openxmlformats-officedocument.presentationml.slide+xml"/>
  <Override PartName="/ppt/slides/slide57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5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2.xml" ContentType="application/vnd.openxmlformats-officedocument.presentationml.slide+xml"/>
  <Override PartName="/ppt/slides/slide10.xml" ContentType="application/vnd.openxmlformats-officedocument.presentationml.slide+xml"/>
  <Override PartName="/ppt/slides/slide52.xml" ContentType="application/vnd.openxmlformats-officedocument.presentationml.slide+xml"/>
  <Override PartName="/ppt/slides/slide50.xml" ContentType="application/vnd.openxmlformats-officedocument.presentationml.slide+xml"/>
  <Override PartName="/ppt/slides/slide69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51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68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44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charts/colors3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charts/colors2.xml" ContentType="application/vnd.ms-office.chartcolorstyle+xml"/>
  <Override PartName="/ppt/theme/theme3.xml" ContentType="application/vnd.openxmlformats-officedocument.theme+xml"/>
  <Override PartName="/ppt/charts/chart2.xml" ContentType="application/vnd.openxmlformats-officedocument.drawingml.chart+xml"/>
  <Override PartName="/ppt/charts/style2.xml" ContentType="application/vnd.ms-office.chartstyle+xml"/>
  <Override PartName="/ppt/charts/style1.xml" ContentType="application/vnd.ms-office.chartstyle+xml"/>
  <Override PartName="/ppt/charts/chart1.xml" ContentType="application/vnd.openxmlformats-officedocument.drawingml.chart+xml"/>
  <Override PartName="/ppt/charts/colors1.xml" ContentType="application/vnd.ms-office.chartcolorstyl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6" r:id="rId2"/>
    <p:sldMasterId id="2147483678" r:id="rId3"/>
    <p:sldMasterId id="2147483688" r:id="rId4"/>
    <p:sldMasterId id="2147483700" r:id="rId5"/>
  </p:sldMasterIdLst>
  <p:notesMasterIdLst>
    <p:notesMasterId r:id="rId75"/>
  </p:notesMasterIdLst>
  <p:handoutMasterIdLst>
    <p:handoutMasterId r:id="rId76"/>
  </p:handoutMasterIdLst>
  <p:sldIdLst>
    <p:sldId id="256" r:id="rId6"/>
    <p:sldId id="265" r:id="rId7"/>
    <p:sldId id="260" r:id="rId8"/>
    <p:sldId id="266" r:id="rId9"/>
    <p:sldId id="273" r:id="rId10"/>
    <p:sldId id="337" r:id="rId11"/>
    <p:sldId id="274" r:id="rId12"/>
    <p:sldId id="275" r:id="rId13"/>
    <p:sldId id="276" r:id="rId14"/>
    <p:sldId id="277" r:id="rId15"/>
    <p:sldId id="278" r:id="rId16"/>
    <p:sldId id="279" r:id="rId17"/>
    <p:sldId id="305" r:id="rId18"/>
    <p:sldId id="267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31" r:id="rId45"/>
    <p:sldId id="330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29" r:id="rId70"/>
    <p:sldId id="336" r:id="rId71"/>
    <p:sldId id="333" r:id="rId72"/>
    <p:sldId id="334" r:id="rId73"/>
    <p:sldId id="335" r:id="rId74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4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5987" autoAdjust="0"/>
  </p:normalViewPr>
  <p:slideViewPr>
    <p:cSldViewPr snapToGrid="0">
      <p:cViewPr varScale="1">
        <p:scale>
          <a:sx n="78" d="100"/>
          <a:sy n="78" d="100"/>
        </p:scale>
        <p:origin x="120" y="7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customXml" Target="../customXml/item2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notesMaster" Target="notesMasters/notesMaster1.xml"/><Relationship Id="rId83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viewProps" Target="viewProps.xml"/><Relationship Id="rId81" Type="http://schemas.openxmlformats.org/officeDocument/2006/relationships/customXml" Target="../customXml/item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ocuments%20and%20Settings\upitis\Desktop\Reseals%202001-2012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AU" sz="1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en-AU" sz="1200" baseline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AQUATICS ASSET CONDITION</a:t>
            </a:r>
            <a:endParaRPr lang="en-AU" sz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82C-416B-ADE2-B488BB9F2B7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82C-416B-ADE2-B488BB9F2B7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82C-416B-ADE2-B488BB9F2B73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[1]Sheet2!$D$25:$F$25</c:f>
              <c:strCache>
                <c:ptCount val="3"/>
                <c:pt idx="0">
                  <c:v>Good </c:v>
                </c:pt>
                <c:pt idx="1">
                  <c:v>Fair</c:v>
                </c:pt>
                <c:pt idx="2">
                  <c:v>Poor</c:v>
                </c:pt>
              </c:strCache>
            </c:strRef>
          </c:cat>
          <c:val>
            <c:numRef>
              <c:f>[1]Sheet2!$D$26:$F$26</c:f>
              <c:numCache>
                <c:formatCode>General</c:formatCode>
                <c:ptCount val="3"/>
                <c:pt idx="0">
                  <c:v>42739689</c:v>
                </c:pt>
                <c:pt idx="1">
                  <c:v>12250447</c:v>
                </c:pt>
                <c:pt idx="2">
                  <c:v>21921313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82C-416B-ADE2-B488BB9F2B7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sz="1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PROJECTED ASSET CONDITION IN</a:t>
            </a:r>
            <a:r>
              <a:rPr lang="en-AU" sz="1200" baseline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YEARS AT CURRENT BUDGET</a:t>
            </a:r>
            <a:endParaRPr lang="en-AU" sz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4034725928237912"/>
          <c:y val="3.33333333333333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434-485B-BC56-9DBC495E28C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434-485B-BC56-9DBC495E28C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434-485B-BC56-9DBC495E28C9}"/>
              </c:ext>
            </c:extLst>
          </c:dPt>
          <c:dLbls>
            <c:dLbl>
              <c:idx val="0"/>
              <c:layout>
                <c:manualLayout>
                  <c:x val="-6.9692913385826824E-2"/>
                  <c:y val="0.1863666520851559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434-485B-BC56-9DBC495E28C9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'\Users\nebauerc\Documents\Offline Records (TR)\Recreation &amp; Leisure ~ COUNCIL PROPERTY &amp; ASSETS - Reserves &amp; Sportsgrounds(6)\[Asset Management Plan - Action Plan Aquatics Dec2017 onwards.XLSX]Asset condition charts'!$D$47:$F$47</c:f>
              <c:strCache>
                <c:ptCount val="3"/>
                <c:pt idx="0">
                  <c:v>Good </c:v>
                </c:pt>
                <c:pt idx="1">
                  <c:v>Fair</c:v>
                </c:pt>
                <c:pt idx="2">
                  <c:v>Poor</c:v>
                </c:pt>
              </c:strCache>
            </c:strRef>
          </c:cat>
          <c:val>
            <c:numRef>
              <c:f>'\Users\nebauerc\Documents\Offline Records (TR)\Recreation &amp; Leisure ~ COUNCIL PROPERTY &amp; ASSETS - Reserves &amp; Sportsgrounds(6)\[Asset Management Plan - Action Plan Aquatics Dec2017 onwards.XLSX]Asset condition charts'!$D$48:$F$48</c:f>
              <c:numCache>
                <c:formatCode>General</c:formatCode>
                <c:ptCount val="3"/>
                <c:pt idx="0">
                  <c:v>29712773</c:v>
                </c:pt>
                <c:pt idx="1">
                  <c:v>7638503</c:v>
                </c:pt>
                <c:pt idx="2">
                  <c:v>39560173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434-485B-BC56-9DBC495E28C9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Condition vs Time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5564048375997773E-2"/>
          <c:y val="0.15795706607311841"/>
          <c:w val="0.88422696729110051"/>
          <c:h val="0.61501811101448534"/>
        </c:manualLayout>
      </c:layout>
      <c:lineChart>
        <c:grouping val="standard"/>
        <c:varyColors val="0"/>
        <c:ser>
          <c:idx val="0"/>
          <c:order val="0"/>
          <c:tx>
            <c:strRef>
              <c:f>'Deter curve'!$D$4</c:f>
              <c:strCache>
                <c:ptCount val="1"/>
                <c:pt idx="0">
                  <c:v>Condition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'Deter curve'!$E$3:$S$3</c:f>
              <c:numCache>
                <c:formatCode>General</c:formatCode>
                <c:ptCount val="15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</c:numCache>
            </c:numRef>
          </c:cat>
          <c:val>
            <c:numRef>
              <c:f>'Deter curve'!$E$4:$S$4</c:f>
              <c:numCache>
                <c:formatCode>General</c:formatCode>
                <c:ptCount val="15"/>
                <c:pt idx="0">
                  <c:v>100</c:v>
                </c:pt>
                <c:pt idx="1">
                  <c:v>98</c:v>
                </c:pt>
                <c:pt idx="2">
                  <c:v>96</c:v>
                </c:pt>
                <c:pt idx="3">
                  <c:v>94</c:v>
                </c:pt>
                <c:pt idx="4">
                  <c:v>92.5</c:v>
                </c:pt>
                <c:pt idx="5">
                  <c:v>91</c:v>
                </c:pt>
                <c:pt idx="6">
                  <c:v>90</c:v>
                </c:pt>
                <c:pt idx="7">
                  <c:v>85</c:v>
                </c:pt>
                <c:pt idx="8">
                  <c:v>75</c:v>
                </c:pt>
                <c:pt idx="9">
                  <c:v>55</c:v>
                </c:pt>
                <c:pt idx="10">
                  <c:v>25</c:v>
                </c:pt>
                <c:pt idx="11">
                  <c:v>12</c:v>
                </c:pt>
                <c:pt idx="12">
                  <c:v>8</c:v>
                </c:pt>
                <c:pt idx="13">
                  <c:v>6</c:v>
                </c:pt>
                <c:pt idx="14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D9B-4061-8372-F0F390C7814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21327024"/>
        <c:axId val="221327416"/>
      </c:lineChart>
      <c:catAx>
        <c:axId val="2213270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Age of assets in years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1327416"/>
        <c:crosses val="autoZero"/>
        <c:auto val="1"/>
        <c:lblAlgn val="ctr"/>
        <c:lblOffset val="100"/>
        <c:noMultiLvlLbl val="0"/>
      </c:catAx>
      <c:valAx>
        <c:axId val="221327416"/>
        <c:scaling>
          <c:orientation val="minMax"/>
          <c:max val="100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21327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>
      <cs:styleClr val="auto"/>
    </cs:fillRef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93C485-C4D9-49A5-812A-24EA780001FC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FC7DF9EE-B5AA-46A2-99B5-65CCE0B18EF2}">
      <dgm:prSet phldrT="[Text]"/>
      <dgm:spPr/>
      <dgm:t>
        <a:bodyPr/>
        <a:lstStyle/>
        <a:p>
          <a:r>
            <a:rPr lang="en-AU" dirty="0"/>
            <a:t>SERVICE PERFORMANCE</a:t>
          </a:r>
        </a:p>
      </dgm:t>
    </dgm:pt>
    <dgm:pt modelId="{BA29B8FB-33C5-40CB-960F-4580B9C73AB7}" type="parTrans" cxnId="{F526B5B5-4FD0-4240-8EE5-106AF0CD6D02}">
      <dgm:prSet/>
      <dgm:spPr/>
      <dgm:t>
        <a:bodyPr/>
        <a:lstStyle/>
        <a:p>
          <a:endParaRPr lang="en-AU"/>
        </a:p>
      </dgm:t>
    </dgm:pt>
    <dgm:pt modelId="{C5D16DF0-7E0C-43C9-B9D0-0ADA2A800AEF}" type="sibTrans" cxnId="{F526B5B5-4FD0-4240-8EE5-106AF0CD6D02}">
      <dgm:prSet/>
      <dgm:spPr/>
      <dgm:t>
        <a:bodyPr/>
        <a:lstStyle/>
        <a:p>
          <a:endParaRPr lang="en-AU"/>
        </a:p>
      </dgm:t>
    </dgm:pt>
    <dgm:pt modelId="{8E0E0367-0E88-417A-B27E-6D870BB7CD9B}">
      <dgm:prSet phldrT="[Text]"/>
      <dgm:spPr/>
      <dgm:t>
        <a:bodyPr/>
        <a:lstStyle/>
        <a:p>
          <a:r>
            <a:rPr lang="en-AU" dirty="0"/>
            <a:t>RISK</a:t>
          </a:r>
        </a:p>
      </dgm:t>
    </dgm:pt>
    <dgm:pt modelId="{132D023E-9D8D-4A30-B515-F3D8A19385E1}" type="parTrans" cxnId="{C15FF425-4FC7-4B10-869E-42B2797A1823}">
      <dgm:prSet/>
      <dgm:spPr/>
      <dgm:t>
        <a:bodyPr/>
        <a:lstStyle/>
        <a:p>
          <a:endParaRPr lang="en-AU"/>
        </a:p>
      </dgm:t>
    </dgm:pt>
    <dgm:pt modelId="{B29D9BEC-4D68-47A4-A458-0444953BC380}" type="sibTrans" cxnId="{C15FF425-4FC7-4B10-869E-42B2797A1823}">
      <dgm:prSet/>
      <dgm:spPr/>
      <dgm:t>
        <a:bodyPr/>
        <a:lstStyle/>
        <a:p>
          <a:endParaRPr lang="en-AU"/>
        </a:p>
      </dgm:t>
    </dgm:pt>
    <dgm:pt modelId="{602D3086-B370-4CC3-83C3-099A4CD471B2}">
      <dgm:prSet phldrT="[Text]"/>
      <dgm:spPr/>
      <dgm:t>
        <a:bodyPr/>
        <a:lstStyle/>
        <a:p>
          <a:r>
            <a:rPr lang="en-AU" dirty="0"/>
            <a:t>COST</a:t>
          </a:r>
        </a:p>
      </dgm:t>
    </dgm:pt>
    <dgm:pt modelId="{5374CB32-9102-4C5B-BAF4-B406B2AAA40B}" type="parTrans" cxnId="{4430DDD6-6700-461F-B528-580E598B9454}">
      <dgm:prSet/>
      <dgm:spPr/>
      <dgm:t>
        <a:bodyPr/>
        <a:lstStyle/>
        <a:p>
          <a:endParaRPr lang="en-AU"/>
        </a:p>
      </dgm:t>
    </dgm:pt>
    <dgm:pt modelId="{521EBBC2-ACF5-465F-B2A6-FB8D4DAD5740}" type="sibTrans" cxnId="{4430DDD6-6700-461F-B528-580E598B9454}">
      <dgm:prSet/>
      <dgm:spPr/>
      <dgm:t>
        <a:bodyPr/>
        <a:lstStyle/>
        <a:p>
          <a:endParaRPr lang="en-AU"/>
        </a:p>
      </dgm:t>
    </dgm:pt>
    <dgm:pt modelId="{26133FA4-119C-413E-8316-DFAA2D42E2FC}">
      <dgm:prSet phldrT="[Text]"/>
      <dgm:spPr/>
      <dgm:t>
        <a:bodyPr/>
        <a:lstStyle/>
        <a:p>
          <a:r>
            <a:rPr lang="en-AU" dirty="0"/>
            <a:t>COMMUNITY NEEDS</a:t>
          </a:r>
        </a:p>
      </dgm:t>
    </dgm:pt>
    <dgm:pt modelId="{1D53D2A6-5270-4392-939D-9B678E5B83F8}" type="parTrans" cxnId="{B0F93916-8A74-4D8A-8029-2F9927DC89E8}">
      <dgm:prSet/>
      <dgm:spPr/>
      <dgm:t>
        <a:bodyPr/>
        <a:lstStyle/>
        <a:p>
          <a:endParaRPr lang="en-AU"/>
        </a:p>
      </dgm:t>
    </dgm:pt>
    <dgm:pt modelId="{CA3D012F-0252-417A-B800-950F5615E20A}" type="sibTrans" cxnId="{B0F93916-8A74-4D8A-8029-2F9927DC89E8}">
      <dgm:prSet/>
      <dgm:spPr/>
      <dgm:t>
        <a:bodyPr/>
        <a:lstStyle/>
        <a:p>
          <a:endParaRPr lang="en-AU"/>
        </a:p>
      </dgm:t>
    </dgm:pt>
    <dgm:pt modelId="{6ACAAA65-259E-4BAD-A1FC-D3CDA9A75B8E}" type="pres">
      <dgm:prSet presAssocID="{1593C485-C4D9-49A5-812A-24EA780001FC}" presName="cycle" presStyleCnt="0">
        <dgm:presLayoutVars>
          <dgm:dir/>
          <dgm:resizeHandles val="exact"/>
        </dgm:presLayoutVars>
      </dgm:prSet>
      <dgm:spPr/>
    </dgm:pt>
    <dgm:pt modelId="{B421090D-679C-40EF-92CA-E37A2E1F2D71}" type="pres">
      <dgm:prSet presAssocID="{FC7DF9EE-B5AA-46A2-99B5-65CCE0B18EF2}" presName="node" presStyleLbl="node1" presStyleIdx="0" presStyleCnt="4" custScaleX="170626" custRadScaleRad="95781" custRadScaleInc="-4691">
        <dgm:presLayoutVars>
          <dgm:bulletEnabled val="1"/>
        </dgm:presLayoutVars>
      </dgm:prSet>
      <dgm:spPr>
        <a:prstGeom prst="flowChartConnector">
          <a:avLst/>
        </a:prstGeom>
      </dgm:spPr>
    </dgm:pt>
    <dgm:pt modelId="{FFB2B5D1-E12A-4E6D-A7FE-5B5AD16859DA}" type="pres">
      <dgm:prSet presAssocID="{C5D16DF0-7E0C-43C9-B9D0-0ADA2A800AEF}" presName="sibTrans" presStyleLbl="sibTrans2D1" presStyleIdx="0" presStyleCnt="4" custLinFactNeighborX="22097" custLinFactNeighborY="-39911"/>
      <dgm:spPr/>
    </dgm:pt>
    <dgm:pt modelId="{6E475BE2-847D-4B2F-8A21-0DE54A6F8D8F}" type="pres">
      <dgm:prSet presAssocID="{C5D16DF0-7E0C-43C9-B9D0-0ADA2A800AEF}" presName="connectorText" presStyleLbl="sibTrans2D1" presStyleIdx="0" presStyleCnt="4"/>
      <dgm:spPr/>
    </dgm:pt>
    <dgm:pt modelId="{5FA7C56D-5E5A-455B-8E2E-E8EEACA30F8F}" type="pres">
      <dgm:prSet presAssocID="{8E0E0367-0E88-417A-B27E-6D870BB7CD9B}" presName="node" presStyleLbl="node1" presStyleIdx="1" presStyleCnt="4" custScaleX="144120" custScaleY="98789" custRadScaleRad="204361" custRadScaleInc="-3172">
        <dgm:presLayoutVars>
          <dgm:bulletEnabled val="1"/>
        </dgm:presLayoutVars>
      </dgm:prSet>
      <dgm:spPr>
        <a:prstGeom prst="ellipse">
          <a:avLst/>
        </a:prstGeom>
      </dgm:spPr>
    </dgm:pt>
    <dgm:pt modelId="{A8CEED84-73F4-403C-A86F-BF910F650EF0}" type="pres">
      <dgm:prSet presAssocID="{B29D9BEC-4D68-47A4-A458-0444953BC380}" presName="sibTrans" presStyleLbl="sibTrans2D1" presStyleIdx="1" presStyleCnt="4" custLinFactNeighborX="12833" custLinFactNeighborY="42260"/>
      <dgm:spPr/>
    </dgm:pt>
    <dgm:pt modelId="{5C0C17CC-51EC-417A-B48B-7D1BCBA46179}" type="pres">
      <dgm:prSet presAssocID="{B29D9BEC-4D68-47A4-A458-0444953BC380}" presName="connectorText" presStyleLbl="sibTrans2D1" presStyleIdx="1" presStyleCnt="4"/>
      <dgm:spPr/>
    </dgm:pt>
    <dgm:pt modelId="{F185F35D-7331-40BD-ADB8-CB752C377C90}" type="pres">
      <dgm:prSet presAssocID="{602D3086-B370-4CC3-83C3-099A4CD471B2}" presName="node" presStyleLbl="node1" presStyleIdx="2" presStyleCnt="4" custScaleX="155436" custScaleY="99656">
        <dgm:presLayoutVars>
          <dgm:bulletEnabled val="1"/>
        </dgm:presLayoutVars>
      </dgm:prSet>
      <dgm:spPr/>
    </dgm:pt>
    <dgm:pt modelId="{72DF4E34-D886-4486-8C0B-AB72A44CABA8}" type="pres">
      <dgm:prSet presAssocID="{521EBBC2-ACF5-465F-B2A6-FB8D4DAD5740}" presName="sibTrans" presStyleLbl="sibTrans2D1" presStyleIdx="2" presStyleCnt="4" custLinFactNeighborX="-15089" custLinFactNeighborY="25826"/>
      <dgm:spPr/>
    </dgm:pt>
    <dgm:pt modelId="{790760FF-C721-42F7-AAA6-C38493CF9092}" type="pres">
      <dgm:prSet presAssocID="{521EBBC2-ACF5-465F-B2A6-FB8D4DAD5740}" presName="connectorText" presStyleLbl="sibTrans2D1" presStyleIdx="2" presStyleCnt="4"/>
      <dgm:spPr/>
    </dgm:pt>
    <dgm:pt modelId="{25FE0FC9-26B9-47FE-AEA1-2FF853A1BB88}" type="pres">
      <dgm:prSet presAssocID="{26133FA4-119C-413E-8316-DFAA2D42E2FC}" presName="node" presStyleLbl="node1" presStyleIdx="3" presStyleCnt="4" custScaleX="142805" custScaleY="86112" custRadScaleRad="182774" custRadScaleInc="-3633">
        <dgm:presLayoutVars>
          <dgm:bulletEnabled val="1"/>
        </dgm:presLayoutVars>
      </dgm:prSet>
      <dgm:spPr/>
    </dgm:pt>
    <dgm:pt modelId="{09BB4E89-3826-4156-A6E8-CD9DB4DE3E03}" type="pres">
      <dgm:prSet presAssocID="{CA3D012F-0252-417A-B800-950F5615E20A}" presName="sibTrans" presStyleLbl="sibTrans2D1" presStyleIdx="3" presStyleCnt="4" custLinFactNeighborX="-31625" custLinFactNeighborY="-44608"/>
      <dgm:spPr/>
    </dgm:pt>
    <dgm:pt modelId="{5194D561-1868-46CE-A675-B1AF367A091A}" type="pres">
      <dgm:prSet presAssocID="{CA3D012F-0252-417A-B800-950F5615E20A}" presName="connectorText" presStyleLbl="sibTrans2D1" presStyleIdx="3" presStyleCnt="4"/>
      <dgm:spPr/>
    </dgm:pt>
  </dgm:ptLst>
  <dgm:cxnLst>
    <dgm:cxn modelId="{A57D1904-D4B1-42CF-8955-6EBF9EE168E9}" type="presOf" srcId="{602D3086-B370-4CC3-83C3-099A4CD471B2}" destId="{F185F35D-7331-40BD-ADB8-CB752C377C90}" srcOrd="0" destOrd="0" presId="urn:microsoft.com/office/officeart/2005/8/layout/cycle2"/>
    <dgm:cxn modelId="{E9B7950E-5C20-4734-AA3D-93F61B0D56AD}" type="presOf" srcId="{C5D16DF0-7E0C-43C9-B9D0-0ADA2A800AEF}" destId="{FFB2B5D1-E12A-4E6D-A7FE-5B5AD16859DA}" srcOrd="0" destOrd="0" presId="urn:microsoft.com/office/officeart/2005/8/layout/cycle2"/>
    <dgm:cxn modelId="{B0F93916-8A74-4D8A-8029-2F9927DC89E8}" srcId="{1593C485-C4D9-49A5-812A-24EA780001FC}" destId="{26133FA4-119C-413E-8316-DFAA2D42E2FC}" srcOrd="3" destOrd="0" parTransId="{1D53D2A6-5270-4392-939D-9B678E5B83F8}" sibTransId="{CA3D012F-0252-417A-B800-950F5615E20A}"/>
    <dgm:cxn modelId="{C15FF425-4FC7-4B10-869E-42B2797A1823}" srcId="{1593C485-C4D9-49A5-812A-24EA780001FC}" destId="{8E0E0367-0E88-417A-B27E-6D870BB7CD9B}" srcOrd="1" destOrd="0" parTransId="{132D023E-9D8D-4A30-B515-F3D8A19385E1}" sibTransId="{B29D9BEC-4D68-47A4-A458-0444953BC380}"/>
    <dgm:cxn modelId="{A1631E37-F49D-45AB-8893-730F38E4B901}" type="presOf" srcId="{B29D9BEC-4D68-47A4-A458-0444953BC380}" destId="{5C0C17CC-51EC-417A-B48B-7D1BCBA46179}" srcOrd="1" destOrd="0" presId="urn:microsoft.com/office/officeart/2005/8/layout/cycle2"/>
    <dgm:cxn modelId="{93A0954E-DBAF-43DC-AC33-30B451ED1196}" type="presOf" srcId="{8E0E0367-0E88-417A-B27E-6D870BB7CD9B}" destId="{5FA7C56D-5E5A-455B-8E2E-E8EEACA30F8F}" srcOrd="0" destOrd="0" presId="urn:microsoft.com/office/officeart/2005/8/layout/cycle2"/>
    <dgm:cxn modelId="{1EE78C72-3ACB-4CF6-B32B-D943FF94F8AC}" type="presOf" srcId="{521EBBC2-ACF5-465F-B2A6-FB8D4DAD5740}" destId="{72DF4E34-D886-4486-8C0B-AB72A44CABA8}" srcOrd="0" destOrd="0" presId="urn:microsoft.com/office/officeart/2005/8/layout/cycle2"/>
    <dgm:cxn modelId="{13267F91-A16E-41F3-87EF-4401DBCB567C}" type="presOf" srcId="{C5D16DF0-7E0C-43C9-B9D0-0ADA2A800AEF}" destId="{6E475BE2-847D-4B2F-8A21-0DE54A6F8D8F}" srcOrd="1" destOrd="0" presId="urn:microsoft.com/office/officeart/2005/8/layout/cycle2"/>
    <dgm:cxn modelId="{2D49C2A6-426E-434B-94BD-D1DF9EBAE2B2}" type="presOf" srcId="{FC7DF9EE-B5AA-46A2-99B5-65CCE0B18EF2}" destId="{B421090D-679C-40EF-92CA-E37A2E1F2D71}" srcOrd="0" destOrd="0" presId="urn:microsoft.com/office/officeart/2005/8/layout/cycle2"/>
    <dgm:cxn modelId="{F526B5B5-4FD0-4240-8EE5-106AF0CD6D02}" srcId="{1593C485-C4D9-49A5-812A-24EA780001FC}" destId="{FC7DF9EE-B5AA-46A2-99B5-65CCE0B18EF2}" srcOrd="0" destOrd="0" parTransId="{BA29B8FB-33C5-40CB-960F-4580B9C73AB7}" sibTransId="{C5D16DF0-7E0C-43C9-B9D0-0ADA2A800AEF}"/>
    <dgm:cxn modelId="{ED13ECC8-EA09-41A6-A587-6A17EE3358A4}" type="presOf" srcId="{26133FA4-119C-413E-8316-DFAA2D42E2FC}" destId="{25FE0FC9-26B9-47FE-AEA1-2FF853A1BB88}" srcOrd="0" destOrd="0" presId="urn:microsoft.com/office/officeart/2005/8/layout/cycle2"/>
    <dgm:cxn modelId="{0B46E3CC-1FFB-4A0F-9AD6-9F744716E9D7}" type="presOf" srcId="{521EBBC2-ACF5-465F-B2A6-FB8D4DAD5740}" destId="{790760FF-C721-42F7-AAA6-C38493CF9092}" srcOrd="1" destOrd="0" presId="urn:microsoft.com/office/officeart/2005/8/layout/cycle2"/>
    <dgm:cxn modelId="{D7315FCF-4C17-464A-82B1-5D2B2A8CE31B}" type="presOf" srcId="{CA3D012F-0252-417A-B800-950F5615E20A}" destId="{5194D561-1868-46CE-A675-B1AF367A091A}" srcOrd="1" destOrd="0" presId="urn:microsoft.com/office/officeart/2005/8/layout/cycle2"/>
    <dgm:cxn modelId="{E4308DF0-44C0-40A2-9581-C22054A2D9A8}" type="presOf" srcId="{CA3D012F-0252-417A-B800-950F5615E20A}" destId="{09BB4E89-3826-4156-A6E8-CD9DB4DE3E03}" srcOrd="0" destOrd="0" presId="urn:microsoft.com/office/officeart/2005/8/layout/cycle2"/>
    <dgm:cxn modelId="{4430DDD6-6700-461F-B528-580E598B9454}" srcId="{1593C485-C4D9-49A5-812A-24EA780001FC}" destId="{602D3086-B370-4CC3-83C3-099A4CD471B2}" srcOrd="2" destOrd="0" parTransId="{5374CB32-9102-4C5B-BAF4-B406B2AAA40B}" sibTransId="{521EBBC2-ACF5-465F-B2A6-FB8D4DAD5740}"/>
    <dgm:cxn modelId="{163F74DA-E5E6-4BDC-BEE1-E658A0FF20EE}" type="presOf" srcId="{1593C485-C4D9-49A5-812A-24EA780001FC}" destId="{6ACAAA65-259E-4BAD-A1FC-D3CDA9A75B8E}" srcOrd="0" destOrd="0" presId="urn:microsoft.com/office/officeart/2005/8/layout/cycle2"/>
    <dgm:cxn modelId="{D3ED74FC-E52C-4FE1-B527-EBD4844727C0}" type="presOf" srcId="{B29D9BEC-4D68-47A4-A458-0444953BC380}" destId="{A8CEED84-73F4-403C-A86F-BF910F650EF0}" srcOrd="0" destOrd="0" presId="urn:microsoft.com/office/officeart/2005/8/layout/cycle2"/>
    <dgm:cxn modelId="{DB021A07-54AE-4205-81BD-F0F42EB43826}" type="presParOf" srcId="{6ACAAA65-259E-4BAD-A1FC-D3CDA9A75B8E}" destId="{B421090D-679C-40EF-92CA-E37A2E1F2D71}" srcOrd="0" destOrd="0" presId="urn:microsoft.com/office/officeart/2005/8/layout/cycle2"/>
    <dgm:cxn modelId="{8D9AB2BD-920A-4B0B-8A34-6B26313EAE52}" type="presParOf" srcId="{6ACAAA65-259E-4BAD-A1FC-D3CDA9A75B8E}" destId="{FFB2B5D1-E12A-4E6D-A7FE-5B5AD16859DA}" srcOrd="1" destOrd="0" presId="urn:microsoft.com/office/officeart/2005/8/layout/cycle2"/>
    <dgm:cxn modelId="{D0C00B7E-FAF7-4D3D-9598-B18B19C6A669}" type="presParOf" srcId="{FFB2B5D1-E12A-4E6D-A7FE-5B5AD16859DA}" destId="{6E475BE2-847D-4B2F-8A21-0DE54A6F8D8F}" srcOrd="0" destOrd="0" presId="urn:microsoft.com/office/officeart/2005/8/layout/cycle2"/>
    <dgm:cxn modelId="{6B320EEF-F2FF-4DD5-A9FA-8BC36A1F55FF}" type="presParOf" srcId="{6ACAAA65-259E-4BAD-A1FC-D3CDA9A75B8E}" destId="{5FA7C56D-5E5A-455B-8E2E-E8EEACA30F8F}" srcOrd="2" destOrd="0" presId="urn:microsoft.com/office/officeart/2005/8/layout/cycle2"/>
    <dgm:cxn modelId="{F6D605A1-9F6B-4511-B01F-0C1E150F2FD4}" type="presParOf" srcId="{6ACAAA65-259E-4BAD-A1FC-D3CDA9A75B8E}" destId="{A8CEED84-73F4-403C-A86F-BF910F650EF0}" srcOrd="3" destOrd="0" presId="urn:microsoft.com/office/officeart/2005/8/layout/cycle2"/>
    <dgm:cxn modelId="{8651683A-9DA2-4935-A419-180A90F63CEC}" type="presParOf" srcId="{A8CEED84-73F4-403C-A86F-BF910F650EF0}" destId="{5C0C17CC-51EC-417A-B48B-7D1BCBA46179}" srcOrd="0" destOrd="0" presId="urn:microsoft.com/office/officeart/2005/8/layout/cycle2"/>
    <dgm:cxn modelId="{8FE57B6D-6801-466B-BF2F-235376379845}" type="presParOf" srcId="{6ACAAA65-259E-4BAD-A1FC-D3CDA9A75B8E}" destId="{F185F35D-7331-40BD-ADB8-CB752C377C90}" srcOrd="4" destOrd="0" presId="urn:microsoft.com/office/officeart/2005/8/layout/cycle2"/>
    <dgm:cxn modelId="{18963F3A-6477-4EBD-9AED-1B348A1F1BBB}" type="presParOf" srcId="{6ACAAA65-259E-4BAD-A1FC-D3CDA9A75B8E}" destId="{72DF4E34-D886-4486-8C0B-AB72A44CABA8}" srcOrd="5" destOrd="0" presId="urn:microsoft.com/office/officeart/2005/8/layout/cycle2"/>
    <dgm:cxn modelId="{B5A5FDC1-F6E3-4D0D-8741-93F2C4D47769}" type="presParOf" srcId="{72DF4E34-D886-4486-8C0B-AB72A44CABA8}" destId="{790760FF-C721-42F7-AAA6-C38493CF9092}" srcOrd="0" destOrd="0" presId="urn:microsoft.com/office/officeart/2005/8/layout/cycle2"/>
    <dgm:cxn modelId="{DAB4AE56-34FE-4C68-9BC8-9434EF4D89A6}" type="presParOf" srcId="{6ACAAA65-259E-4BAD-A1FC-D3CDA9A75B8E}" destId="{25FE0FC9-26B9-47FE-AEA1-2FF853A1BB88}" srcOrd="6" destOrd="0" presId="urn:microsoft.com/office/officeart/2005/8/layout/cycle2"/>
    <dgm:cxn modelId="{2266D9BA-1139-42EB-B578-A5B1766B316D}" type="presParOf" srcId="{6ACAAA65-259E-4BAD-A1FC-D3CDA9A75B8E}" destId="{09BB4E89-3826-4156-A6E8-CD9DB4DE3E03}" srcOrd="7" destOrd="0" presId="urn:microsoft.com/office/officeart/2005/8/layout/cycle2"/>
    <dgm:cxn modelId="{7A8CD7DE-9B6A-4A3E-8AFB-DABA5E8AFED0}" type="presParOf" srcId="{09BB4E89-3826-4156-A6E8-CD9DB4DE3E03}" destId="{5194D561-1868-46CE-A675-B1AF367A091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21090D-679C-40EF-92CA-E37A2E1F2D71}">
      <dsp:nvSpPr>
        <dsp:cNvPr id="0" name=""/>
        <dsp:cNvSpPr/>
      </dsp:nvSpPr>
      <dsp:spPr>
        <a:xfrm>
          <a:off x="4257524" y="67208"/>
          <a:ext cx="2457766" cy="1440441"/>
        </a:xfrm>
        <a:prstGeom prst="flowChartConnector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kern="1200" dirty="0"/>
            <a:t>SERVICE PERFORMANCE</a:t>
          </a:r>
        </a:p>
      </dsp:txBody>
      <dsp:txXfrm>
        <a:off x="4617455" y="278156"/>
        <a:ext cx="1737904" cy="1018545"/>
      </dsp:txXfrm>
    </dsp:sp>
    <dsp:sp modelId="{FFB2B5D1-E12A-4E6D-A7FE-5B5AD16859DA}">
      <dsp:nvSpPr>
        <dsp:cNvPr id="0" name=""/>
        <dsp:cNvSpPr/>
      </dsp:nvSpPr>
      <dsp:spPr>
        <a:xfrm rot="1413617">
          <a:off x="6899579" y="1059428"/>
          <a:ext cx="763245" cy="4861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1600" kern="1200"/>
        </a:p>
      </dsp:txBody>
      <dsp:txXfrm>
        <a:off x="6905658" y="1127510"/>
        <a:ext cx="617401" cy="291688"/>
      </dsp:txXfrm>
    </dsp:sp>
    <dsp:sp modelId="{5FA7C56D-5E5A-455B-8E2E-E8EEACA30F8F}">
      <dsp:nvSpPr>
        <dsp:cNvPr id="0" name=""/>
        <dsp:cNvSpPr/>
      </dsp:nvSpPr>
      <dsp:spPr>
        <a:xfrm>
          <a:off x="7630172" y="1463375"/>
          <a:ext cx="2075963" cy="14229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kern="1200" dirty="0"/>
            <a:t>RISK</a:t>
          </a:r>
        </a:p>
      </dsp:txBody>
      <dsp:txXfrm>
        <a:off x="7934190" y="1671768"/>
        <a:ext cx="1467927" cy="1006211"/>
      </dsp:txXfrm>
    </dsp:sp>
    <dsp:sp modelId="{A8CEED84-73F4-403C-A86F-BF910F650EF0}">
      <dsp:nvSpPr>
        <dsp:cNvPr id="0" name=""/>
        <dsp:cNvSpPr/>
      </dsp:nvSpPr>
      <dsp:spPr>
        <a:xfrm rot="9166723">
          <a:off x="6831617" y="2919657"/>
          <a:ext cx="848924" cy="4861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1600" kern="1200"/>
        </a:p>
      </dsp:txBody>
      <dsp:txXfrm rot="10800000">
        <a:off x="6969385" y="2983530"/>
        <a:ext cx="703080" cy="291688"/>
      </dsp:txXfrm>
    </dsp:sp>
    <dsp:sp modelId="{F185F35D-7331-40BD-ADB8-CB752C377C90}">
      <dsp:nvSpPr>
        <dsp:cNvPr id="0" name=""/>
        <dsp:cNvSpPr/>
      </dsp:nvSpPr>
      <dsp:spPr>
        <a:xfrm>
          <a:off x="4420939" y="3066037"/>
          <a:ext cx="2238963" cy="14354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kern="1200" dirty="0"/>
            <a:t>COST</a:t>
          </a:r>
        </a:p>
      </dsp:txBody>
      <dsp:txXfrm>
        <a:off x="4748828" y="3276259"/>
        <a:ext cx="1583185" cy="1015041"/>
      </dsp:txXfrm>
    </dsp:sp>
    <dsp:sp modelId="{72DF4E34-D886-4486-8C0B-AB72A44CABA8}">
      <dsp:nvSpPr>
        <dsp:cNvPr id="0" name=""/>
        <dsp:cNvSpPr/>
      </dsp:nvSpPr>
      <dsp:spPr>
        <a:xfrm rot="12445231">
          <a:off x="3667968" y="2926117"/>
          <a:ext cx="684949" cy="4861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1600" kern="1200"/>
        </a:p>
      </dsp:txBody>
      <dsp:txXfrm rot="10800000">
        <a:off x="3805619" y="3056929"/>
        <a:ext cx="539105" cy="291688"/>
      </dsp:txXfrm>
    </dsp:sp>
    <dsp:sp modelId="{25FE0FC9-26B9-47FE-AEA1-2FF853A1BB88}">
      <dsp:nvSpPr>
        <dsp:cNvPr id="0" name=""/>
        <dsp:cNvSpPr/>
      </dsp:nvSpPr>
      <dsp:spPr>
        <a:xfrm>
          <a:off x="1714835" y="1712447"/>
          <a:ext cx="2057021" cy="124039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kern="1200" dirty="0"/>
            <a:t>COMMUNITY NEEDS</a:t>
          </a:r>
        </a:p>
      </dsp:txBody>
      <dsp:txXfrm>
        <a:off x="2016079" y="1894098"/>
        <a:ext cx="1454533" cy="877090"/>
      </dsp:txXfrm>
    </dsp:sp>
    <dsp:sp modelId="{09BB4E89-3826-4156-A6E8-CD9DB4DE3E03}">
      <dsp:nvSpPr>
        <dsp:cNvPr id="0" name=""/>
        <dsp:cNvSpPr/>
      </dsp:nvSpPr>
      <dsp:spPr>
        <a:xfrm rot="19836400">
          <a:off x="3482178" y="1147298"/>
          <a:ext cx="672481" cy="4861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1600" kern="1200"/>
        </a:p>
      </dsp:txBody>
      <dsp:txXfrm>
        <a:off x="3491565" y="1280318"/>
        <a:ext cx="526637" cy="2916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0.01042</cdr:x>
      <cdr:y>0.06897</cdr:y>
    </cdr:from>
    <cdr:to>
      <cdr:x>0.14855</cdr:x>
      <cdr:y>0.13495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2008" y="288032"/>
          <a:ext cx="954860" cy="2755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AU" sz="1600" dirty="0"/>
            <a:t>As</a:t>
          </a:r>
          <a:r>
            <a:rPr lang="en-AU" sz="1600" baseline="0" dirty="0"/>
            <a:t> New</a:t>
          </a:r>
          <a:endParaRPr lang="en-AU" sz="1600" dirty="0"/>
        </a:p>
      </cdr:txBody>
    </cdr:sp>
  </cdr:relSizeAnchor>
  <cdr:relSizeAnchor xmlns:cdr="http://schemas.openxmlformats.org/drawingml/2006/chartDrawing">
    <cdr:from>
      <cdr:x>0</cdr:x>
      <cdr:y>0.7931</cdr:y>
    </cdr:from>
    <cdr:to>
      <cdr:x>0.125</cdr:x>
      <cdr:y>0.86207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-72008" y="3312368"/>
          <a:ext cx="864096" cy="288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AU" sz="1600" dirty="0"/>
            <a:t>Failed</a:t>
          </a:r>
        </a:p>
      </cdr:txBody>
    </cdr:sp>
  </cdr:relSizeAnchor>
  <cdr:relSizeAnchor xmlns:cdr="http://schemas.openxmlformats.org/drawingml/2006/chartDrawing">
    <cdr:from>
      <cdr:x>0.09554</cdr:x>
      <cdr:y>0.55065</cdr:y>
    </cdr:from>
    <cdr:to>
      <cdr:x>0.68437</cdr:x>
      <cdr:y>0.56116</cdr:y>
    </cdr:to>
    <cdr:sp macro="" textlink="">
      <cdr:nvSpPr>
        <cdr:cNvPr id="5" name="Straight Arrow Connector 4"/>
        <cdr:cNvSpPr/>
      </cdr:nvSpPr>
      <cdr:spPr>
        <a:xfrm xmlns:a="http://schemas.openxmlformats.org/drawingml/2006/main" flipV="1">
          <a:off x="1048379" y="2395201"/>
          <a:ext cx="6461090" cy="45719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rgbClr val="FF0000"/>
          </a:solidFill>
          <a:tailEnd type="arrow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>
            <a:ln>
              <a:solidFill>
                <a:srgbClr val="FF0000"/>
              </a:solidFill>
            </a:ln>
          </a:endParaRPr>
        </a:p>
      </cdr:txBody>
    </cdr:sp>
  </cdr:relSizeAnchor>
  <cdr:relSizeAnchor xmlns:cdr="http://schemas.openxmlformats.org/drawingml/2006/chartDrawing">
    <cdr:from>
      <cdr:x>0.67898</cdr:x>
      <cdr:y>0.19598</cdr:y>
    </cdr:from>
    <cdr:to>
      <cdr:x>0.68315</cdr:x>
      <cdr:y>0.55289</cdr:y>
    </cdr:to>
    <cdr:sp macro="" textlink="">
      <cdr:nvSpPr>
        <cdr:cNvPr id="7" name="Straight Arrow Connector 6"/>
        <cdr:cNvSpPr/>
      </cdr:nvSpPr>
      <cdr:spPr>
        <a:xfrm xmlns:a="http://schemas.openxmlformats.org/drawingml/2006/main" rot="5400000" flipH="1">
          <a:off x="6696964" y="1605828"/>
          <a:ext cx="1552490" cy="45719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rgbClr val="FF0000"/>
          </a:solidFill>
          <a:tailEnd type="arrow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0.50694</cdr:x>
      <cdr:y>0.17094</cdr:y>
    </cdr:from>
    <cdr:to>
      <cdr:x>0.50694</cdr:x>
      <cdr:y>0.25715</cdr:y>
    </cdr:to>
    <cdr:sp macro="" textlink="">
      <cdr:nvSpPr>
        <cdr:cNvPr id="8" name="Straight Arrow Connector 7"/>
        <cdr:cNvSpPr/>
      </cdr:nvSpPr>
      <cdr:spPr>
        <a:xfrm xmlns:a="http://schemas.openxmlformats.org/drawingml/2006/main" flipV="1">
          <a:off x="5562563" y="743531"/>
          <a:ext cx="0" cy="374992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2">
          <a:schemeClr val="accent3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7332551-BF2E-438E-BE7C-93B4AC6C19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29B76-DDC8-436E-A670-CD3B2A6CDEB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4A1981-7BA6-4F97-94EE-8C60619ABFC0}" type="datetimeFigureOut">
              <a:rPr lang="en-AU" smtClean="0"/>
              <a:t>23/05/2018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70E542-BBFB-4536-BB25-F50CAEE26C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39D882-2757-40DC-B8CE-B05F93E96D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3A5089-B882-49DD-B00D-E2E55E2E2B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49834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5-16T02:19:52.409"/>
    </inkml:context>
    <inkml:brush xml:id="br0">
      <inkml:brushProperty name="width" value="0.07056" units="cm"/>
      <inkml:brushProperty name="height" value="0.14111" units="cm"/>
      <inkml:brushProperty name="color" value="#66FF66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1,'1047'0,"-990"3,0 2,48 11,-50-6,1-3,0-2,1-2,162-5,486 3,-232 23,-386-16,58 14,20 3,16-4,7 1,186-1,226 1,-562-20,26 5,-2 2,39 12,50 7,50-2,229 35,-131-8,200 39,-446-80,773 179,-656-148,242 66,-117-37,-163-43,118 42,-182-47,10 1,-2 4,-1 3,-1 3,26 19,59 37,4-6,62 17,-206-95,-1 1,1 1,-2 1,1 1,-1 0,-1 1,0 1,-1 0,14 15,-12-9,1-2,0 0,1-1,1-1,12 7,112 61,-73-43,42 25,89 70,-62-38,-70-50,-3 3,10 12,-43-34,0 0,2-2,1-2,25 11,45 31,-71-41,2-3,32 15,178 62,-127-55,-2 7,6 8,-64-27,81 44,15 16,-99-58,1-4,2-2,27 8,32 14,128 57,61 9,-154-60,-88-29,2-2,0-4,1-3,71 9,41-4,-61-5,0-6,0-5,58-6,-167-2,1 0,0-1,-1-1,1 0,-1 0,0-1,0-1,0 0,-1 0,5-4,2-3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DCF11-E75E-4117-9813-60A895BA8202}" type="datetimeFigureOut">
              <a:rPr lang="en-AU" smtClean="0"/>
              <a:t>23/05/2018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EF001D-061D-4080-9B3E-F433ADB1C71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13691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F001D-061D-4080-9B3E-F433ADB1C719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6934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F001D-061D-4080-9B3E-F433ADB1C719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5830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F001D-061D-4080-9B3E-F433ADB1C719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6897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F001D-061D-4080-9B3E-F433ADB1C719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2775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F001D-061D-4080-9B3E-F433ADB1C719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99748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6BB25-A750-4AC3-8F18-FF618811DD7B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999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E1719-97F4-4672-81A7-6F026A7E210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393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Achievements, completed what's to be completed program and  long term financial plan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E1719-97F4-4672-81A7-6F026A7E210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134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8200" y="1122363"/>
            <a:ext cx="10515600" cy="2135187"/>
          </a:xfrm>
        </p:spPr>
        <p:txBody>
          <a:bodyPr anchor="b"/>
          <a:lstStyle>
            <a:lvl1pPr algn="l">
              <a:defRPr sz="600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 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335338"/>
            <a:ext cx="105156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44026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7AB69-18FC-4FC7-BAEC-AF3B008B334F}" type="datetimeFigureOut">
              <a:rPr lang="en-AU" smtClean="0"/>
              <a:t>23/05/2018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8FE9F-3839-4642-A507-D8533B2165C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500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7AB69-18FC-4FC7-BAEC-AF3B008B334F}" type="datetimeFigureOut">
              <a:rPr lang="en-AU" smtClean="0"/>
              <a:t>23/05/2018</a:t>
            </a:fld>
            <a:endParaRPr lang="en-A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8FE9F-3839-4642-A507-D8533B2165C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57599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7AB69-18FC-4FC7-BAEC-AF3B008B334F}" type="datetimeFigureOut">
              <a:rPr lang="en-AU" smtClean="0"/>
              <a:t>23/05/2018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8FE9F-3839-4642-A507-D8533B2165C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54998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71C99-B9AC-4843-B6EA-14B853EB9B13}" type="datetimeFigureOut">
              <a:rPr lang="en-AU" smtClean="0"/>
              <a:t>23/05/2018</a:t>
            </a:fld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F4C6-6439-4268-BF8F-CC51272883D3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2463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7AB69-18FC-4FC7-BAEC-AF3B008B334F}" type="datetimeFigureOut">
              <a:rPr lang="en-AU" smtClean="0"/>
              <a:t>23/05/2018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8FE9F-3839-4642-A507-D8533B2165C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311070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7AB69-18FC-4FC7-BAEC-AF3B008B334F}" type="datetimeFigureOut">
              <a:rPr lang="en-AU" smtClean="0"/>
              <a:t>23/05/2018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8FE9F-3839-4642-A507-D8533B2165C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23000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7AB69-18FC-4FC7-BAEC-AF3B008B334F}" type="datetimeFigureOut">
              <a:rPr lang="en-AU" smtClean="0"/>
              <a:t>23/05/2018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8FE9F-3839-4642-A507-D8533B2165C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2147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7AB69-18FC-4FC7-BAEC-AF3B008B334F}" type="datetimeFigureOut">
              <a:rPr lang="en-AU" smtClean="0"/>
              <a:t>23/05/2018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8FE9F-3839-4642-A507-D8533B2165C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36858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6" y="0"/>
            <a:ext cx="1220449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8FE9F-3839-4642-A507-D8533B2165C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144848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8FE9F-3839-4642-A507-D8533B2165C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7442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6563" y="323337"/>
            <a:ext cx="7780388" cy="615437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6564" y="1281392"/>
            <a:ext cx="7780388" cy="4814607"/>
          </a:xfrm>
        </p:spPr>
        <p:txBody>
          <a:bodyPr/>
          <a:lstStyle>
            <a:lvl1pPr>
              <a:defRPr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75262" y="6356350"/>
            <a:ext cx="1215205" cy="365125"/>
          </a:xfrm>
        </p:spPr>
        <p:txBody>
          <a:bodyPr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9099" y="6356350"/>
            <a:ext cx="9137856" cy="365125"/>
          </a:xfr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/>
              <a:t>CCB Executive Meeting  |  May 2018</a:t>
            </a:r>
            <a:endParaRPr lang="en-AU" baseline="30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08774" y="6356349"/>
            <a:ext cx="497449" cy="365125"/>
          </a:xfrm>
        </p:spPr>
        <p:txBody>
          <a:bodyPr/>
          <a:lstStyle>
            <a:lvl1pPr>
              <a:defRPr lang="en-AU" smtClean="0"/>
            </a:lvl1pPr>
          </a:lstStyle>
          <a:p>
            <a:fld id="{714AE12A-40CC-417A-B8A4-1DC4FC8B954B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398056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8FE9F-3839-4642-A507-D8533B2165C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32537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3490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3490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8FE9F-3839-4642-A507-D8533B2165C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4955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1137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390900"/>
            <a:ext cx="5386917" cy="36303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751137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390900"/>
            <a:ext cx="5389033" cy="36303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8FE9F-3839-4642-A507-D8533B2165C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668462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8FE9F-3839-4642-A507-D8533B2165C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891778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8FE9F-3839-4642-A507-D8533B2165C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578229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1" y="250726"/>
            <a:ext cx="5643265" cy="80201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700809"/>
            <a:ext cx="6815667" cy="432048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700809"/>
            <a:ext cx="4011084" cy="424847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8FE9F-3839-4642-A507-D8533B2165C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37250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1584" y="1628800"/>
            <a:ext cx="7315200" cy="367240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1584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8FE9F-3839-4642-A507-D8533B2165C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882394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6" y="0"/>
            <a:ext cx="1220449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7AB69-18FC-4FC7-BAEC-AF3B008B334F}" type="datetimeFigureOut">
              <a:rPr lang="en-AU" smtClean="0"/>
              <a:t>23/05/2018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8FE9F-3839-4642-A507-D8533B2165C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853093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7AB69-18FC-4FC7-BAEC-AF3B008B334F}" type="datetimeFigureOut">
              <a:rPr lang="en-AU" smtClean="0"/>
              <a:t>23/05/2018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8FE9F-3839-4642-A507-D8533B2165C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086769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7AB69-18FC-4FC7-BAEC-AF3B008B334F}" type="datetimeFigureOut">
              <a:rPr lang="en-AU" smtClean="0"/>
              <a:t>23/05/2018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8FE9F-3839-4642-A507-D8533B2165C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10962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-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6561" y="313812"/>
            <a:ext cx="7770863" cy="615437"/>
          </a:xfrm>
        </p:spPr>
        <p:txBody>
          <a:bodyPr>
            <a:normAutofit/>
          </a:bodyPr>
          <a:lstStyle>
            <a:lvl1pPr>
              <a:defRPr sz="320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6561" y="1281392"/>
            <a:ext cx="7770864" cy="4814607"/>
          </a:xfrm>
        </p:spPr>
        <p:txBody>
          <a:bodyPr/>
          <a:lstStyle>
            <a:lvl1pPr>
              <a:defRPr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08774" y="6356349"/>
            <a:ext cx="497448" cy="365125"/>
          </a:xfrm>
        </p:spPr>
        <p:txBody>
          <a:bodyPr/>
          <a:lstStyle/>
          <a:p>
            <a:fld id="{714AE12A-40CC-417A-B8A4-1DC4FC8B954B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9775262" y="6356350"/>
            <a:ext cx="1215205" cy="365125"/>
          </a:xfrm>
        </p:spPr>
        <p:txBody>
          <a:bodyPr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9099" y="6356350"/>
            <a:ext cx="9137856" cy="365125"/>
          </a:xfr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/>
              <a:t>CCB Executive Meeting  |  May 2018</a:t>
            </a:r>
            <a:endParaRPr lang="en-AU" baseline="30000" dirty="0"/>
          </a:p>
        </p:txBody>
      </p:sp>
    </p:spTree>
    <p:extLst>
      <p:ext uri="{BB962C8B-B14F-4D97-AF65-F5344CB8AC3E}">
        <p14:creationId xmlns:p14="http://schemas.microsoft.com/office/powerpoint/2010/main" val="19624372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7AB69-18FC-4FC7-BAEC-AF3B008B334F}" type="datetimeFigureOut">
              <a:rPr lang="en-AU" smtClean="0"/>
              <a:t>23/05/2018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8FE9F-3839-4642-A507-D8533B2165C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442522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7AB69-18FC-4FC7-BAEC-AF3B008B334F}" type="datetimeFigureOut">
              <a:rPr lang="en-AU" smtClean="0"/>
              <a:t>23/05/2018</a:t>
            </a:fld>
            <a:endParaRPr lang="en-A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8FE9F-3839-4642-A507-D8533B2165C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912346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7AB69-18FC-4FC7-BAEC-AF3B008B334F}" type="datetimeFigureOut">
              <a:rPr lang="en-AU" smtClean="0"/>
              <a:t>23/05/2018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8FE9F-3839-4642-A507-D8533B2165C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34176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7AB69-18FC-4FC7-BAEC-AF3B008B334F}" type="datetimeFigureOut">
              <a:rPr lang="en-AU" smtClean="0"/>
              <a:t>23/05/2018</a:t>
            </a:fld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8FE9F-3839-4642-A507-D8533B2165C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322194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7AB69-18FC-4FC7-BAEC-AF3B008B334F}" type="datetimeFigureOut">
              <a:rPr lang="en-AU" smtClean="0"/>
              <a:t>23/05/2018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8FE9F-3839-4642-A507-D8533B2165C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61918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7AB69-18FC-4FC7-BAEC-AF3B008B334F}" type="datetimeFigureOut">
              <a:rPr lang="en-AU" smtClean="0"/>
              <a:t>23/05/2018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8FE9F-3839-4642-A507-D8533B2165C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162228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7AB69-18FC-4FC7-BAEC-AF3B008B334F}" type="datetimeFigureOut">
              <a:rPr lang="en-AU" smtClean="0"/>
              <a:t>23/05/2018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8FE9F-3839-4642-A507-D8533B2165C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047236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7AB69-18FC-4FC7-BAEC-AF3B008B334F}" type="datetimeFigureOut">
              <a:rPr lang="en-AU" smtClean="0"/>
              <a:t>23/05/2018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8FE9F-3839-4642-A507-D8533B2165C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08471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596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635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6561" y="313812"/>
            <a:ext cx="7770863" cy="615437"/>
          </a:xfrm>
        </p:spPr>
        <p:txBody>
          <a:bodyPr>
            <a:normAutofit/>
          </a:bodyPr>
          <a:lstStyle>
            <a:lvl1pPr>
              <a:defRPr sz="320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08773" y="6356350"/>
            <a:ext cx="497449" cy="365125"/>
          </a:xfrm>
        </p:spPr>
        <p:txBody>
          <a:bodyPr/>
          <a:lstStyle/>
          <a:p>
            <a:fld id="{714AE12A-40CC-417A-B8A4-1DC4FC8B954B}" type="slidenum">
              <a:rPr lang="en-AU" smtClean="0"/>
              <a:t>‹#›</a:t>
            </a:fld>
            <a:endParaRPr lang="en-AU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106564" y="1281392"/>
            <a:ext cx="3780000" cy="4814607"/>
          </a:xfrm>
        </p:spPr>
        <p:txBody>
          <a:bodyPr/>
          <a:lstStyle>
            <a:lvl1pPr>
              <a:defRPr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106951" y="1281392"/>
            <a:ext cx="3780000" cy="4814607"/>
          </a:xfrm>
        </p:spPr>
        <p:txBody>
          <a:bodyPr/>
          <a:lstStyle>
            <a:lvl1pPr>
              <a:defRPr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9775262" y="6356350"/>
            <a:ext cx="1215205" cy="365125"/>
          </a:xfrm>
        </p:spPr>
        <p:txBody>
          <a:bodyPr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9099" y="6356350"/>
            <a:ext cx="9137856" cy="365125"/>
          </a:xfr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/>
              <a:t>CCB Executive Meeting  |  May 2018</a:t>
            </a:r>
            <a:endParaRPr lang="en-AU" baseline="30000" dirty="0"/>
          </a:p>
        </p:txBody>
      </p:sp>
    </p:spTree>
    <p:extLst>
      <p:ext uri="{BB962C8B-B14F-4D97-AF65-F5344CB8AC3E}">
        <p14:creationId xmlns:p14="http://schemas.microsoft.com/office/powerpoint/2010/main" val="41557371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6809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5/23/2018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9525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5/23/2018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1555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5/23/2018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2054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9387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5/23/2018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2187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5/23/2018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377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7865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865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text and imag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6561" y="313812"/>
            <a:ext cx="7770863" cy="615437"/>
          </a:xfrm>
        </p:spPr>
        <p:txBody>
          <a:bodyPr>
            <a:normAutofit/>
          </a:bodyPr>
          <a:lstStyle>
            <a:lvl1pPr>
              <a:defRPr sz="320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08773" y="6356349"/>
            <a:ext cx="497449" cy="365125"/>
          </a:xfrm>
        </p:spPr>
        <p:txBody>
          <a:bodyPr/>
          <a:lstStyle/>
          <a:p>
            <a:fld id="{714AE12A-40CC-417A-B8A4-1DC4FC8B954B}" type="slidenum">
              <a:rPr lang="en-AU" smtClean="0"/>
              <a:t>‹#›</a:t>
            </a:fld>
            <a:endParaRPr lang="en-AU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106564" y="1281392"/>
            <a:ext cx="3780000" cy="4814607"/>
          </a:xfrm>
        </p:spPr>
        <p:txBody>
          <a:bodyPr/>
          <a:lstStyle>
            <a:lvl1pPr>
              <a:defRPr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106951" y="1282799"/>
            <a:ext cx="3780000" cy="4813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9775262" y="6356350"/>
            <a:ext cx="1215205" cy="365125"/>
          </a:xfrm>
        </p:spPr>
        <p:txBody>
          <a:bodyPr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9099" y="6356350"/>
            <a:ext cx="9137856" cy="365125"/>
          </a:xfr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/>
              <a:t>CCB Executive Meeting  |  May 2018</a:t>
            </a:r>
            <a:endParaRPr lang="en-AU" baseline="30000" dirty="0"/>
          </a:p>
        </p:txBody>
      </p:sp>
    </p:spTree>
    <p:extLst>
      <p:ext uri="{BB962C8B-B14F-4D97-AF65-F5344CB8AC3E}">
        <p14:creationId xmlns:p14="http://schemas.microsoft.com/office/powerpoint/2010/main" val="4032415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68"/>
          <a:stretch/>
        </p:blipFill>
        <p:spPr>
          <a:xfrm>
            <a:off x="0" y="1307690"/>
            <a:ext cx="12192000" cy="55503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931" y="313812"/>
            <a:ext cx="7770863" cy="615437"/>
          </a:xfrm>
        </p:spPr>
        <p:txBody>
          <a:bodyPr>
            <a:normAutofit/>
          </a:bodyPr>
          <a:lstStyle>
            <a:lvl1pPr>
              <a:defRPr sz="320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08773" y="6356349"/>
            <a:ext cx="497449" cy="365125"/>
          </a:xfrm>
        </p:spPr>
        <p:txBody>
          <a:bodyPr/>
          <a:lstStyle/>
          <a:p>
            <a:fld id="{714AE12A-40CC-417A-B8A4-1DC4FC8B954B}" type="slidenum">
              <a:rPr lang="en-AU" smtClean="0"/>
              <a:t>‹#›</a:t>
            </a:fld>
            <a:endParaRPr lang="en-AU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19100" y="1062038"/>
            <a:ext cx="11287125" cy="450373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9775262" y="6356350"/>
            <a:ext cx="1215205" cy="365125"/>
          </a:xfrm>
        </p:spPr>
        <p:txBody>
          <a:bodyPr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9099" y="6356350"/>
            <a:ext cx="9137856" cy="365125"/>
          </a:xfr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/>
              <a:t>CCB Executive Meeting  |  May 2018</a:t>
            </a:r>
            <a:endParaRPr lang="en-AU" baseline="30000" dirty="0"/>
          </a:p>
        </p:txBody>
      </p:sp>
    </p:spTree>
    <p:extLst>
      <p:ext uri="{BB962C8B-B14F-4D97-AF65-F5344CB8AC3E}">
        <p14:creationId xmlns:p14="http://schemas.microsoft.com/office/powerpoint/2010/main" val="1440756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6" y="0"/>
            <a:ext cx="1220449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71C99-B9AC-4843-B6EA-14B853EB9B13}" type="datetimeFigureOut">
              <a:rPr lang="en-AU" smtClean="0"/>
              <a:t>23/05/2018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F4C6-6439-4268-BF8F-CC51272883D3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50813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2969"/>
            <a:ext cx="10972800" cy="820068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94705"/>
            <a:ext cx="10972800" cy="50314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7AB69-18FC-4FC7-BAEC-AF3B008B334F}" type="datetimeFigureOut">
              <a:rPr lang="en-AU" smtClean="0"/>
              <a:t>23/05/2018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8FE9F-3839-4642-A507-D8533B2165C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31129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7AB69-18FC-4FC7-BAEC-AF3B008B334F}" type="datetimeFigureOut">
              <a:rPr lang="en-AU" smtClean="0"/>
              <a:t>23/05/2018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8FE9F-3839-4642-A507-D8533B2165C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03075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7.jpe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6.jpeg"/><Relationship Id="rId5" Type="http://schemas.openxmlformats.org/officeDocument/2006/relationships/slideLayout" Target="../slideLayouts/slideLayout22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CCB Executive Meeting  |  May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AE12A-40CC-417A-B8A4-1DC4FC8B95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4227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4" r:id="rId4"/>
    <p:sldLayoutId id="2147483665" r:id="rId5"/>
    <p:sldLayoutId id="2147483661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1208"/>
            <a:ext cx="12192000" cy="174031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71C99-B9AC-4843-B6EA-14B853EB9B13}" type="datetimeFigureOut">
              <a:rPr lang="en-AU" smtClean="0"/>
              <a:t>23/05/2018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8FE9F-3839-4642-A507-D8533B2165C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0784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27384"/>
            <a:ext cx="12191995" cy="154050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-9939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34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8FE9F-3839-4642-A507-D8533B2165CA}" type="slidenum">
              <a:rPr lang="en-AU" smtClean="0"/>
              <a:t>‹#›</a:t>
            </a:fld>
            <a:endParaRPr lang="en-AU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6" y="6072712"/>
            <a:ext cx="2055380" cy="52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6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</p:sldLayoutIdLst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1208"/>
            <a:ext cx="12192000" cy="174031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7AB69-18FC-4FC7-BAEC-AF3B008B334F}" type="datetimeFigureOut">
              <a:rPr lang="en-AU" smtClean="0"/>
              <a:t>23/05/2018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8FE9F-3839-4642-A507-D8533B2165C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98190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5/23/2018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106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hoalhavencitycouncil.sharepoint.com/:p:/s/TourismTeam/EbMVjWvH5LFPsu6mIaqyylMBBlLh0tJE3l0IS9ci5l4dmw?e=HymY7T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shoalhaven.nsw.gov.au/My-Council/Policies-plans-strategies/Asset-management-plans" TargetMode="Externa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9.xml"/><Relationship Id="rId4" Type="http://schemas.openxmlformats.org/officeDocument/2006/relationships/image" Target="NUL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://doc.shoalhaven.nsw.gov.au/displaydoc.aspx?record=D16/255137" TargetMode="Externa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part.nsw.gov.au/files/e36478e6-ea50-4c7c-a4a7-79ef2816c65a/LG-Determination-Shoalhaven-City-Councils-application-for-a-special-variation-for-2018-19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hoalhaven.nsw.gov.au/" TargetMode="External"/><Relationship Id="rId4" Type="http://schemas.openxmlformats.org/officeDocument/2006/relationships/hyperlink" Target="https://getinvolved.shoalhaven.nsw.gov.au/council-info-nights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695450"/>
            <a:ext cx="10515600" cy="1562100"/>
          </a:xfrm>
        </p:spPr>
        <p:txBody>
          <a:bodyPr>
            <a:normAutofit fontScale="90000"/>
          </a:bodyPr>
          <a:lstStyle/>
          <a:p>
            <a:pPr algn="ctr"/>
            <a:r>
              <a:rPr lang="en-AU" dirty="0"/>
              <a:t>Welcome to the </a:t>
            </a:r>
            <a:br>
              <a:rPr lang="en-AU" dirty="0"/>
            </a:br>
            <a:r>
              <a:rPr lang="en-AU" dirty="0"/>
              <a:t>CCB Executive Meeting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600450"/>
            <a:ext cx="10515600" cy="1390649"/>
          </a:xfrm>
        </p:spPr>
        <p:txBody>
          <a:bodyPr/>
          <a:lstStyle/>
          <a:p>
            <a:pPr algn="ctr"/>
            <a:r>
              <a:rPr lang="en-AU" dirty="0"/>
              <a:t>Thursday, 24 May 2018</a:t>
            </a:r>
          </a:p>
        </p:txBody>
      </p:sp>
    </p:spTree>
    <p:extLst>
      <p:ext uri="{BB962C8B-B14F-4D97-AF65-F5344CB8AC3E}">
        <p14:creationId xmlns:p14="http://schemas.microsoft.com/office/powerpoint/2010/main" val="2922111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126" y="282298"/>
            <a:ext cx="10107495" cy="810071"/>
          </a:xfrm>
        </p:spPr>
        <p:txBody>
          <a:bodyPr>
            <a:normAutofit/>
          </a:bodyPr>
          <a:lstStyle/>
          <a:p>
            <a:r>
              <a:rPr lang="en-AU" dirty="0"/>
              <a:t>Draft 2018/19 Budget Snapshot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DD28B2-9BEC-4596-B662-7B043DECD3D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5A89994-D3A9-4287-97BF-343318926C2F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018110" y="1409989"/>
          <a:ext cx="10155780" cy="4188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3681">
                  <a:extLst>
                    <a:ext uri="{9D8B030D-6E8A-4147-A177-3AD203B41FA5}">
                      <a16:colId xmlns:a16="http://schemas.microsoft.com/office/drawing/2014/main" val="1265507450"/>
                    </a:ext>
                  </a:extLst>
                </a:gridCol>
                <a:gridCol w="1611078">
                  <a:extLst>
                    <a:ext uri="{9D8B030D-6E8A-4147-A177-3AD203B41FA5}">
                      <a16:colId xmlns:a16="http://schemas.microsoft.com/office/drawing/2014/main" val="2022842987"/>
                    </a:ext>
                  </a:extLst>
                </a:gridCol>
                <a:gridCol w="1687007">
                  <a:extLst>
                    <a:ext uri="{9D8B030D-6E8A-4147-A177-3AD203B41FA5}">
                      <a16:colId xmlns:a16="http://schemas.microsoft.com/office/drawing/2014/main" val="4149250899"/>
                    </a:ext>
                  </a:extLst>
                </a:gridCol>
                <a:gridCol w="1687007">
                  <a:extLst>
                    <a:ext uri="{9D8B030D-6E8A-4147-A177-3AD203B41FA5}">
                      <a16:colId xmlns:a16="http://schemas.microsoft.com/office/drawing/2014/main" val="2551616282"/>
                    </a:ext>
                  </a:extLst>
                </a:gridCol>
                <a:gridCol w="1687007">
                  <a:extLst>
                    <a:ext uri="{9D8B030D-6E8A-4147-A177-3AD203B41FA5}">
                      <a16:colId xmlns:a16="http://schemas.microsoft.com/office/drawing/2014/main" val="1686399717"/>
                    </a:ext>
                  </a:extLst>
                </a:gridCol>
              </a:tblGrid>
              <a:tr h="428617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General</a:t>
                      </a:r>
                    </a:p>
                    <a:p>
                      <a:pPr algn="ctr"/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Water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Sewer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Consolidated</a:t>
                      </a:r>
                    </a:p>
                    <a:p>
                      <a:pPr algn="ctr"/>
                      <a:r>
                        <a:rPr lang="en-AU" sz="1200" dirty="0"/>
                        <a:t>(Excl. Internal Charges)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498825"/>
                  </a:ext>
                </a:extLst>
              </a:tr>
              <a:tr h="527775">
                <a:tc>
                  <a:txBody>
                    <a:bodyPr/>
                    <a:lstStyle/>
                    <a:p>
                      <a:r>
                        <a:rPr lang="en-AU" dirty="0"/>
                        <a:t>Operating Revenue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073150" algn="dec"/>
                        </a:tabLst>
                      </a:pPr>
                      <a:r>
                        <a:rPr lang="en-AU" dirty="0"/>
                        <a:t>$240.8M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$29.5M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$51.1M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$259.1M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8434524"/>
                  </a:ext>
                </a:extLst>
              </a:tr>
              <a:tr h="479646">
                <a:tc>
                  <a:txBody>
                    <a:bodyPr/>
                    <a:lstStyle/>
                    <a:p>
                      <a:r>
                        <a:rPr lang="en-AU" dirty="0"/>
                        <a:t>Operating Expenses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077913" algn="dec"/>
                        </a:tabLst>
                      </a:pPr>
                      <a:r>
                        <a:rPr lang="en-AU" dirty="0"/>
                        <a:t>$229.2M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$27.1M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$40.1M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$235.7M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2835132"/>
                  </a:ext>
                </a:extLst>
              </a:tr>
              <a:tr h="484816">
                <a:tc>
                  <a:txBody>
                    <a:bodyPr/>
                    <a:lstStyle/>
                    <a:p>
                      <a:r>
                        <a:rPr lang="en-AU" sz="1800" dirty="0"/>
                        <a:t>Operating Surplus/(Deficit) </a:t>
                      </a:r>
                      <a:r>
                        <a:rPr lang="en-AU" sz="1200" dirty="0"/>
                        <a:t>[Incl. Capital Grants]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$11.6M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$2.4M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$11.1M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$23.4M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2187097"/>
                  </a:ext>
                </a:extLst>
              </a:tr>
              <a:tr h="484816">
                <a:tc>
                  <a:txBody>
                    <a:bodyPr/>
                    <a:lstStyle/>
                    <a:p>
                      <a:r>
                        <a:rPr lang="en-AU" sz="1800" dirty="0"/>
                        <a:t>Operating Surplus/(Deficit) </a:t>
                      </a:r>
                      <a:r>
                        <a:rPr lang="en-AU" sz="1200" dirty="0"/>
                        <a:t>[Excl. Capital Grants]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($2.9M)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$1.4M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$9.6M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$6.4M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8443101"/>
                  </a:ext>
                </a:extLst>
              </a:tr>
              <a:tr h="484816">
                <a:tc>
                  <a:txBody>
                    <a:bodyPr/>
                    <a:lstStyle/>
                    <a:p>
                      <a:r>
                        <a:rPr lang="en-AU" sz="1800" dirty="0"/>
                        <a:t>Capital Expenditure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$63.1M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$16.8M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$42.2M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$122.1M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2359583"/>
                  </a:ext>
                </a:extLst>
              </a:tr>
              <a:tr h="479565">
                <a:tc>
                  <a:txBody>
                    <a:bodyPr/>
                    <a:lstStyle/>
                    <a:p>
                      <a:r>
                        <a:rPr lang="en-AU" sz="1800" dirty="0"/>
                        <a:t>Total Assets </a:t>
                      </a:r>
                      <a:r>
                        <a:rPr lang="en-AU" sz="1200" dirty="0"/>
                        <a:t>(Projected 30/6/19)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077913" algn="dec"/>
                        </a:tabLst>
                      </a:pPr>
                      <a:r>
                        <a:rPr lang="en-AU" dirty="0"/>
                        <a:t>$1,895.7M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$425.5M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$633.9M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$2,954.7M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7147000"/>
                  </a:ext>
                </a:extLst>
              </a:tr>
              <a:tr h="479533">
                <a:tc>
                  <a:txBody>
                    <a:bodyPr/>
                    <a:lstStyle/>
                    <a:p>
                      <a:r>
                        <a:rPr lang="en-AU" sz="1800" dirty="0"/>
                        <a:t>Total Liabilities </a:t>
                      </a:r>
                      <a:r>
                        <a:rPr lang="en-AU" sz="1200" dirty="0"/>
                        <a:t>(Projected 30/6/19)</a:t>
                      </a:r>
                      <a:r>
                        <a:rPr lang="en-AU" sz="18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$98M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$1.1M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$117.1M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$216.2M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35417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2880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2018/19 Major Focus Areas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Major focus areas for FCCS moving into 2018/19 include:</a:t>
            </a:r>
          </a:p>
          <a:p>
            <a:pPr lvl="1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AU" sz="2200" dirty="0"/>
              <a:t>Delivering and reporting on our SRV commitments</a:t>
            </a:r>
          </a:p>
          <a:p>
            <a:pPr lvl="1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AU" sz="2200" dirty="0"/>
              <a:t>Shoalhaven Indoor Sports Centre (completion)</a:t>
            </a:r>
          </a:p>
          <a:p>
            <a:pPr lvl="1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AU" sz="2200" dirty="0"/>
              <a:t>Bay &amp; Basin District Library (decision and progression)</a:t>
            </a:r>
          </a:p>
          <a:p>
            <a:pPr lvl="1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AU" sz="2200" dirty="0"/>
              <a:t>Corporate I.T. Systems Implementation (continuation) </a:t>
            </a:r>
          </a:p>
          <a:p>
            <a:pPr lvl="1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AU" sz="2200" dirty="0"/>
              <a:t>Maximising State &amp; Federal Government Grant Opportunities (improving)</a:t>
            </a:r>
          </a:p>
          <a:p>
            <a:pPr lvl="1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AU" sz="2200" dirty="0"/>
              <a:t>Finalising the Destination 360 Tourism Strategy (Coralie to present)</a:t>
            </a:r>
          </a:p>
          <a:p>
            <a:pPr lvl="1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AU" sz="2200" dirty="0"/>
              <a:t>Investigate opportunities for Smart Cities technology initiatives</a:t>
            </a:r>
          </a:p>
          <a:p>
            <a:pPr marL="457200" lvl="1" indent="0">
              <a:buNone/>
            </a:pPr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54619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571" y="1417638"/>
            <a:ext cx="3542858" cy="2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20838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6377"/>
            <a:ext cx="10363200" cy="5115099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b="1" dirty="0"/>
              <a:t>Tourism – the 360 Model</a:t>
            </a:r>
            <a:br>
              <a:rPr lang="en-AU" b="1" dirty="0"/>
            </a:br>
            <a:br>
              <a:rPr lang="en-AU" b="1" dirty="0"/>
            </a:br>
            <a:r>
              <a:rPr lang="en-AU" sz="3600" b="1" dirty="0"/>
              <a:t>Tourism Manager</a:t>
            </a:r>
            <a:br>
              <a:rPr lang="en-AU" sz="3600" b="1" dirty="0"/>
            </a:br>
            <a:r>
              <a:rPr lang="en-AU" sz="3600" b="1" dirty="0"/>
              <a:t> Coralie Bell</a:t>
            </a:r>
            <a:br>
              <a:rPr lang="en-AU" b="1" dirty="0"/>
            </a:br>
            <a:br>
              <a:rPr lang="en-AU" dirty="0"/>
            </a:br>
            <a:r>
              <a:rPr lang="en-AU" b="1" dirty="0"/>
              <a:t> </a:t>
            </a:r>
            <a:br>
              <a:rPr lang="en-AU" dirty="0"/>
            </a:b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DD28B2-9BEC-4596-B662-7B043DECD3D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25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Tourism – the 360 Model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CCB Executive Meeting  |  May 2018</a:t>
            </a:r>
            <a:endParaRPr lang="en-AU" baseline="300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AE12A-40CC-417A-B8A4-1DC4FC8B954B}" type="slidenum">
              <a:rPr lang="en-AU" smtClean="0"/>
              <a:pPr/>
              <a:t>14</a:t>
            </a:fld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2D2C2A-A9B7-4AFA-8030-381BB3F61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>
                <a:hlinkClick r:id="rId3"/>
              </a:rPr>
              <a:t>Open Presentation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53340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892105"/>
            <a:ext cx="10363200" cy="1470025"/>
          </a:xfrm>
        </p:spPr>
        <p:txBody>
          <a:bodyPr>
            <a:noAutofit/>
          </a:bodyPr>
          <a:lstStyle/>
          <a:p>
            <a:r>
              <a:rPr lang="en-AU" sz="6600" b="1" dirty="0">
                <a:latin typeface="Arial" panose="020B0604020202020204" pitchFamily="34" charset="0"/>
                <a:cs typeface="Arial" panose="020B0604020202020204" pitchFamily="34" charset="0"/>
              </a:rPr>
              <a:t>Assets &amp; Works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440336"/>
            <a:ext cx="8534400" cy="2291301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>
            <a:normAutofit fontScale="85000" lnSpcReduction="10000"/>
          </a:bodyPr>
          <a:lstStyle/>
          <a:p>
            <a:r>
              <a:rPr lang="en-AU" sz="8800" dirty="0">
                <a:ea typeface="Calibri" panose="020F0502020204030204" pitchFamily="34" charset="0"/>
              </a:rPr>
              <a:t>Council’s Vision for Asset Management</a:t>
            </a:r>
            <a:endParaRPr lang="en-AU" sz="8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163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32EF4-78A2-4ED0-B3BD-E73076E72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dirty="0"/>
              <a:t>Council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2FAC3-B150-4AB7-AB45-C9275229B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/>
              <a:t>Working together in the Shoalhaven to foster a safe and attractive community for people to live, work, stay and </a:t>
            </a:r>
            <a:r>
              <a:rPr lang="en-AU" b="1" i="1" dirty="0"/>
              <a:t>play</a:t>
            </a:r>
            <a:r>
              <a:rPr lang="en-AU" dirty="0"/>
              <a:t>; Where sustainable growth, development and environmental protection are managed to provide a unique and </a:t>
            </a:r>
            <a:r>
              <a:rPr lang="en-AU" b="1" i="1" dirty="0"/>
              <a:t>relaxed lifestyle </a:t>
            </a:r>
          </a:p>
        </p:txBody>
      </p:sp>
    </p:spTree>
    <p:extLst>
      <p:ext uri="{BB962C8B-B14F-4D97-AF65-F5344CB8AC3E}">
        <p14:creationId xmlns:p14="http://schemas.microsoft.com/office/powerpoint/2010/main" val="1129205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5260" y="132203"/>
            <a:ext cx="12714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is Asset Management?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88973" y="1943884"/>
            <a:ext cx="1008043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meet the </a:t>
            </a:r>
            <a:r>
              <a:rPr kumimoji="0" lang="en-AU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community's needs </a:t>
            </a:r>
            <a:r>
              <a:rPr kumimoji="0" lang="en-A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 </a:t>
            </a:r>
            <a:r>
              <a:rPr kumimoji="0" lang="en-AU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managing our assets</a:t>
            </a: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(Physical, Financial, Economic, Engineering &amp; other practices applied to physical </a:t>
            </a: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assets)</a:t>
            </a:r>
            <a:r>
              <a:rPr kumimoji="0" lang="en-AU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 the objective of providing the required </a:t>
            </a: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level of service </a:t>
            </a:r>
            <a:r>
              <a:rPr kumimoji="0" lang="en-A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the most cost effective, sustainable, transparent and fair way possible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181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Asset Management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5105399"/>
          </a:xfrm>
        </p:spPr>
        <p:txBody>
          <a:bodyPr>
            <a:normAutofit/>
          </a:bodyPr>
          <a:lstStyle/>
          <a:p>
            <a:r>
              <a:rPr lang="en-AU" dirty="0"/>
              <a:t>Councils are often the largest and most complex business in municipality</a:t>
            </a:r>
          </a:p>
          <a:p>
            <a:pPr marL="0" indent="0">
              <a:buNone/>
            </a:pPr>
            <a:endParaRPr lang="en-AU" dirty="0"/>
          </a:p>
          <a:p>
            <a:r>
              <a:rPr lang="en-AU" dirty="0"/>
              <a:t>Community relies on council services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AU" sz="3200" dirty="0">
                <a:solidFill>
                  <a:prstClr val="black"/>
                </a:solidFill>
                <a:latin typeface="Calibri"/>
                <a:cs typeface="+mn-cs"/>
              </a:rPr>
              <a:t>Modern economies are underpinned by enormous infrastructure of transportation, services infrastructure, community property and recreational facilities.</a:t>
            </a: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760152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Asset Management Plans (AMP)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532180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(AMP) forecast how the </a:t>
            </a:r>
            <a:r>
              <a:rPr lang="en-US" b="1" i="1" dirty="0"/>
              <a:t>levels of service </a:t>
            </a:r>
            <a:r>
              <a:rPr lang="en-US" i="1" dirty="0"/>
              <a:t>required by the community </a:t>
            </a:r>
            <a:r>
              <a:rPr lang="en-US" dirty="0"/>
              <a:t>and the </a:t>
            </a:r>
            <a:r>
              <a:rPr lang="en-US" i="1" dirty="0"/>
              <a:t>infrastructure assets </a:t>
            </a:r>
            <a:r>
              <a:rPr lang="en-US" dirty="0"/>
              <a:t>correlate.</a:t>
            </a:r>
            <a:endParaRPr lang="en-AU" dirty="0"/>
          </a:p>
          <a:p>
            <a:pPr marL="514350" indent="-514350">
              <a:buAutoNum type="arabicPeriod"/>
            </a:pPr>
            <a:r>
              <a:rPr lang="en-AU" dirty="0"/>
              <a:t>Executive Summary</a:t>
            </a:r>
          </a:p>
          <a:p>
            <a:pPr marL="514350" indent="-514350">
              <a:buAutoNum type="arabicPeriod"/>
            </a:pPr>
            <a:r>
              <a:rPr lang="en-AU" dirty="0"/>
              <a:t>Introduction</a:t>
            </a:r>
          </a:p>
          <a:p>
            <a:pPr marL="514350" indent="-514350">
              <a:buAutoNum type="arabicPeriod"/>
            </a:pPr>
            <a:r>
              <a:rPr lang="en-AU" dirty="0"/>
              <a:t>Levels of Service</a:t>
            </a:r>
          </a:p>
          <a:p>
            <a:pPr marL="514350" indent="-514350">
              <a:buAutoNum type="arabicPeriod"/>
            </a:pPr>
            <a:r>
              <a:rPr lang="en-AU" dirty="0"/>
              <a:t>Future Demand</a:t>
            </a:r>
          </a:p>
          <a:p>
            <a:pPr marL="514350" indent="-514350">
              <a:buAutoNum type="arabicPeriod"/>
            </a:pPr>
            <a:r>
              <a:rPr lang="en-AU" dirty="0"/>
              <a:t>Life Cycle Management (Cradle to Grave)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AU" dirty="0"/>
              <a:t>Infrastructure Risk Management Plan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AU" dirty="0"/>
              <a:t>Financial Summary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AU" dirty="0"/>
              <a:t>Plan Improvement and Monitoring</a:t>
            </a:r>
          </a:p>
          <a:p>
            <a:pPr marL="514350" indent="-514350">
              <a:buAutoNum type="arabicPeriod"/>
            </a:pPr>
            <a:endParaRPr lang="en-AU" dirty="0"/>
          </a:p>
          <a:p>
            <a:pPr marL="0" indent="0">
              <a:buNone/>
            </a:pPr>
            <a:r>
              <a:rPr lang="en-AU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52432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Apologies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CCB Executive Meeting  |  May 2018</a:t>
            </a:r>
            <a:endParaRPr lang="en-AU" baseline="300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AE12A-40CC-417A-B8A4-1DC4FC8B954B}" type="slidenum">
              <a:rPr lang="en-AU" smtClean="0"/>
              <a:pPr/>
              <a:t>2</a:t>
            </a:fld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2D2C2A-A9B7-4AFA-8030-381BB3F61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7347" y="1636295"/>
            <a:ext cx="7849605" cy="4459704"/>
          </a:xfrm>
        </p:spPr>
        <p:txBody>
          <a:bodyPr/>
          <a:lstStyle/>
          <a:p>
            <a:r>
              <a:rPr lang="en-AU" dirty="0"/>
              <a:t>Councillor Nina Cheyne</a:t>
            </a:r>
          </a:p>
          <a:p>
            <a:r>
              <a:rPr lang="en-AU" dirty="0"/>
              <a:t>Councillor Kaye Gartner</a:t>
            </a:r>
          </a:p>
          <a:p>
            <a:r>
              <a:rPr lang="en-AU" dirty="0"/>
              <a:t>Councillor John Wells</a:t>
            </a:r>
          </a:p>
          <a:p>
            <a:r>
              <a:rPr lang="en-AU" dirty="0"/>
              <a:t>Councillor Andrew Guile</a:t>
            </a:r>
          </a:p>
          <a:p>
            <a:r>
              <a:rPr lang="en-AU" dirty="0"/>
              <a:t>Councillor Annette Alldrick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10280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AU" dirty="0"/>
            </a:br>
            <a:r>
              <a:rPr lang="en-AU" dirty="0"/>
              <a:t>Example of Assets Types</a:t>
            </a:r>
            <a:br>
              <a:rPr lang="en-AU" dirty="0"/>
            </a:b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94" y="1633037"/>
            <a:ext cx="4655554" cy="22442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7C12A1-1707-4C4C-BDBE-AA4CE6F4B2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969" y="1633037"/>
            <a:ext cx="2992307" cy="22442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686AF6-C74E-428A-B8A7-F165557347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12" y="3972434"/>
            <a:ext cx="3986917" cy="22426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31" descr="Milton Theatre 2">
            <a:extLst>
              <a:ext uri="{FF2B5EF4-FFF2-40B4-BE49-F238E27FC236}">
                <a16:creationId xmlns:a16="http://schemas.microsoft.com/office/drawing/2014/main" id="{66C701DD-887A-4E5D-AAAF-B301816ED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997" y="1631954"/>
            <a:ext cx="2992307" cy="22453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079030-F10C-4EAD-8041-7BC2857E24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248" y="3972434"/>
            <a:ext cx="2992306" cy="22442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082ABB-322C-41D5-B3C3-3D6437059D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0804" y="3972434"/>
            <a:ext cx="2915500" cy="222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02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34776" y="420271"/>
            <a:ext cx="7202804" cy="120032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It’s More Than Just A Pool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Example!!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7BE79A-CAEE-4E88-B62F-DD97A780344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890" y="2112750"/>
            <a:ext cx="4808220" cy="3205480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8902262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2639F-D4A0-4370-85FA-8DAF9F3D8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AU" dirty="0"/>
            </a:br>
            <a:r>
              <a:rPr lang="en-AU" dirty="0"/>
              <a:t>List of Adopted AMP’s</a:t>
            </a:r>
            <a:br>
              <a:rPr lang="en-AU" dirty="0"/>
            </a:b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CDB26-7E2A-4CE9-AF27-C6F060A6A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00201"/>
            <a:ext cx="8076781" cy="4850841"/>
          </a:xfrm>
        </p:spPr>
        <p:txBody>
          <a:bodyPr>
            <a:normAutofit/>
          </a:bodyPr>
          <a:lstStyle/>
          <a:p>
            <a:r>
              <a:rPr lang="en-AU" dirty="0"/>
              <a:t>List of the adopted AMPs and link on the councils </a:t>
            </a:r>
            <a:r>
              <a:rPr lang="en-AU" dirty="0">
                <a:hlinkClick r:id="rId2"/>
              </a:rPr>
              <a:t>web page</a:t>
            </a:r>
            <a:endParaRPr lang="en-AU" dirty="0"/>
          </a:p>
          <a:p>
            <a:r>
              <a:rPr lang="en-AU" dirty="0"/>
              <a:t>We are constantly reviewing the AMPs</a:t>
            </a:r>
          </a:p>
          <a:p>
            <a:pPr marL="0" indent="0">
              <a:buNone/>
            </a:pPr>
            <a:r>
              <a:rPr lang="en-AU" dirty="0"/>
              <a:t>   and the most recent is the </a:t>
            </a:r>
            <a:r>
              <a:rPr lang="en-AU" b="1" dirty="0"/>
              <a:t>Aquatics</a:t>
            </a:r>
            <a:r>
              <a:rPr lang="en-AU" dirty="0"/>
              <a:t> </a:t>
            </a:r>
          </a:p>
          <a:p>
            <a:r>
              <a:rPr lang="en-AU" dirty="0"/>
              <a:t>We are going to take you through the </a:t>
            </a:r>
          </a:p>
          <a:p>
            <a:pPr marL="0" indent="0">
              <a:buNone/>
            </a:pPr>
            <a:r>
              <a:rPr lang="en-AU" dirty="0"/>
              <a:t>   key aspects of this AMP to demonstrate         how the Plans helps manage the asset  base.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5D5AFA-8793-4E19-8954-62CD900D1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165" y="1522979"/>
            <a:ext cx="3719457" cy="533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250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Aquatics Asset Hierarchy </a:t>
            </a:r>
            <a:endParaRPr lang="en-AU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37171"/>
            <a:ext cx="10972800" cy="434908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AU" sz="2400" dirty="0"/>
              <a:t>Swimming pool shells, concourse, ladder &amp; handrails, pool liners, disabled chair lifts</a:t>
            </a:r>
          </a:p>
          <a:p>
            <a:pPr marL="457200" lvl="1" indent="0">
              <a:buNone/>
            </a:pPr>
            <a:r>
              <a:rPr lang="en-AU" sz="2400" dirty="0"/>
              <a:t>Shade structures, table &amp; bench seats, floodlights, monuments, retaining walls, car parks, pathways, fencing</a:t>
            </a:r>
          </a:p>
          <a:p>
            <a:pPr marL="457200" lvl="1" indent="0">
              <a:buNone/>
            </a:pPr>
            <a:r>
              <a:rPr lang="en-AU" sz="2400" dirty="0">
                <a:cs typeface="Myriad Arabic"/>
              </a:rPr>
              <a:t>Leisure Centres that house the indoor swimming pools, Kiosks, amenities, Plant Rooms, (painting, roofing, flooring)</a:t>
            </a:r>
          </a:p>
          <a:p>
            <a:pPr marL="457200" lvl="1" indent="0">
              <a:buNone/>
            </a:pPr>
            <a:r>
              <a:rPr lang="en-AU" sz="2400" dirty="0">
                <a:cs typeface="Myriad Arabic"/>
              </a:rPr>
              <a:t>Pumps, motors, tanks, strainers, distribution boards, control equipment, filter cells,  UV systems and then the gyms training equipment</a:t>
            </a:r>
          </a:p>
          <a:p>
            <a:pPr marL="457200" lvl="1" indent="0">
              <a:buNone/>
            </a:pPr>
            <a:endParaRPr lang="en-AU" sz="1600" dirty="0">
              <a:cs typeface="Myriad Arabic"/>
            </a:endParaRPr>
          </a:p>
        </p:txBody>
      </p:sp>
    </p:spTree>
    <p:extLst>
      <p:ext uri="{BB962C8B-B14F-4D97-AF65-F5344CB8AC3E}">
        <p14:creationId xmlns:p14="http://schemas.microsoft.com/office/powerpoint/2010/main" val="40558134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1762D-1E43-45B9-9A5D-06B84A8E8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Asset Description</a:t>
            </a:r>
          </a:p>
        </p:txBody>
      </p:sp>
      <p:sp>
        <p:nvSpPr>
          <p:cNvPr id="4" name="Text Box 13">
            <a:extLst>
              <a:ext uri="{FF2B5EF4-FFF2-40B4-BE49-F238E27FC236}">
                <a16:creationId xmlns:a16="http://schemas.microsoft.com/office/drawing/2014/main" id="{E7F9447F-DF41-4B55-BD01-3EE804E848C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600" y="1691235"/>
            <a:ext cx="10972800" cy="425804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AU" sz="800" b="1" dirty="0">
              <a:solidFill>
                <a:srgbClr val="365F9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AU" sz="800" b="1" dirty="0">
              <a:solidFill>
                <a:srgbClr val="365F9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EA02C8-89C2-467E-9F8E-0C1E45962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578" y="1340488"/>
            <a:ext cx="7734300" cy="551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0804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Aquatics - Asset Valuation</a:t>
            </a:r>
            <a:endParaRPr lang="en-AU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892653-8E77-4209-8812-CFB8275A6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8578" y="2886782"/>
            <a:ext cx="2984733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52870465-669D-4ECD-BEED-0884D55DC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95" y="1655901"/>
            <a:ext cx="5668618" cy="409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915984A7-FD83-4CD8-8C61-720E3753C6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5311" t="3713" r="2427" b="5715"/>
          <a:stretch/>
        </p:blipFill>
        <p:spPr>
          <a:xfrm>
            <a:off x="5754760" y="1701620"/>
            <a:ext cx="6427300" cy="45043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7F55B1-9F4D-49F7-90B8-D15B4CE43E7E}"/>
              </a:ext>
            </a:extLst>
          </p:cNvPr>
          <p:cNvSpPr txBox="1"/>
          <p:nvPr/>
        </p:nvSpPr>
        <p:spPr>
          <a:xfrm>
            <a:off x="7919816" y="6100070"/>
            <a:ext cx="2524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Replacement cost per facility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232C3F-6140-40FC-8A15-605212C80C2D}"/>
              </a:ext>
            </a:extLst>
          </p:cNvPr>
          <p:cNvSpPr txBox="1"/>
          <p:nvPr/>
        </p:nvSpPr>
        <p:spPr>
          <a:xfrm>
            <a:off x="2655482" y="5961570"/>
            <a:ext cx="2524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 Pools Total Cost Replacement </a:t>
            </a:r>
          </a:p>
        </p:txBody>
      </p:sp>
    </p:spTree>
    <p:extLst>
      <p:ext uri="{BB962C8B-B14F-4D97-AF65-F5344CB8AC3E}">
        <p14:creationId xmlns:p14="http://schemas.microsoft.com/office/powerpoint/2010/main" val="27545136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761F5-2095-478D-BFC9-A5AB40923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2880"/>
            <a:ext cx="10972800" cy="860728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/>
              <a:t>Levels of Service</a:t>
            </a:r>
            <a:br>
              <a:rPr lang="en-AU" b="1" cap="all" dirty="0"/>
            </a:b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F49FBF-D202-4E77-9759-436F8F7EF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4353" y="3807188"/>
            <a:ext cx="3528127" cy="247236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A0A31-8DF2-4980-AC81-62BDBE062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496" y="1745858"/>
            <a:ext cx="7976050" cy="4349080"/>
          </a:xfrm>
          <a:noFill/>
          <a:ln>
            <a:headEnd type="none" w="med" len="med"/>
            <a:tailEnd type="none" w="med" len="med"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85000" lnSpcReduction="10000"/>
          </a:bodyPr>
          <a:lstStyle/>
          <a:p>
            <a:r>
              <a:rPr lang="x-none" dirty="0">
                <a:solidFill>
                  <a:schemeClr val="tx1"/>
                </a:solidFill>
              </a:rPr>
              <a:t>Our present funding levels are </a:t>
            </a:r>
            <a:r>
              <a:rPr lang="en-AU" dirty="0">
                <a:solidFill>
                  <a:schemeClr val="tx1"/>
                </a:solidFill>
              </a:rPr>
              <a:t>sufficient for the </a:t>
            </a:r>
            <a:r>
              <a:rPr lang="en-AU" b="1" dirty="0">
                <a:solidFill>
                  <a:schemeClr val="tx1"/>
                </a:solidFill>
              </a:rPr>
              <a:t>short term</a:t>
            </a:r>
            <a:r>
              <a:rPr lang="en-AU" dirty="0">
                <a:solidFill>
                  <a:schemeClr val="tx1"/>
                </a:solidFill>
              </a:rPr>
              <a:t>, however, </a:t>
            </a:r>
            <a:r>
              <a:rPr lang="x-none" dirty="0">
                <a:solidFill>
                  <a:schemeClr val="tx1"/>
                </a:solidFill>
              </a:rPr>
              <a:t>decisions need to be made for the medium term so that we can continue to provide </a:t>
            </a:r>
            <a:r>
              <a:rPr lang="en-AU" dirty="0">
                <a:solidFill>
                  <a:schemeClr val="tx1"/>
                </a:solidFill>
              </a:rPr>
              <a:t>facility to meet changing service needs</a:t>
            </a:r>
            <a:r>
              <a:rPr lang="x-none" dirty="0">
                <a:solidFill>
                  <a:schemeClr val="tx1"/>
                </a:solidFill>
              </a:rPr>
              <a:t>.</a:t>
            </a:r>
            <a:endParaRPr lang="en-AU" dirty="0">
              <a:solidFill>
                <a:schemeClr val="tx1"/>
              </a:solidFill>
            </a:endParaRPr>
          </a:p>
          <a:p>
            <a:r>
              <a:rPr lang="en-AU" dirty="0">
                <a:solidFill>
                  <a:schemeClr val="tx1"/>
                </a:solidFill>
              </a:rPr>
              <a:t>The main consequences if assets are left to decline are:</a:t>
            </a:r>
          </a:p>
          <a:p>
            <a:pPr lvl="1"/>
            <a:r>
              <a:rPr lang="en-AU" dirty="0">
                <a:solidFill>
                  <a:schemeClr val="tx1"/>
                </a:solidFill>
              </a:rPr>
              <a:t>Deterioration/failure of asset components and or injury to persons</a:t>
            </a:r>
          </a:p>
          <a:p>
            <a:pPr lvl="1"/>
            <a:r>
              <a:rPr lang="en-AU" dirty="0">
                <a:solidFill>
                  <a:schemeClr val="tx1"/>
                </a:solidFill>
              </a:rPr>
              <a:t>As population grows high levels of utilisation resulting in slower networks, increased waiting times and over crowding of infrastructures.</a:t>
            </a:r>
          </a:p>
          <a:p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A3F95C-4A2A-4578-8F6A-7959B47F73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162" y="1600201"/>
            <a:ext cx="3316511" cy="220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894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CURRENT SITUATION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15372"/>
            <a:ext cx="10972800" cy="4018898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en-AU" dirty="0"/>
          </a:p>
          <a:p>
            <a:r>
              <a:rPr lang="en-AU" dirty="0">
                <a:solidFill>
                  <a:schemeClr val="tx1"/>
                </a:solidFill>
              </a:rPr>
              <a:t>Many assets require renewal as they were constructed over 40 to 50 years ago</a:t>
            </a:r>
          </a:p>
          <a:p>
            <a:pPr marL="0" indent="0">
              <a:buNone/>
            </a:pPr>
            <a:endParaRPr lang="en-AU" dirty="0">
              <a:solidFill>
                <a:schemeClr val="tx1"/>
              </a:solidFill>
            </a:endParaRPr>
          </a:p>
          <a:p>
            <a:r>
              <a:rPr lang="en-AU" dirty="0">
                <a:solidFill>
                  <a:schemeClr val="tx1"/>
                </a:solidFill>
              </a:rPr>
              <a:t>Current expenditure on renewals was reported 71.69% for 2017 but previously was just over 50% for the 2 previous periods</a:t>
            </a:r>
          </a:p>
        </p:txBody>
      </p:sp>
    </p:spTree>
    <p:extLst>
      <p:ext uri="{BB962C8B-B14F-4D97-AF65-F5344CB8AC3E}">
        <p14:creationId xmlns:p14="http://schemas.microsoft.com/office/powerpoint/2010/main" val="8767871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266FB-E547-41E4-9A30-9140A6C7B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209" y="-99392"/>
            <a:ext cx="7282831" cy="1442670"/>
          </a:xfrm>
        </p:spPr>
        <p:txBody>
          <a:bodyPr>
            <a:normAutofit fontScale="90000"/>
          </a:bodyPr>
          <a:lstStyle/>
          <a:p>
            <a:r>
              <a:rPr lang="en-AU" dirty="0"/>
              <a:t>Facility Profile by CURRENT condition – Asset Values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ACBFB6E-5442-4718-94EE-159C1E15DE01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326382" y="1587640"/>
          <a:ext cx="10256018" cy="4551904"/>
        </p:xfrm>
        <a:graphic>
          <a:graphicData uri="http://schemas.openxmlformats.org/drawingml/2006/table">
            <a:tbl>
              <a:tblPr firstRow="1" firstCol="1" bandRow="1"/>
              <a:tblGrid>
                <a:gridCol w="1979057">
                  <a:extLst>
                    <a:ext uri="{9D8B030D-6E8A-4147-A177-3AD203B41FA5}">
                      <a16:colId xmlns:a16="http://schemas.microsoft.com/office/drawing/2014/main" val="4017116243"/>
                    </a:ext>
                  </a:extLst>
                </a:gridCol>
                <a:gridCol w="1413043">
                  <a:extLst>
                    <a:ext uri="{9D8B030D-6E8A-4147-A177-3AD203B41FA5}">
                      <a16:colId xmlns:a16="http://schemas.microsoft.com/office/drawing/2014/main" val="1688050683"/>
                    </a:ext>
                  </a:extLst>
                </a:gridCol>
                <a:gridCol w="1412046">
                  <a:extLst>
                    <a:ext uri="{9D8B030D-6E8A-4147-A177-3AD203B41FA5}">
                      <a16:colId xmlns:a16="http://schemas.microsoft.com/office/drawing/2014/main" val="503973185"/>
                    </a:ext>
                  </a:extLst>
                </a:gridCol>
                <a:gridCol w="1362968">
                  <a:extLst>
                    <a:ext uri="{9D8B030D-6E8A-4147-A177-3AD203B41FA5}">
                      <a16:colId xmlns:a16="http://schemas.microsoft.com/office/drawing/2014/main" val="3657293891"/>
                    </a:ext>
                  </a:extLst>
                </a:gridCol>
                <a:gridCol w="1362968">
                  <a:extLst>
                    <a:ext uri="{9D8B030D-6E8A-4147-A177-3AD203B41FA5}">
                      <a16:colId xmlns:a16="http://schemas.microsoft.com/office/drawing/2014/main" val="586835192"/>
                    </a:ext>
                  </a:extLst>
                </a:gridCol>
                <a:gridCol w="1362968">
                  <a:extLst>
                    <a:ext uri="{9D8B030D-6E8A-4147-A177-3AD203B41FA5}">
                      <a16:colId xmlns:a16="http://schemas.microsoft.com/office/drawing/2014/main" val="4165610641"/>
                    </a:ext>
                  </a:extLst>
                </a:gridCol>
                <a:gridCol w="1362968">
                  <a:extLst>
                    <a:ext uri="{9D8B030D-6E8A-4147-A177-3AD203B41FA5}">
                      <a16:colId xmlns:a16="http://schemas.microsoft.com/office/drawing/2014/main" val="3907624535"/>
                    </a:ext>
                  </a:extLst>
                </a:gridCol>
              </a:tblGrid>
              <a:tr h="2773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Suburb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Excellent 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Good 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Fair 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Poor </a:t>
                      </a:r>
                      <a:endParaRPr lang="en-A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Very Poor </a:t>
                      </a:r>
                      <a:endParaRPr lang="en-A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4329716"/>
                  </a:ext>
                </a:extLst>
              </a:tr>
              <a:tr h="2995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Berry Village Pool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159,260 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85,020 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351,100 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136,507 </a:t>
                      </a:r>
                      <a:endParaRPr lang="en-A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1,195,316 </a:t>
                      </a:r>
                      <a:endParaRPr lang="en-A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1,927,203 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3190186"/>
                  </a:ext>
                </a:extLst>
              </a:tr>
              <a:tr h="4748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Kangaroo Valley Village Pool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223,250 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11,700 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62,290 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1,392,046 </a:t>
                      </a:r>
                      <a:endParaRPr lang="en-A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303,055 </a:t>
                      </a:r>
                      <a:endParaRPr lang="en-A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1,992,341 </a:t>
                      </a:r>
                      <a:endParaRPr lang="en-A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2614862"/>
                  </a:ext>
                </a:extLst>
              </a:tr>
              <a:tr h="4748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Shoalhaven Heads Village Pool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115,658 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48,400 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708,250 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1,687,198 </a:t>
                      </a:r>
                      <a:endParaRPr lang="en-A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110,030 </a:t>
                      </a:r>
                      <a:endParaRPr lang="en-A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2,669,536 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5433140"/>
                  </a:ext>
                </a:extLst>
              </a:tr>
              <a:tr h="2995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Greenwell Point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114,143 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10,000 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118,000 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848,500 </a:t>
                      </a:r>
                      <a:endParaRPr lang="en-A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1,662,280 </a:t>
                      </a:r>
                      <a:endParaRPr lang="en-A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2,752,923 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5958422"/>
                  </a:ext>
                </a:extLst>
              </a:tr>
              <a:tr h="2995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Milton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61,860 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33,300 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964,804 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1,529,883 </a:t>
                      </a:r>
                      <a:endParaRPr lang="en-A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183,184 </a:t>
                      </a:r>
                      <a:endParaRPr lang="en-A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2,773,031 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4779566"/>
                  </a:ext>
                </a:extLst>
              </a:tr>
              <a:tr h="2995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Bomaderry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603,837 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1,296,100 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3,832,723 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1,538,463 </a:t>
                      </a:r>
                      <a:endParaRPr lang="en-A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2,860,183 </a:t>
                      </a:r>
                      <a:endParaRPr lang="en-A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10,131,306 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531077"/>
                  </a:ext>
                </a:extLst>
              </a:tr>
              <a:tr h="2995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Huskisson Sea Pool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24,444 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76,425 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3,442,897 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12,350 </a:t>
                      </a:r>
                      <a:endParaRPr lang="en-A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13,725 </a:t>
                      </a:r>
                      <a:endParaRPr lang="en-A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3,569,841 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2892698"/>
                  </a:ext>
                </a:extLst>
              </a:tr>
              <a:tr h="2995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Nowra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10,143,703 </a:t>
                      </a:r>
                      <a:endParaRPr lang="en-A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10,143,703 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8907077"/>
                  </a:ext>
                </a:extLst>
              </a:tr>
              <a:tr h="2995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Sussex Inlet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5,131,172 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52,088 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787,065 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95,425 </a:t>
                      </a:r>
                      <a:endParaRPr lang="en-A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96,000 </a:t>
                      </a:r>
                      <a:endParaRPr lang="en-A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6,161,750 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2538181"/>
                  </a:ext>
                </a:extLst>
              </a:tr>
              <a:tr h="2995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Ulladulla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8,908,916 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570,278 </a:t>
                      </a:r>
                      <a:endParaRPr lang="en-A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414,023 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2,650,600 </a:t>
                      </a:r>
                      <a:endParaRPr lang="en-A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1,179,168 </a:t>
                      </a:r>
                      <a:endParaRPr lang="en-A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13,722,985 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9335366"/>
                  </a:ext>
                </a:extLst>
              </a:tr>
              <a:tr h="2995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Ulladulla Sea Pool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250,365 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100,000 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26,100 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3,255,800 </a:t>
                      </a:r>
                      <a:endParaRPr lang="en-A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15,000 </a:t>
                      </a:r>
                      <a:endParaRPr lang="en-A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3,647,265 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037241"/>
                  </a:ext>
                </a:extLst>
              </a:tr>
              <a:tr h="2995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Vincentia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13,911,520 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808,250 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1,543,195 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950,840 </a:t>
                      </a:r>
                      <a:endParaRPr lang="en-A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205,760 </a:t>
                      </a:r>
                      <a:endParaRPr lang="en-A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17,413,528 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4953934"/>
                  </a:ext>
                </a:extLst>
              </a:tr>
              <a:tr h="32948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Grand Total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39,648,128 </a:t>
                      </a:r>
                      <a:endParaRPr lang="en-A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3,091,561 </a:t>
                      </a:r>
                      <a:endParaRPr lang="en-A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12,250,447 </a:t>
                      </a:r>
                      <a:endParaRPr lang="en-A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14,097,612 </a:t>
                      </a:r>
                      <a:endParaRPr lang="en-A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  7,823,701 </a:t>
                      </a:r>
                      <a:endParaRPr lang="en-A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  76,911,449 </a:t>
                      </a:r>
                      <a:endParaRPr lang="en-A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385259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F4A82D8-7510-4CDC-9DB6-1626C66751D7}"/>
              </a:ext>
            </a:extLst>
          </p:cNvPr>
          <p:cNvSpPr txBox="1"/>
          <p:nvPr/>
        </p:nvSpPr>
        <p:spPr>
          <a:xfrm>
            <a:off x="3204446" y="6384616"/>
            <a:ext cx="8377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table showing facility profile by Condition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3404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ACF90-9B87-4025-B005-D686EF9D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1256"/>
            <a:ext cx="10972800" cy="646793"/>
          </a:xfrm>
        </p:spPr>
        <p:txBody>
          <a:bodyPr>
            <a:normAutofit fontScale="90000"/>
          </a:bodyPr>
          <a:lstStyle/>
          <a:p>
            <a:pPr algn="ctr"/>
            <a:r>
              <a:rPr lang="en-AU" sz="3600" dirty="0"/>
              <a:t>Condition of assets now and under current ten year budget</a:t>
            </a:r>
            <a:br>
              <a:rPr lang="en-AU" dirty="0"/>
            </a:br>
            <a:endParaRPr lang="en-AU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92C4595-9BA8-4D72-A833-C3494A2E031F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09600" y="1600200"/>
          <a:ext cx="5409363" cy="4349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8065203-4F80-40CB-9EE3-409FC2F24188}"/>
              </a:ext>
            </a:extLst>
          </p:cNvPr>
          <p:cNvGraphicFramePr/>
          <p:nvPr>
            <p:extLst/>
          </p:nvPr>
        </p:nvGraphicFramePr>
        <p:xfrm>
          <a:off x="6025660" y="1600200"/>
          <a:ext cx="5409363" cy="4349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58662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Agenda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4B165155-89D7-41EE-8471-09A3BC3419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5262134"/>
              </p:ext>
            </p:extLst>
          </p:nvPr>
        </p:nvGraphicFramePr>
        <p:xfrm>
          <a:off x="1650524" y="1168014"/>
          <a:ext cx="8890951" cy="4959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4492">
                  <a:extLst>
                    <a:ext uri="{9D8B030D-6E8A-4147-A177-3AD203B41FA5}">
                      <a16:colId xmlns:a16="http://schemas.microsoft.com/office/drawing/2014/main" val="970843563"/>
                    </a:ext>
                  </a:extLst>
                </a:gridCol>
                <a:gridCol w="1581512">
                  <a:extLst>
                    <a:ext uri="{9D8B030D-6E8A-4147-A177-3AD203B41FA5}">
                      <a16:colId xmlns:a16="http://schemas.microsoft.com/office/drawing/2014/main" val="3295479984"/>
                    </a:ext>
                  </a:extLst>
                </a:gridCol>
                <a:gridCol w="3417195">
                  <a:extLst>
                    <a:ext uri="{9D8B030D-6E8A-4147-A177-3AD203B41FA5}">
                      <a16:colId xmlns:a16="http://schemas.microsoft.com/office/drawing/2014/main" val="2745276677"/>
                    </a:ext>
                  </a:extLst>
                </a:gridCol>
                <a:gridCol w="3277752">
                  <a:extLst>
                    <a:ext uri="{9D8B030D-6E8A-4147-A177-3AD203B41FA5}">
                      <a16:colId xmlns:a16="http://schemas.microsoft.com/office/drawing/2014/main" val="25179782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AU" sz="12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ITEM</a:t>
                      </a:r>
                      <a:endParaRPr lang="en-A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AU" sz="12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TIME</a:t>
                      </a:r>
                      <a:endParaRPr lang="en-A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AU" sz="12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TOPIC</a:t>
                      </a:r>
                      <a:endParaRPr lang="en-A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AU" sz="12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PRESENTED BY</a:t>
                      </a:r>
                      <a:endParaRPr lang="en-A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8742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A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A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11.00 – </a:t>
                      </a:r>
                      <a:r>
                        <a:rPr lang="en-AU" sz="12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11.15am</a:t>
                      </a:r>
                      <a:endParaRPr lang="en-A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Introduction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General Manager, Russ Pigg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07693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A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A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11.15 – </a:t>
                      </a:r>
                      <a:r>
                        <a:rPr lang="en-AU" sz="12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12.00am</a:t>
                      </a:r>
                      <a:endParaRPr lang="en-A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Presentation - Community Protection Plans</a:t>
                      </a:r>
                      <a:endParaRPr lang="en-A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NSW Rural Fire Service Superintendent, Mark Williams and District Technical Officer, Brad Collins</a:t>
                      </a:r>
                      <a:endParaRPr lang="en-A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5336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A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A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12.00 – </a:t>
                      </a:r>
                      <a:r>
                        <a:rPr lang="en-AU" sz="12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12.15pm</a:t>
                      </a:r>
                      <a:endParaRPr lang="en-A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Introduction &amp; Overview of Council’s Finances</a:t>
                      </a:r>
                      <a:endParaRPr lang="en-A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Director Finance Corporate &amp; Community, Stephen Dunshea</a:t>
                      </a:r>
                      <a:endParaRPr lang="en-A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8447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A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A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12.15 – </a:t>
                      </a:r>
                      <a:r>
                        <a:rPr lang="en-AU" sz="12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12.30pm</a:t>
                      </a:r>
                      <a:endParaRPr lang="en-A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Tourism – the 360 Model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Tourism Manager, Coralie Bell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22680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A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A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12.30 – </a:t>
                      </a:r>
                      <a:r>
                        <a:rPr lang="en-AU" sz="12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1.00pm</a:t>
                      </a:r>
                      <a:endParaRPr lang="en-A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Presentation - Council’s Vision for Asset Management</a:t>
                      </a:r>
                      <a:endParaRPr lang="en-A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Assets Manager, Tom Dimec</a:t>
                      </a:r>
                      <a:endParaRPr lang="en-A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8165964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2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1.00 – </a:t>
                      </a:r>
                      <a:r>
                        <a:rPr lang="en-AU" sz="1200" i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1.30pm</a:t>
                      </a:r>
                      <a:endParaRPr lang="en-A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i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LUNCH </a:t>
                      </a:r>
                      <a:endParaRPr lang="en-A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127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A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A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1.30 – </a:t>
                      </a:r>
                      <a:r>
                        <a:rPr lang="en-AU" sz="12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1.50pm</a:t>
                      </a:r>
                      <a:endParaRPr lang="en-A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Presentation - A Signature Planning Policy</a:t>
                      </a:r>
                      <a:endParaRPr lang="en-A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Director Planning Environment and Development, Phil Costello</a:t>
                      </a:r>
                      <a:endParaRPr lang="en-A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14022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A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A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1.50 – </a:t>
                      </a:r>
                      <a:r>
                        <a:rPr lang="en-AU" sz="12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2.00pm</a:t>
                      </a:r>
                      <a:endParaRPr lang="en-A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Shoalhaven Water Update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Director Shoalhaven Water, Carmel Krogh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16221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A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A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2.00 – </a:t>
                      </a:r>
                      <a:r>
                        <a:rPr lang="en-AU" sz="12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2.30pm</a:t>
                      </a:r>
                      <a:endParaRPr lang="en-A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Q&amp;A Session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Executive Manager, Jessica Rippon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A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4223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A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A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2.30 – </a:t>
                      </a:r>
                      <a:r>
                        <a:rPr lang="en-AU" sz="12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2.55pm</a:t>
                      </a:r>
                      <a:endParaRPr lang="en-A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Workshop – CCB Guidelines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Community Engagement Team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0625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A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A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2.55 – </a:t>
                      </a:r>
                      <a:r>
                        <a:rPr lang="en-AU" sz="12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3.00pm</a:t>
                      </a:r>
                      <a:endParaRPr lang="en-A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Close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Executive Manager, Jessica Rippon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3033099"/>
                  </a:ext>
                </a:extLst>
              </a:tr>
            </a:tbl>
          </a:graphicData>
        </a:graphic>
      </p:graphicFrame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CCB Executive Meeting  |  May 2018</a:t>
            </a:r>
            <a:endParaRPr lang="en-AU" baseline="300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AE12A-40CC-417A-B8A4-1DC4FC8B954B}" type="slidenum">
              <a:rPr lang="en-AU" smtClean="0"/>
              <a:pPr/>
              <a:t>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060127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EBA5A-BAEA-4FD4-99D4-E0D6DF4BE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altLang="en-US" dirty="0">
                <a:ea typeface="Times New Roman" panose="02020603050405020304" pitchFamily="18" charset="0"/>
              </a:rPr>
              <a:t>Asset Renewal Funding</a:t>
            </a:r>
            <a:endParaRPr lang="en-A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10401D4-70D9-40E6-AC5A-332E05415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23061"/>
            <a:ext cx="10972800" cy="1005839"/>
          </a:xfrm>
        </p:spPr>
        <p:txBody>
          <a:bodyPr>
            <a:normAutofit fontScale="77500" lnSpcReduction="20000"/>
          </a:bodyPr>
          <a:lstStyle/>
          <a:p>
            <a:r>
              <a:rPr lang="en-AU" altLang="en-US" dirty="0">
                <a:ea typeface="Times New Roman" panose="02020603050405020304" pitchFamily="18" charset="0"/>
              </a:rPr>
              <a:t>The asset renewal funding ratio predicts that we have only 39% of what we need to renew the current infrastructure over the next 10-year period.  </a:t>
            </a:r>
            <a:endParaRPr lang="en-AU" dirty="0"/>
          </a:p>
        </p:txBody>
      </p:sp>
      <p:pic>
        <p:nvPicPr>
          <p:cNvPr id="2050" name="Picture 6">
            <a:extLst>
              <a:ext uri="{FF2B5EF4-FFF2-40B4-BE49-F238E27FC236}">
                <a16:creationId xmlns:a16="http://schemas.microsoft.com/office/drawing/2014/main" id="{21EF535A-7BAB-48AA-A6E9-DEC8810EE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660" y="2446020"/>
            <a:ext cx="8663940" cy="417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331DEC17-D14C-406B-95BD-E6C81579D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7826E6D-22B0-4910-9F54-0336FB7B9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8" y="256401"/>
            <a:ext cx="21993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AU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AU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AU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3851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TIME TO SPEND Condition changes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609600" y="1600200"/>
          <a:ext cx="10972800" cy="4349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575FAA3-6276-4082-80D3-EBFB1C7F5772}"/>
                  </a:ext>
                </a:extLst>
              </p14:cNvPr>
              <p14:cNvContentPartPr/>
              <p14:nvPr/>
            </p14:nvContentPartPr>
            <p14:xfrm>
              <a:off x="6096000" y="2375731"/>
              <a:ext cx="5270818" cy="1333275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575FAA3-6276-4082-80D3-EBFB1C7F577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83400" y="2350534"/>
                <a:ext cx="5296018" cy="1383669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7BE9E56-35FB-4D24-9853-C95DE5B68CAE}"/>
              </a:ext>
            </a:extLst>
          </p:cNvPr>
          <p:cNvSpPr txBox="1"/>
          <p:nvPr/>
        </p:nvSpPr>
        <p:spPr>
          <a:xfrm>
            <a:off x="8503920" y="2052565"/>
            <a:ext cx="2651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life cycle if achieved at 30 year mark</a:t>
            </a:r>
          </a:p>
        </p:txBody>
      </p:sp>
    </p:spTree>
    <p:extLst>
      <p:ext uri="{BB962C8B-B14F-4D97-AF65-F5344CB8AC3E}">
        <p14:creationId xmlns:p14="http://schemas.microsoft.com/office/powerpoint/2010/main" val="13580992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Services &amp; Financial Sustainability</a:t>
            </a:r>
            <a:endParaRPr lang="en-AU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609599" y="1600199"/>
          <a:ext cx="11090313" cy="4503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398265" y="3298021"/>
            <a:ext cx="2137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Financial sustainability requires balancing service levels, risk and cost of providing the service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255045" y="2930488"/>
            <a:ext cx="11017" cy="2006445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27050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49F66-EC4B-405F-B0D3-EE0F821E4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/>
              <a:t>Funding Needs identified from AMP’s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C8715-EA2D-431F-B40A-C439F9836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AMPs should inform LTFP(</a:t>
            </a:r>
            <a:r>
              <a:rPr lang="en-AU" i="1" dirty="0"/>
              <a:t>Long Term Financial Plan)</a:t>
            </a:r>
            <a:r>
              <a:rPr lang="en-AU" dirty="0"/>
              <a:t> and to identify renewal funds.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7D03DF-606E-4354-A1CA-FD5008269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40" y="2940891"/>
            <a:ext cx="5903703" cy="3008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3E879E-589E-4BEB-915B-8FAAD8728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050" y="2937696"/>
            <a:ext cx="5044350" cy="301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2308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C4C547-7B7B-4952-954B-929DB6D81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AU" sz="4000" dirty="0">
                <a:latin typeface="Calibri"/>
                <a:cs typeface="+mj-cs"/>
              </a:rPr>
              <a:t>Goals Achieved from Asset Management </a:t>
            </a:r>
            <a:endParaRPr lang="en-AU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F724DC-0699-413C-AFA7-314EE51299D3}"/>
              </a:ext>
            </a:extLst>
          </p:cNvPr>
          <p:cNvSpPr txBox="1"/>
          <p:nvPr/>
        </p:nvSpPr>
        <p:spPr>
          <a:xfrm>
            <a:off x="609600" y="1987826"/>
            <a:ext cx="110887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 far the help of Asset Management has quantified on asset infrastructure, to calculate accurate values and condition of the asset to fore fill the backlog of works.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Review the asset plans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Detail works program for the next 5-10 years </a:t>
            </a:r>
          </a:p>
        </p:txBody>
      </p:sp>
    </p:spTree>
    <p:extLst>
      <p:ext uri="{BB962C8B-B14F-4D97-AF65-F5344CB8AC3E}">
        <p14:creationId xmlns:p14="http://schemas.microsoft.com/office/powerpoint/2010/main" val="39999278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AA966-62C6-4472-B08C-1E978AE66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What's Next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7EB2DE-2E3F-4425-909C-4E886E4D09F2}"/>
              </a:ext>
            </a:extLst>
          </p:cNvPr>
          <p:cNvSpPr txBox="1"/>
          <p:nvPr/>
        </p:nvSpPr>
        <p:spPr>
          <a:xfrm>
            <a:off x="357809" y="1838739"/>
            <a:ext cx="1148963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Inventory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Depreciation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Condition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Feel Funding Gap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Level of Service – SRV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Programs 5-10 years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LTFP Details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806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AE329-E27C-43D4-800C-2447118B5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Roads Moving Forward 	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21264B7-36AA-42E1-B92B-6BD290C69CA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167378" y="1600210"/>
          <a:ext cx="7179254" cy="5148430"/>
        </p:xfrm>
        <a:graphic>
          <a:graphicData uri="http://schemas.openxmlformats.org/drawingml/2006/table">
            <a:tbl>
              <a:tblPr/>
              <a:tblGrid>
                <a:gridCol w="586061">
                  <a:extLst>
                    <a:ext uri="{9D8B030D-6E8A-4147-A177-3AD203B41FA5}">
                      <a16:colId xmlns:a16="http://schemas.microsoft.com/office/drawing/2014/main" val="547858716"/>
                    </a:ext>
                  </a:extLst>
                </a:gridCol>
                <a:gridCol w="4278249">
                  <a:extLst>
                    <a:ext uri="{9D8B030D-6E8A-4147-A177-3AD203B41FA5}">
                      <a16:colId xmlns:a16="http://schemas.microsoft.com/office/drawing/2014/main" val="1570787128"/>
                    </a:ext>
                  </a:extLst>
                </a:gridCol>
                <a:gridCol w="771648">
                  <a:extLst>
                    <a:ext uri="{9D8B030D-6E8A-4147-A177-3AD203B41FA5}">
                      <a16:colId xmlns:a16="http://schemas.microsoft.com/office/drawing/2014/main" val="299490891"/>
                    </a:ext>
                  </a:extLst>
                </a:gridCol>
                <a:gridCol w="771648">
                  <a:extLst>
                    <a:ext uri="{9D8B030D-6E8A-4147-A177-3AD203B41FA5}">
                      <a16:colId xmlns:a16="http://schemas.microsoft.com/office/drawing/2014/main" val="571918246"/>
                    </a:ext>
                  </a:extLst>
                </a:gridCol>
                <a:gridCol w="771648">
                  <a:extLst>
                    <a:ext uri="{9D8B030D-6E8A-4147-A177-3AD203B41FA5}">
                      <a16:colId xmlns:a16="http://schemas.microsoft.com/office/drawing/2014/main" val="3545366650"/>
                    </a:ext>
                  </a:extLst>
                </a:gridCol>
              </a:tblGrid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Top Level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2018/19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2019/20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2020/21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2038672"/>
                  </a:ext>
                </a:extLst>
              </a:tr>
              <a:tr h="80999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New SRV</a:t>
                      </a:r>
                    </a:p>
                  </a:txBody>
                  <a:tcPr marL="3259" marR="3259" marT="32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5815512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Job No</a:t>
                      </a:r>
                    </a:p>
                  </a:txBody>
                  <a:tcPr marL="3259" marR="3259" marT="32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ROADS RENEWAL PROJECTS</a:t>
                      </a:r>
                    </a:p>
                  </a:txBody>
                  <a:tcPr marL="3259" marR="3259" marT="32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5034927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85562</a:t>
                      </a: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Resurfacing Program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3,979,200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4,047,800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4,117,800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368286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SRV Resurfacing Program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280,000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2,000,000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5312112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Milbank Rd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3819966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Jindy Andy Lane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3632899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Hillcrest Ave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3305098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Beach Rd Callala Beach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848556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Worrigee Rd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20,000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320,000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3890713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Kinghorne St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3447632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Greenwell Point Rd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9521656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Currarong Rd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5570122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Currarong Rd (R2R)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6603175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Prince Edward Ave - Stage 2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7837974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Warden St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1081025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Bendalong Rd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380,000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954929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The Wool Rd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150,000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800,000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5991282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Coonemia Rd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1839118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Kerb and gutter renewals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500,000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8212653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Path renewals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250,000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2596511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Woodhill Mountain Rd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450,000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002719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Woodhill Mountain Rd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280,000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251308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Albert St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500,000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54995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Victoria St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600,000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7314412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Road shoulder reconstruction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1,500,000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6877199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Tannery Rd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600,000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0531037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Cambewarra Rd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524,000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4664472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 Anne St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600,000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7628353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Hunter St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500,000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4051784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Larmer Ave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800,000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772056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Island Point Rd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607,777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02048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Otranto Ave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300,000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241876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Orient Ave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300,000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2918534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The Lake Circuit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500,000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001873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Warrain Cres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824601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Car park resurfacing - Artie Smith oval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500,000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1985241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Ellmoos Ave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300,000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3277618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Johnston St (Willinga Pt)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7565949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Bawley Point Rd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600,000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0883593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Murramarang Rd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500,000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1856032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Mitchell Pde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600,000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2327210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Narang Rd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5790849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Broughton St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317,000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9923487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Milton Showground roads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300,000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9193237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BTU Rd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600,000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4127162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Sydney St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500,000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131289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Tomerong St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500,000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3202790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Donlan Rd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400,000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6355676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Village Dr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600,000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9509650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Lake Conjola Entrance Rd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600,000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4544230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Princess St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400,000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9283716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Upper Kangaroo River Rd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520,125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946783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Matron Porter Dr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500,000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9075678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Meroo Rd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600,000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1629819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Jacobs Dr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300,000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500,000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9463355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Main Rd bridge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600,000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3761041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Tourist Rd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723,776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2262350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Myrtle St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500,000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1262507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Croobyar Rd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560,000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827640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Unsealed Road Sealing 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500,000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6456684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Allocation of funds to rebuild pavements assocaited with Strategy Projects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800,000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8431144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134872"/>
                  </a:ext>
                </a:extLst>
              </a:tr>
              <a:tr h="80999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of Program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11,790,977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13,384,925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13,651,576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0397491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check against available revenue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-2,252,282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2130763"/>
                  </a:ext>
                </a:extLst>
              </a:tr>
              <a:tr h="77913">
                <a:tc>
                  <a:txBody>
                    <a:bodyPr/>
                    <a:lstStyle/>
                    <a:p>
                      <a:pPr algn="l" fontAlgn="b"/>
                      <a:endParaRPr lang="en-AU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9" marR="3259" marT="32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59" marR="3259" marT="32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26388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7535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90A5C-B018-4915-A443-3FB6B8AA9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Public Amenities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61D00B6-AF95-47CF-9A51-E3FBDA60531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68557" y="1600201"/>
          <a:ext cx="8088885" cy="5108709"/>
        </p:xfrm>
        <a:graphic>
          <a:graphicData uri="http://schemas.openxmlformats.org/drawingml/2006/table">
            <a:tbl>
              <a:tblPr/>
              <a:tblGrid>
                <a:gridCol w="662928">
                  <a:extLst>
                    <a:ext uri="{9D8B030D-6E8A-4147-A177-3AD203B41FA5}">
                      <a16:colId xmlns:a16="http://schemas.microsoft.com/office/drawing/2014/main" val="2129347078"/>
                    </a:ext>
                  </a:extLst>
                </a:gridCol>
                <a:gridCol w="662928">
                  <a:extLst>
                    <a:ext uri="{9D8B030D-6E8A-4147-A177-3AD203B41FA5}">
                      <a16:colId xmlns:a16="http://schemas.microsoft.com/office/drawing/2014/main" val="915733952"/>
                    </a:ext>
                  </a:extLst>
                </a:gridCol>
                <a:gridCol w="662928">
                  <a:extLst>
                    <a:ext uri="{9D8B030D-6E8A-4147-A177-3AD203B41FA5}">
                      <a16:colId xmlns:a16="http://schemas.microsoft.com/office/drawing/2014/main" val="3546967668"/>
                    </a:ext>
                  </a:extLst>
                </a:gridCol>
                <a:gridCol w="1151402">
                  <a:extLst>
                    <a:ext uri="{9D8B030D-6E8A-4147-A177-3AD203B41FA5}">
                      <a16:colId xmlns:a16="http://schemas.microsoft.com/office/drawing/2014/main" val="1302778857"/>
                    </a:ext>
                  </a:extLst>
                </a:gridCol>
                <a:gridCol w="662928">
                  <a:extLst>
                    <a:ext uri="{9D8B030D-6E8A-4147-A177-3AD203B41FA5}">
                      <a16:colId xmlns:a16="http://schemas.microsoft.com/office/drawing/2014/main" val="291765968"/>
                    </a:ext>
                  </a:extLst>
                </a:gridCol>
                <a:gridCol w="662928">
                  <a:extLst>
                    <a:ext uri="{9D8B030D-6E8A-4147-A177-3AD203B41FA5}">
                      <a16:colId xmlns:a16="http://schemas.microsoft.com/office/drawing/2014/main" val="3585110162"/>
                    </a:ext>
                  </a:extLst>
                </a:gridCol>
                <a:gridCol w="662928">
                  <a:extLst>
                    <a:ext uri="{9D8B030D-6E8A-4147-A177-3AD203B41FA5}">
                      <a16:colId xmlns:a16="http://schemas.microsoft.com/office/drawing/2014/main" val="1564301056"/>
                    </a:ext>
                  </a:extLst>
                </a:gridCol>
                <a:gridCol w="662928">
                  <a:extLst>
                    <a:ext uri="{9D8B030D-6E8A-4147-A177-3AD203B41FA5}">
                      <a16:colId xmlns:a16="http://schemas.microsoft.com/office/drawing/2014/main" val="4092044814"/>
                    </a:ext>
                  </a:extLst>
                </a:gridCol>
                <a:gridCol w="662928">
                  <a:extLst>
                    <a:ext uri="{9D8B030D-6E8A-4147-A177-3AD203B41FA5}">
                      <a16:colId xmlns:a16="http://schemas.microsoft.com/office/drawing/2014/main" val="2990641540"/>
                    </a:ext>
                  </a:extLst>
                </a:gridCol>
                <a:gridCol w="308203">
                  <a:extLst>
                    <a:ext uri="{9D8B030D-6E8A-4147-A177-3AD203B41FA5}">
                      <a16:colId xmlns:a16="http://schemas.microsoft.com/office/drawing/2014/main" val="2064863466"/>
                    </a:ext>
                  </a:extLst>
                </a:gridCol>
                <a:gridCol w="662928">
                  <a:extLst>
                    <a:ext uri="{9D8B030D-6E8A-4147-A177-3AD203B41FA5}">
                      <a16:colId xmlns:a16="http://schemas.microsoft.com/office/drawing/2014/main" val="2687022333"/>
                    </a:ext>
                  </a:extLst>
                </a:gridCol>
                <a:gridCol w="662928">
                  <a:extLst>
                    <a:ext uri="{9D8B030D-6E8A-4147-A177-3AD203B41FA5}">
                      <a16:colId xmlns:a16="http://schemas.microsoft.com/office/drawing/2014/main" val="4220528818"/>
                    </a:ext>
                  </a:extLst>
                </a:gridCol>
              </a:tblGrid>
              <a:tr h="219099"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Public Toilet Strategy 2017/18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U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U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U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U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U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U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U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U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851069"/>
                  </a:ext>
                </a:extLst>
              </a:tr>
              <a:tr h="308107">
                <a:tc>
                  <a:txBody>
                    <a:bodyPr/>
                    <a:lstStyle/>
                    <a:p>
                      <a:pPr algn="ctr" fontAlgn="b"/>
                      <a:r>
                        <a:rPr lang="en-A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Priority List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Suburb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Location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Proposal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Current pans in facility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Proposed strategy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Estimated Capital cost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Priority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Reason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ward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Proposed financial year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Ideal Asset Register replacement year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028457"/>
                  </a:ext>
                </a:extLst>
              </a:tr>
              <a:tr h="195623">
                <a:tc>
                  <a:txBody>
                    <a:bodyPr/>
                    <a:lstStyle/>
                    <a:p>
                      <a:pPr algn="ct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Sanctuary Point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Clifton Reserve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Single unisex facilities for persons with disabilities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New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$50,000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1 - Very High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2017/18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New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4393338"/>
                  </a:ext>
                </a:extLst>
              </a:tr>
              <a:tr h="195623">
                <a:tc>
                  <a:txBody>
                    <a:bodyPr/>
                    <a:lstStyle/>
                    <a:p>
                      <a:pPr algn="ct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Bendalong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Boat Ramp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Four unisex facilities with two for persons with disabilities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Replace - New Location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$142,000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1 - Very High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2017/18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9665369"/>
                  </a:ext>
                </a:extLst>
              </a:tr>
              <a:tr h="293436">
                <a:tc>
                  <a:txBody>
                    <a:bodyPr/>
                    <a:lstStyle/>
                    <a:p>
                      <a:pPr algn="ct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Orient Point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Orient Point Reserve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Decommission and move operating costs to proposed facility at Culburra beach - Curleys bay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Decommission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$11,000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1 - Very High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Low utilisation - operating savings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2018/19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8304372"/>
                  </a:ext>
                </a:extLst>
              </a:tr>
              <a:tr h="293436">
                <a:tc>
                  <a:txBody>
                    <a:bodyPr/>
                    <a:lstStyle/>
                    <a:p>
                      <a:pPr algn="ct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Culburra Beach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Curleys Beach Reserve - Prince Edward Ave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Single unisex facilities for persons with disabilities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New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$75,000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1 - Very High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2018/19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New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6034273"/>
                  </a:ext>
                </a:extLst>
              </a:tr>
              <a:tr h="195623">
                <a:tc>
                  <a:txBody>
                    <a:bodyPr/>
                    <a:lstStyle/>
                    <a:p>
                      <a:pPr algn="ct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Berry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CBD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Five unisex facilities with two for persons with disabilities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New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$300,000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1 - Very High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2018/19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New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882791"/>
                  </a:ext>
                </a:extLst>
              </a:tr>
              <a:tr h="195623">
                <a:tc>
                  <a:txBody>
                    <a:bodyPr/>
                    <a:lstStyle/>
                    <a:p>
                      <a:pPr algn="ct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Hyams Beach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Southern/ Seamans Beach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Twin unisex facilities for persons with disabilities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Extend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$123,400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1 - Very High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High utilisation tourism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2019/20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New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7997415"/>
                  </a:ext>
                </a:extLst>
              </a:tr>
              <a:tr h="375598">
                <a:tc>
                  <a:txBody>
                    <a:bodyPr/>
                    <a:lstStyle/>
                    <a:p>
                      <a:pPr algn="ct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Cudmirrah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Goonawarra Drive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Twin unisex facilities for persons with disabilities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Replace - New Location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$120,000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1 - Very High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Women's toilet demolished and male converted to single unisex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2019/20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130005"/>
                  </a:ext>
                </a:extLst>
              </a:tr>
              <a:tr h="391248">
                <a:tc>
                  <a:txBody>
                    <a:bodyPr/>
                    <a:lstStyle/>
                    <a:p>
                      <a:pPr algn="ct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Vincentia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Plantation Point Pde Plantation Point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Four unisex facilities with two for persons with disabilities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Replace - Improved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$180,000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1 - Very High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2020/21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1536244"/>
                  </a:ext>
                </a:extLst>
              </a:tr>
              <a:tr h="195623">
                <a:tc>
                  <a:txBody>
                    <a:bodyPr/>
                    <a:lstStyle/>
                    <a:p>
                      <a:pPr algn="ct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Hyams Beach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Hyams reserve/ Chinams beach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Four unisex facilities with two for persons with disabilities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New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$250,000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1 - Very High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High utilisation tourism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2019/20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New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570871"/>
                  </a:ext>
                </a:extLst>
              </a:tr>
              <a:tr h="195623">
                <a:tc>
                  <a:txBody>
                    <a:bodyPr/>
                    <a:lstStyle/>
                    <a:p>
                      <a:pPr algn="ct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Erowal Bay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Fire Station Reserve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Twin unisex facilities for persons with disabilities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Replace - Improved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$120,000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1 - Very High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2019/20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0114225"/>
                  </a:ext>
                </a:extLst>
              </a:tr>
              <a:tr h="489059">
                <a:tc>
                  <a:txBody>
                    <a:bodyPr/>
                    <a:lstStyle/>
                    <a:p>
                      <a:pPr algn="ct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Burrill Lake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McDonald Parade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Remove - Lions park provides a link with pedestrian activity - 300mts to next toilet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Decommission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$10,250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1 - Very High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Low utilisation - operating savings, decommission on completion of Burrill Lake bridge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2020/21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4872137"/>
                  </a:ext>
                </a:extLst>
              </a:tr>
              <a:tr h="195623">
                <a:tc>
                  <a:txBody>
                    <a:bodyPr/>
                    <a:lstStyle/>
                    <a:p>
                      <a:pPr algn="ct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Shoalhaven Heads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Surf Club(Gumley Reserve)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Twin unisex facilities for persons with disabilities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Extend &amp; Refurbish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$120,800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1 - Very High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2020/21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1857603"/>
                  </a:ext>
                </a:extLst>
              </a:tr>
              <a:tr h="195623">
                <a:tc>
                  <a:txBody>
                    <a:bodyPr/>
                    <a:lstStyle/>
                    <a:p>
                      <a:pPr algn="ct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Narrawallee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Adj Lake Entrance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Four unisex facilities with two for persons with disabilities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Replace - Improved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$180,000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2 - High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2023/24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1770159"/>
                  </a:ext>
                </a:extLst>
              </a:tr>
              <a:tr h="293436">
                <a:tc>
                  <a:txBody>
                    <a:bodyPr/>
                    <a:lstStyle/>
                    <a:p>
                      <a:pPr algn="ct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Mollymook Beach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North end - Beach Road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Four unisex facilities with two for persons with disabilities and storage for lifeguards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Replace - Improved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$220,000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2 - High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2023/24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6590642"/>
                  </a:ext>
                </a:extLst>
              </a:tr>
              <a:tr h="195623">
                <a:tc>
                  <a:txBody>
                    <a:bodyPr/>
                    <a:lstStyle/>
                    <a:p>
                      <a:pPr algn="ct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Culburra Beach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Surf Club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Twin unisex facilities for persons with disabilities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Extend &amp; Refurbish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$123,400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1 - Very High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2019/20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0219287"/>
                  </a:ext>
                </a:extLst>
              </a:tr>
              <a:tr h="391248">
                <a:tc>
                  <a:txBody>
                    <a:bodyPr/>
                    <a:lstStyle/>
                    <a:p>
                      <a:pPr algn="ct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Shoalhaven Heads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Celia Pde - Curtis Reserve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Convert male to single unisex for persons with disabilities. Separate single unisex for persons with disabilities.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Refurbish - male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$18,000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1 - Very High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2022/23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604965"/>
                  </a:ext>
                </a:extLst>
              </a:tr>
              <a:tr h="195623">
                <a:tc>
                  <a:txBody>
                    <a:bodyPr/>
                    <a:lstStyle/>
                    <a:p>
                      <a:pPr algn="ct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Callala Beach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Callala Beach Rd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Twin unisex facilities for persons with disabilities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Replace - Improved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$100,000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3 - Medium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2023/24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2929359"/>
                  </a:ext>
                </a:extLst>
              </a:tr>
              <a:tr h="97812">
                <a:tc>
                  <a:txBody>
                    <a:bodyPr/>
                    <a:lstStyle/>
                    <a:p>
                      <a:pPr algn="l" fontAlgn="b"/>
                      <a:endParaRPr lang="en-A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0144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1103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1FD40-D85B-4001-B90D-9069FED14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Assets At Work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DD4D96-2863-4FD2-9141-E487B899B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1" y="2257426"/>
            <a:ext cx="4369904" cy="3277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D1B724-CA4E-4C7A-8C17-1417E6DC7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8789" y="2143388"/>
            <a:ext cx="2627604" cy="35055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463FE4-179E-43CE-8D55-A782FE660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4197" y="1790286"/>
            <a:ext cx="3606133" cy="480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741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BD3F7-FDB8-4625-91F2-837834571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GOAL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EC8D2-AA97-479E-9618-B5DAAC591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715141"/>
          </a:xfrm>
        </p:spPr>
        <p:txBody>
          <a:bodyPr>
            <a:normAutofit/>
          </a:bodyPr>
          <a:lstStyle/>
          <a:p>
            <a:r>
              <a:rPr lang="en-AU" dirty="0"/>
              <a:t>AMPs helped us understand our assets and we have had </a:t>
            </a:r>
            <a:r>
              <a:rPr lang="en-AU" dirty="0">
                <a:hlinkClick r:id="rId2"/>
              </a:rPr>
              <a:t>community survey </a:t>
            </a:r>
            <a:r>
              <a:rPr lang="en-AU" dirty="0"/>
              <a:t>which has identified areas of customers satisfaction to levels of service </a:t>
            </a:r>
          </a:p>
          <a:p>
            <a:r>
              <a:rPr lang="en-AU" dirty="0"/>
              <a:t>However as per the previous slide, the AMPs have yet to seriously influence our </a:t>
            </a:r>
            <a:br>
              <a:rPr lang="en-AU" dirty="0"/>
            </a:br>
            <a:r>
              <a:rPr lang="en-AU" dirty="0"/>
              <a:t>LTFP and we haven’t had all AMPs on the table.</a:t>
            </a:r>
          </a:p>
          <a:p>
            <a:r>
              <a:rPr lang="en-AU" dirty="0"/>
              <a:t>Each budget cycle priority lists is to be continually reviewed to a line with current customer levels of services</a:t>
            </a:r>
          </a:p>
        </p:txBody>
      </p:sp>
    </p:spTree>
    <p:extLst>
      <p:ext uri="{BB962C8B-B14F-4D97-AF65-F5344CB8AC3E}">
        <p14:creationId xmlns:p14="http://schemas.microsoft.com/office/powerpoint/2010/main" val="1733965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Introduction by General Manager, Russ Pigg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CCB Executive Meeting  |  May 2018</a:t>
            </a:r>
            <a:endParaRPr lang="en-AU" baseline="300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AE12A-40CC-417A-B8A4-1DC4FC8B954B}" type="slidenum">
              <a:rPr lang="en-AU" smtClean="0"/>
              <a:pPr/>
              <a:t>4</a:t>
            </a:fld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2D2C2A-A9B7-4AFA-8030-381BB3F61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AU" dirty="0"/>
              <a:t>Special Rate Variation – approved</a:t>
            </a:r>
          </a:p>
          <a:p>
            <a:pPr lvl="1">
              <a:lnSpc>
                <a:spcPct val="100000"/>
              </a:lnSpc>
            </a:pPr>
            <a:r>
              <a:rPr lang="en-AU" dirty="0">
                <a:hlinkClick r:id="rId3"/>
              </a:rPr>
              <a:t>View </a:t>
            </a:r>
            <a:r>
              <a:rPr lang="en-AU" dirty="0" err="1">
                <a:hlinkClick r:id="rId3"/>
              </a:rPr>
              <a:t>IPART</a:t>
            </a:r>
            <a:r>
              <a:rPr lang="en-AU" dirty="0">
                <a:hlinkClick r:id="rId3"/>
              </a:rPr>
              <a:t> Report</a:t>
            </a:r>
            <a:endParaRPr lang="en-AU" dirty="0"/>
          </a:p>
          <a:p>
            <a:pPr>
              <a:lnSpc>
                <a:spcPct val="150000"/>
              </a:lnSpc>
            </a:pPr>
            <a:r>
              <a:rPr lang="en-AU" dirty="0">
                <a:hlinkClick r:id="rId4"/>
              </a:rPr>
              <a:t>Council Information Evenings</a:t>
            </a:r>
            <a:endParaRPr lang="en-AU" dirty="0"/>
          </a:p>
          <a:p>
            <a:pPr lvl="1">
              <a:lnSpc>
                <a:spcPct val="100000"/>
              </a:lnSpc>
            </a:pPr>
            <a:r>
              <a:rPr lang="en-AU" sz="2000" dirty="0"/>
              <a:t>Tuesday 29 May 2018, 6-</a:t>
            </a:r>
            <a:r>
              <a:rPr lang="en-AU" sz="2000" dirty="0" err="1"/>
              <a:t>8pm</a:t>
            </a:r>
            <a:r>
              <a:rPr lang="en-AU" sz="2000" dirty="0"/>
              <a:t> - Nowra School of Arts</a:t>
            </a:r>
          </a:p>
          <a:p>
            <a:pPr lvl="1">
              <a:lnSpc>
                <a:spcPct val="100000"/>
              </a:lnSpc>
            </a:pPr>
            <a:r>
              <a:rPr lang="en-AU" sz="2000" dirty="0"/>
              <a:t>Thursday, 31 May 2018 , 6-</a:t>
            </a:r>
            <a:r>
              <a:rPr lang="en-AU" sz="2000" dirty="0" err="1"/>
              <a:t>8pm</a:t>
            </a:r>
            <a:r>
              <a:rPr lang="en-AU" sz="2000" dirty="0"/>
              <a:t> - Ulladulla Civic Centre</a:t>
            </a:r>
          </a:p>
          <a:p>
            <a:pPr lvl="1">
              <a:lnSpc>
                <a:spcPct val="100000"/>
              </a:lnSpc>
            </a:pPr>
            <a:r>
              <a:rPr lang="en-AU" sz="2000" dirty="0"/>
              <a:t>Thursday, 7 June 2018 , 6-</a:t>
            </a:r>
            <a:r>
              <a:rPr lang="en-AU" sz="2000" dirty="0" err="1"/>
              <a:t>8pm</a:t>
            </a:r>
            <a:r>
              <a:rPr lang="en-AU" sz="2000" dirty="0"/>
              <a:t> - Vincentia Public Hall</a:t>
            </a:r>
          </a:p>
          <a:p>
            <a:pPr>
              <a:lnSpc>
                <a:spcPct val="150000"/>
              </a:lnSpc>
            </a:pPr>
            <a:r>
              <a:rPr lang="en-AU" dirty="0">
                <a:hlinkClick r:id="rId5"/>
              </a:rPr>
              <a:t>Council’s Website </a:t>
            </a:r>
            <a:endParaRPr lang="en-AU" dirty="0"/>
          </a:p>
          <a:p>
            <a:endParaRPr lang="en-AU" dirty="0"/>
          </a:p>
          <a:p>
            <a:pPr lvl="1"/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3006328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338493"/>
            <a:ext cx="10363200" cy="4382983"/>
          </a:xfrm>
        </p:spPr>
        <p:txBody>
          <a:bodyPr>
            <a:normAutofit fontScale="90000"/>
          </a:bodyPr>
          <a:lstStyle/>
          <a:p>
            <a:br>
              <a:rPr lang="en-AU" sz="4900" b="1" dirty="0"/>
            </a:br>
            <a:r>
              <a:rPr lang="en-AU" sz="4900" b="1" dirty="0"/>
              <a:t>BREAK</a:t>
            </a:r>
            <a:br>
              <a:rPr lang="en-AU" sz="4900" b="1" dirty="0"/>
            </a:br>
            <a:r>
              <a:rPr lang="en-AU" b="1" dirty="0"/>
              <a:t>Please enjoy lunch!</a:t>
            </a:r>
            <a:br>
              <a:rPr lang="en-AU" b="1" dirty="0"/>
            </a:br>
            <a:br>
              <a:rPr lang="en-AU" b="1" dirty="0"/>
            </a:br>
            <a:br>
              <a:rPr lang="en-AU" b="1" dirty="0"/>
            </a:br>
            <a:br>
              <a:rPr lang="en-AU" dirty="0"/>
            </a:br>
            <a:r>
              <a:rPr lang="en-AU" b="1" dirty="0"/>
              <a:t> </a:t>
            </a:r>
            <a:br>
              <a:rPr lang="en-AU" dirty="0"/>
            </a:b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DD28B2-9BEC-4596-B662-7B043DECD3D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80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338493"/>
            <a:ext cx="10363200" cy="4382983"/>
          </a:xfrm>
        </p:spPr>
        <p:txBody>
          <a:bodyPr>
            <a:normAutofit fontScale="9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br>
              <a:rPr lang="en-AU" sz="4900" b="1" dirty="0"/>
            </a:br>
            <a:r>
              <a:rPr lang="en-AU" sz="4900" b="1" dirty="0"/>
              <a:t>Planning, Environment &amp; Development Group</a:t>
            </a:r>
            <a:br>
              <a:rPr lang="en-AU" sz="4900" b="1" dirty="0"/>
            </a:br>
            <a:br>
              <a:rPr lang="en-AU" sz="4900" b="1" dirty="0"/>
            </a:br>
            <a:r>
              <a:rPr lang="en-AU" sz="4000" b="1" dirty="0"/>
              <a:t>Director</a:t>
            </a:r>
            <a:br>
              <a:rPr lang="en-AU" sz="4000" b="1" dirty="0"/>
            </a:br>
            <a:r>
              <a:rPr lang="en-AU" sz="4000" b="1" dirty="0"/>
              <a:t>Phil Costello</a:t>
            </a:r>
            <a:br>
              <a:rPr lang="en-AU" b="1" dirty="0"/>
            </a:br>
            <a:br>
              <a:rPr lang="en-AU" b="1" dirty="0"/>
            </a:br>
            <a:br>
              <a:rPr lang="en-AU" b="1" dirty="0"/>
            </a:br>
            <a:br>
              <a:rPr lang="en-AU" dirty="0"/>
            </a:br>
            <a:r>
              <a:rPr lang="en-AU" b="1" dirty="0"/>
              <a:t> </a:t>
            </a:r>
            <a:br>
              <a:rPr lang="en-AU" dirty="0"/>
            </a:b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DD28B2-9BEC-4596-B662-7B043DECD3D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7005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285103"/>
          </a:xfrm>
        </p:spPr>
        <p:txBody>
          <a:bodyPr>
            <a:normAutofit/>
          </a:bodyPr>
          <a:lstStyle/>
          <a:p>
            <a:pPr lvl="0"/>
            <a:r>
              <a:rPr lang="en-AU" b="1" dirty="0"/>
              <a:t>Planning, Environment &amp; Development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90005" y="1497280"/>
            <a:ext cx="11875325" cy="4666014"/>
          </a:xfrm>
        </p:spPr>
        <p:txBody>
          <a:bodyPr>
            <a:normAutofit lnSpcReduction="10000"/>
          </a:bodyPr>
          <a:lstStyle/>
          <a:p>
            <a:pPr marL="45720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Shoalhaven Coastal Zone Management Plan</a:t>
            </a:r>
          </a:p>
          <a:p>
            <a:pPr marL="45720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NSW Government </a:t>
            </a:r>
          </a:p>
          <a:p>
            <a:pPr marL="914400" lvl="1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Greenfield Housing Code</a:t>
            </a:r>
          </a:p>
          <a:p>
            <a:pPr marL="914400" lvl="1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Low Rise Medium Density Code and Design Guide</a:t>
            </a:r>
          </a:p>
          <a:p>
            <a:pPr marL="45720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Council </a:t>
            </a:r>
          </a:p>
          <a:p>
            <a:pPr marL="914400" lvl="1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Draft Medium Density Amendment Shoalhaven DCP 2014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Project Commencement – Shoalhaven Growth Management Strategy (GMS) Version 2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AU" dirty="0">
              <a:solidFill>
                <a:schemeClr val="tx1"/>
              </a:solidFill>
            </a:endParaRPr>
          </a:p>
          <a:p>
            <a:endParaRPr lang="en-A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7760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50BFA-63C2-8F46-8DBB-1B497669A4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b="1" dirty="0"/>
              <a:t>Shoalhaven Coastal Zone Management Plan (CZMP) 2018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E8F373-6992-A042-837F-5D627753F6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2800" b="1" dirty="0"/>
              <a:t>Briefing on Progress</a:t>
            </a:r>
          </a:p>
        </p:txBody>
      </p:sp>
    </p:spTree>
    <p:extLst>
      <p:ext uri="{BB962C8B-B14F-4D97-AF65-F5344CB8AC3E}">
        <p14:creationId xmlns:p14="http://schemas.microsoft.com/office/powerpoint/2010/main" val="28009830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7C35D-B40E-094A-BB66-3CB470D8D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Why is it important to review and certify the existing CZMP?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24345-D438-DD43-BF64-788743EE4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2800" dirty="0"/>
              <a:t>To become </a:t>
            </a:r>
            <a:r>
              <a:rPr lang="en-AU" sz="2800" b="1" dirty="0"/>
              <a:t>eligible </a:t>
            </a:r>
            <a:r>
              <a:rPr lang="en-AU" sz="2800" dirty="0"/>
              <a:t>to apply for grant funding for larger coastal projects</a:t>
            </a:r>
          </a:p>
          <a:p>
            <a:r>
              <a:rPr lang="en-AU" sz="2800" dirty="0"/>
              <a:t>Major works must be </a:t>
            </a:r>
            <a:r>
              <a:rPr lang="en-AU" sz="2800" b="1" dirty="0"/>
              <a:t>identified in CZMP</a:t>
            </a:r>
          </a:p>
          <a:p>
            <a:r>
              <a:rPr lang="en-AU" sz="2800" dirty="0"/>
              <a:t>Update key coastal policy to reflect Council’s </a:t>
            </a:r>
            <a:r>
              <a:rPr lang="en-AU" sz="2800" b="1" dirty="0"/>
              <a:t>SLR position</a:t>
            </a:r>
          </a:p>
          <a:p>
            <a:r>
              <a:rPr lang="en-AU" sz="2800" dirty="0"/>
              <a:t>Ensure Strategies, Action Plans, Priorities are up to date</a:t>
            </a:r>
          </a:p>
          <a:p>
            <a:r>
              <a:rPr lang="en-AU" sz="2800" dirty="0"/>
              <a:t>Address community feed-back</a:t>
            </a:r>
          </a:p>
          <a:p>
            <a:r>
              <a:rPr lang="en-AU" sz="2800" dirty="0"/>
              <a:t>Make the CMP process more straight-forward</a:t>
            </a:r>
          </a:p>
        </p:txBody>
      </p:sp>
    </p:spTree>
    <p:extLst>
      <p:ext uri="{BB962C8B-B14F-4D97-AF65-F5344CB8AC3E}">
        <p14:creationId xmlns:p14="http://schemas.microsoft.com/office/powerpoint/2010/main" val="2958811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1850B-F35E-7442-A86C-1654A4823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have staff done in last 4 months?</a:t>
            </a:r>
            <a:br>
              <a:rPr lang="en-AU" dirty="0"/>
            </a:br>
            <a:br>
              <a:rPr lang="en-AU" dirty="0"/>
            </a:br>
            <a:r>
              <a:rPr lang="en-AU" dirty="0"/>
              <a:t>Summary of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64F04-2DE0-364F-86C7-E15F747FA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sz="2800" dirty="0"/>
              <a:t>Revised </a:t>
            </a:r>
            <a:r>
              <a:rPr lang="en-AU" sz="2800" b="1" dirty="0"/>
              <a:t>Structure, layout </a:t>
            </a:r>
            <a:r>
              <a:rPr lang="en-AU" sz="2800" dirty="0"/>
              <a:t>and rationalised </a:t>
            </a:r>
            <a:r>
              <a:rPr lang="en-AU" sz="2800" b="1" dirty="0"/>
              <a:t>content</a:t>
            </a:r>
          </a:p>
          <a:p>
            <a:pPr lvl="1"/>
            <a:r>
              <a:rPr lang="en-AU" sz="2600" dirty="0"/>
              <a:t>Number of sections reduced, more logical format, removed and updated redundant information, revised diagrams/figures, added new material, new Executive Summary</a:t>
            </a:r>
          </a:p>
          <a:p>
            <a:r>
              <a:rPr lang="en-AU" sz="2800" dirty="0"/>
              <a:t>Revised </a:t>
            </a:r>
            <a:r>
              <a:rPr lang="en-AU" sz="2800" b="1" dirty="0"/>
              <a:t>Community Consultation</a:t>
            </a:r>
            <a:r>
              <a:rPr lang="en-AU" sz="2800" dirty="0"/>
              <a:t> Section</a:t>
            </a:r>
          </a:p>
          <a:p>
            <a:pPr lvl="1"/>
            <a:r>
              <a:rPr lang="en-AU" sz="2600" dirty="0"/>
              <a:t>Details of how submissions have been addressed</a:t>
            </a:r>
          </a:p>
          <a:p>
            <a:pPr lvl="1"/>
            <a:r>
              <a:rPr lang="en-AU" sz="2600" dirty="0"/>
              <a:t>Extended consultation process put into chronological order</a:t>
            </a:r>
          </a:p>
          <a:p>
            <a:pPr lvl="1"/>
            <a:r>
              <a:rPr lang="en-AU" sz="2600" dirty="0"/>
              <a:t>Evolution of document through consultation has been illustrated</a:t>
            </a:r>
          </a:p>
        </p:txBody>
      </p:sp>
    </p:spTree>
    <p:extLst>
      <p:ext uri="{BB962C8B-B14F-4D97-AF65-F5344CB8AC3E}">
        <p14:creationId xmlns:p14="http://schemas.microsoft.com/office/powerpoint/2010/main" val="4836502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92773-7F64-7E43-95A3-6F579E604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Summary of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5D288-DCCB-E445-9CA2-0CA0FC1E8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2800" dirty="0"/>
              <a:t>Citywide </a:t>
            </a:r>
            <a:r>
              <a:rPr lang="en-AU" sz="2800" b="1" dirty="0"/>
              <a:t>Strategies</a:t>
            </a:r>
            <a:r>
              <a:rPr lang="en-AU" sz="2800" dirty="0"/>
              <a:t> and </a:t>
            </a:r>
            <a:r>
              <a:rPr lang="en-AU" sz="2800" b="1" dirty="0"/>
              <a:t>Local Area Action </a:t>
            </a:r>
            <a:r>
              <a:rPr lang="en-AU" sz="2800" dirty="0"/>
              <a:t>Plans completely revised and re-written</a:t>
            </a:r>
          </a:p>
          <a:p>
            <a:r>
              <a:rPr lang="en-AU" sz="2800" dirty="0"/>
              <a:t>Short, medium and long term </a:t>
            </a:r>
            <a:r>
              <a:rPr lang="en-AU" sz="2800" b="1" dirty="0"/>
              <a:t>implementation priorities </a:t>
            </a:r>
            <a:r>
              <a:rPr lang="en-AU" sz="2800" dirty="0"/>
              <a:t>completely revised</a:t>
            </a:r>
          </a:p>
          <a:p>
            <a:r>
              <a:rPr lang="en-AU" sz="2800" dirty="0"/>
              <a:t>Appendices, References, Acknowledgements, Supporting Documents re-categorised and links provided</a:t>
            </a:r>
          </a:p>
          <a:p>
            <a:r>
              <a:rPr lang="en-AU" sz="2800" dirty="0"/>
              <a:t>Additional </a:t>
            </a:r>
            <a:r>
              <a:rPr lang="en-AU" sz="2800" b="1" dirty="0"/>
              <a:t>expert technical review </a:t>
            </a:r>
            <a:r>
              <a:rPr lang="en-AU" sz="2800" dirty="0"/>
              <a:t>sought for out dated sections</a:t>
            </a:r>
          </a:p>
          <a:p>
            <a:r>
              <a:rPr lang="en-AU" sz="2800" dirty="0"/>
              <a:t>Presentation </a:t>
            </a:r>
            <a:r>
              <a:rPr lang="en-AU" sz="2800" b="1" dirty="0"/>
              <a:t>style of document </a:t>
            </a:r>
            <a:r>
              <a:rPr lang="en-AU" sz="2800" dirty="0"/>
              <a:t>updated</a:t>
            </a:r>
          </a:p>
          <a:p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22474972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354A6-B242-0642-9B86-AA718B35F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Expert Review from external consultants : Advisian (April 2018)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E1D8C-7DD5-3642-8055-7C205F8C22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AU" sz="2800" dirty="0"/>
              <a:t>Represents updated coastal hazard assessment for </a:t>
            </a:r>
            <a:r>
              <a:rPr lang="en-AU" sz="2800" b="1" dirty="0"/>
              <a:t>9 Shoalhaven beaches</a:t>
            </a:r>
          </a:p>
          <a:p>
            <a:r>
              <a:rPr lang="en-AU" sz="2800" dirty="0"/>
              <a:t>Reviewed SMEC (2009) study -  photogrammetry  &amp; State Government SLR policy</a:t>
            </a:r>
          </a:p>
          <a:p>
            <a:r>
              <a:rPr lang="en-AU" sz="2800" dirty="0"/>
              <a:t>Derived, refined hazard assessments based on </a:t>
            </a:r>
            <a:r>
              <a:rPr lang="en-AU" sz="2800" b="1" dirty="0"/>
              <a:t>latest available data </a:t>
            </a:r>
            <a:r>
              <a:rPr lang="en-AU" sz="2800" dirty="0"/>
              <a:t>&amp; SCC’s </a:t>
            </a:r>
            <a:r>
              <a:rPr lang="en-AU" sz="2800" b="1" dirty="0"/>
              <a:t>SLR </a:t>
            </a:r>
            <a:r>
              <a:rPr lang="en-AU" sz="2800" dirty="0"/>
              <a:t>policy position</a:t>
            </a:r>
          </a:p>
          <a:p>
            <a:r>
              <a:rPr lang="en-AU" sz="2800" dirty="0"/>
              <a:t> Observed </a:t>
            </a:r>
            <a:r>
              <a:rPr lang="en-AU" sz="2800" b="1" dirty="0"/>
              <a:t>long-term beach changes</a:t>
            </a:r>
            <a:r>
              <a:rPr lang="en-AU" sz="2800" dirty="0"/>
              <a:t>, updated beach survey transects, LiDAR data, updated photogrammetry &amp; estimated beach recession (based on SLR policy)</a:t>
            </a:r>
          </a:p>
          <a:p>
            <a:r>
              <a:rPr lang="en-AU" sz="2800" dirty="0"/>
              <a:t>Utilised </a:t>
            </a:r>
            <a:r>
              <a:rPr lang="en-AU" sz="2800" b="1" dirty="0"/>
              <a:t>post storm </a:t>
            </a:r>
            <a:r>
              <a:rPr lang="en-AU" sz="2800" dirty="0"/>
              <a:t>survey data (EC Low 2016)</a:t>
            </a:r>
          </a:p>
        </p:txBody>
      </p:sp>
    </p:spTree>
    <p:extLst>
      <p:ext uri="{BB962C8B-B14F-4D97-AF65-F5344CB8AC3E}">
        <p14:creationId xmlns:p14="http://schemas.microsoft.com/office/powerpoint/2010/main" val="21516942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lvl="0"/>
            <a:r>
              <a:rPr lang="en-AU" dirty="0"/>
              <a:t>NSW Government</a:t>
            </a:r>
            <a:br>
              <a:rPr lang="en-AU" dirty="0"/>
            </a:br>
            <a:r>
              <a:rPr lang="en-AU" dirty="0"/>
              <a:t>Greenfield Housing Code</a:t>
            </a:r>
          </a:p>
        </p:txBody>
      </p:sp>
    </p:spTree>
    <p:extLst>
      <p:ext uri="{BB962C8B-B14F-4D97-AF65-F5344CB8AC3E}">
        <p14:creationId xmlns:p14="http://schemas.microsoft.com/office/powerpoint/2010/main" val="40858804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A8AF5-783F-4D73-94B6-CAC6E7985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Greenfield Housing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CBBD2-F8D8-4042-94D7-AE1DA1E35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00201"/>
            <a:ext cx="10972800" cy="4074089"/>
          </a:xfrm>
        </p:spPr>
        <p:txBody>
          <a:bodyPr>
            <a:normAutofit/>
          </a:bodyPr>
          <a:lstStyle/>
          <a:p>
            <a:r>
              <a:rPr lang="en-AU" dirty="0"/>
              <a:t>Introduces new </a:t>
            </a:r>
            <a:r>
              <a:rPr lang="en-AU" b="1" dirty="0"/>
              <a:t>complying</a:t>
            </a:r>
            <a:r>
              <a:rPr lang="en-AU" dirty="0"/>
              <a:t> development provisions relating to delivery of dwellings in “greenfield areas”. </a:t>
            </a:r>
          </a:p>
          <a:p>
            <a:r>
              <a:rPr lang="en-AU" dirty="0"/>
              <a:t>The Code will allow 1-2 storey homes, alterations and additions to be carried out as complying development. </a:t>
            </a:r>
          </a:p>
          <a:p>
            <a:r>
              <a:rPr lang="en-AU" dirty="0"/>
              <a:t>Code and Design Guide were notified on 6 May 2018 and will commence on </a:t>
            </a:r>
            <a:r>
              <a:rPr lang="en-AU" b="1" dirty="0"/>
              <a:t>6 July 2018</a:t>
            </a:r>
            <a:r>
              <a:rPr lang="en-AU" dirty="0"/>
              <a:t>. </a:t>
            </a:r>
          </a:p>
          <a:p>
            <a:endParaRPr lang="en-AU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F05D6D6-1219-4DB3-BD3F-D88684AE247A}"/>
              </a:ext>
            </a:extLst>
          </p:cNvPr>
          <p:cNvSpPr txBox="1">
            <a:spLocks/>
          </p:cNvSpPr>
          <p:nvPr/>
        </p:nvSpPr>
        <p:spPr>
          <a:xfrm>
            <a:off x="519570" y="3567792"/>
            <a:ext cx="5775159" cy="2392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1" indent="-285750" algn="l" defTabSz="914400" rtl="0" eaLnBrk="1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415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6379"/>
            <a:ext cx="10363200" cy="5115098"/>
          </a:xfrm>
        </p:spPr>
        <p:txBody>
          <a:bodyPr>
            <a:normAutofit fontScale="90000"/>
          </a:bodyPr>
          <a:lstStyle/>
          <a:p>
            <a:br>
              <a:rPr lang="en-AU" sz="4900" b="1" dirty="0"/>
            </a:br>
            <a:r>
              <a:rPr lang="en-AU" sz="4900" b="1" dirty="0"/>
              <a:t>Community Protection Plans</a:t>
            </a:r>
            <a:br>
              <a:rPr lang="en-AU" b="1" dirty="0"/>
            </a:br>
            <a:br>
              <a:rPr lang="en-AU" b="1" dirty="0"/>
            </a:br>
            <a:r>
              <a:rPr lang="en-AU" sz="3600" b="1" dirty="0"/>
              <a:t>NSW Rural Fire Service </a:t>
            </a:r>
            <a:br>
              <a:rPr lang="en-AU" sz="3600" b="1" dirty="0"/>
            </a:br>
            <a:r>
              <a:rPr lang="en-AU" sz="3100" b="1" dirty="0"/>
              <a:t>Superintendent, Mark Williams &amp;</a:t>
            </a:r>
            <a:br>
              <a:rPr lang="en-AU" sz="3100" b="1" dirty="0"/>
            </a:br>
            <a:r>
              <a:rPr lang="en-AU" sz="3100" b="1" dirty="0"/>
              <a:t>District Technical Officer, Brad Collins </a:t>
            </a:r>
            <a:br>
              <a:rPr lang="en-AU" b="1" dirty="0"/>
            </a:br>
            <a:br>
              <a:rPr lang="en-AU" b="1" dirty="0"/>
            </a:br>
            <a:br>
              <a:rPr lang="en-AU" dirty="0"/>
            </a:br>
            <a:r>
              <a:rPr lang="en-AU" b="1" dirty="0"/>
              <a:t> </a:t>
            </a:r>
            <a:br>
              <a:rPr lang="en-AU" dirty="0"/>
            </a:b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DD28B2-9BEC-4596-B662-7B043DECD3D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2079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8D5DF-1C01-43D6-A68C-D53D8EE7F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Greenfield Housing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13A69-B589-42A0-A12C-25D3A4047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13080"/>
            <a:ext cx="10972800" cy="4525963"/>
          </a:xfrm>
        </p:spPr>
        <p:txBody>
          <a:bodyPr>
            <a:normAutofit lnSpcReduction="10000"/>
          </a:bodyPr>
          <a:lstStyle/>
          <a:p>
            <a:r>
              <a:rPr lang="en-AU" dirty="0"/>
              <a:t>The new Code will only apply in the following urban release areas (URA):</a:t>
            </a:r>
          </a:p>
          <a:p>
            <a:pPr lvl="1"/>
            <a:r>
              <a:rPr lang="en-AU" dirty="0"/>
              <a:t>Moss Vale Road North.</a:t>
            </a:r>
          </a:p>
          <a:p>
            <a:pPr lvl="1"/>
            <a:r>
              <a:rPr lang="en-AU" dirty="0"/>
              <a:t>Moss Vale Road South.</a:t>
            </a:r>
          </a:p>
          <a:p>
            <a:pPr lvl="1"/>
            <a:r>
              <a:rPr lang="en-AU" dirty="0"/>
              <a:t>Crams Road.</a:t>
            </a:r>
          </a:p>
          <a:p>
            <a:pPr lvl="1"/>
            <a:r>
              <a:rPr lang="en-AU" dirty="0"/>
              <a:t>Cabbage Tree Lane. </a:t>
            </a:r>
          </a:p>
          <a:p>
            <a:pPr lvl="1"/>
            <a:r>
              <a:rPr lang="en-AU" dirty="0" err="1"/>
              <a:t>Mundamia</a:t>
            </a:r>
            <a:r>
              <a:rPr lang="en-AU" dirty="0"/>
              <a:t>.</a:t>
            </a:r>
          </a:p>
          <a:p>
            <a:pPr lvl="1"/>
            <a:r>
              <a:rPr lang="en-AU" dirty="0"/>
              <a:t>Worrigee (</a:t>
            </a:r>
            <a:r>
              <a:rPr lang="en-AU" i="1" dirty="0"/>
              <a:t>no longer an URA</a:t>
            </a:r>
            <a:r>
              <a:rPr lang="en-AU" dirty="0"/>
              <a:t>)</a:t>
            </a:r>
          </a:p>
          <a:p>
            <a:pPr lvl="1"/>
            <a:r>
              <a:rPr lang="en-AU" dirty="0" err="1"/>
              <a:t>Badgee</a:t>
            </a:r>
            <a:r>
              <a:rPr lang="en-AU" dirty="0"/>
              <a:t>, Sussex Inlet. 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pPr marL="0" indent="0">
              <a:buNone/>
            </a:pPr>
            <a:endParaRPr lang="en-AU" dirty="0"/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22AC68-42A7-4F37-AB4E-67B2D149B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136977"/>
            <a:ext cx="5686753" cy="400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0795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2078319"/>
          </a:xfrm>
        </p:spPr>
        <p:txBody>
          <a:bodyPr>
            <a:normAutofit fontScale="90000"/>
          </a:bodyPr>
          <a:lstStyle/>
          <a:p>
            <a:pPr lvl="0"/>
            <a:r>
              <a:rPr lang="en-AU" dirty="0"/>
              <a:t>NSW Government </a:t>
            </a:r>
            <a:br>
              <a:rPr lang="en-AU" dirty="0"/>
            </a:br>
            <a:r>
              <a:rPr lang="en-AU" dirty="0"/>
              <a:t>Low Rise Medium Density</a:t>
            </a:r>
            <a:br>
              <a:rPr lang="en-AU" dirty="0"/>
            </a:br>
            <a:r>
              <a:rPr lang="en-AU" dirty="0"/>
              <a:t>Code and Design Guide</a:t>
            </a:r>
          </a:p>
        </p:txBody>
      </p:sp>
    </p:spTree>
    <p:extLst>
      <p:ext uri="{BB962C8B-B14F-4D97-AF65-F5344CB8AC3E}">
        <p14:creationId xmlns:p14="http://schemas.microsoft.com/office/powerpoint/2010/main" val="21155330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A8AF5-783F-4D73-94B6-CAC6E7985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Low Rise Medium Density Code &amp; Guide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CBBD2-F8D8-4042-94D7-AE1DA1E35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00201"/>
            <a:ext cx="7530193" cy="2104909"/>
          </a:xfrm>
        </p:spPr>
        <p:txBody>
          <a:bodyPr>
            <a:normAutofit/>
          </a:bodyPr>
          <a:lstStyle/>
          <a:p>
            <a:r>
              <a:rPr lang="en-AU" dirty="0"/>
              <a:t>Introduces new </a:t>
            </a:r>
            <a:r>
              <a:rPr lang="en-AU" b="1" dirty="0"/>
              <a:t>complying</a:t>
            </a:r>
            <a:r>
              <a:rPr lang="en-AU" dirty="0"/>
              <a:t> development provisions (do not need a DA) relating to medium density housing types including: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861238-20B5-4BD0-9C1B-43D29A2FF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819" y="1235491"/>
            <a:ext cx="3197118" cy="45477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03BB77-DF31-4972-85DA-3C313E7221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718"/>
          <a:stretch/>
        </p:blipFill>
        <p:spPr>
          <a:xfrm>
            <a:off x="6384757" y="3184071"/>
            <a:ext cx="3145646" cy="23542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F05D6D6-1219-4DB3-BD3F-D88684AE247A}"/>
              </a:ext>
            </a:extLst>
          </p:cNvPr>
          <p:cNvSpPr txBox="1">
            <a:spLocks/>
          </p:cNvSpPr>
          <p:nvPr/>
        </p:nvSpPr>
        <p:spPr>
          <a:xfrm>
            <a:off x="519570" y="3567792"/>
            <a:ext cx="5775159" cy="2392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1" indent="-285750" algn="l" defTabSz="914400" rtl="0" eaLnBrk="1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Dual occupancies (i.e. attached, detached and ‘one above the other’).</a:t>
            </a:r>
          </a:p>
          <a:p>
            <a:pPr marL="742950" marR="0" lvl="1" indent="-285750" algn="l" defTabSz="914400" rtl="0" eaLnBrk="1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Multi dwelling housing (terraces).</a:t>
            </a:r>
          </a:p>
          <a:p>
            <a:pPr marL="742950" marR="0" lvl="1" indent="-285750" algn="l" defTabSz="914400" rtl="0" eaLnBrk="1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Manor homes. </a:t>
            </a:r>
          </a:p>
        </p:txBody>
      </p:sp>
    </p:spTree>
    <p:extLst>
      <p:ext uri="{BB962C8B-B14F-4D97-AF65-F5344CB8AC3E}">
        <p14:creationId xmlns:p14="http://schemas.microsoft.com/office/powerpoint/2010/main" val="2183184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A8AF5-783F-4D73-94B6-CAC6E7985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Low Rise Medium Density Code &amp; Guide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CBBD2-F8D8-4042-94D7-AE1DA1E35B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The new Code will apply in the R1, R2, R3 and RU5 zones, where dual occupancy, manor houses or terraces are permitted under a Council LEP.</a:t>
            </a:r>
          </a:p>
          <a:p>
            <a:r>
              <a:rPr lang="en-AU" dirty="0"/>
              <a:t>The Code and Design Guide were notified on 6 April 2018 and will commence on </a:t>
            </a:r>
            <a:r>
              <a:rPr lang="en-AU" b="1" dirty="0"/>
              <a:t>6 July 2018</a:t>
            </a:r>
            <a:r>
              <a:rPr lang="en-AU" dirty="0"/>
              <a:t>. </a:t>
            </a:r>
          </a:p>
          <a:p>
            <a:r>
              <a:rPr lang="en-AU" dirty="0"/>
              <a:t>In the R2 zone, dual occupancy development can be undertaken as complying development. 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714195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A8AF5-783F-4D73-94B6-CAC6E7985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Low Rise Medium Density Code &amp; Guide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CBBD2-F8D8-4042-94D7-AE1DA1E35B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en-AU" sz="9800" dirty="0"/>
              <a:t>The Design Guide presents a state-wide approach to medium density complying development that aims to contribute positively to the existing character of an area.  </a:t>
            </a:r>
          </a:p>
          <a:p>
            <a:r>
              <a:rPr lang="en-AU" sz="9800" dirty="0"/>
              <a:t>Council is not required to adopt the Design Guide for the purpose of assessing development applications, only complying development.</a:t>
            </a:r>
          </a:p>
          <a:p>
            <a:r>
              <a:rPr lang="en-AU" sz="9800" dirty="0"/>
              <a:t>Shoalhaven LEP 2014 and Shoalhaven DCP 2014 will have no or limited effect in relation to a complying development application and Council will potentially not assess proposed development.  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277974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2203579"/>
          </a:xfrm>
        </p:spPr>
        <p:txBody>
          <a:bodyPr>
            <a:normAutofit/>
          </a:bodyPr>
          <a:lstStyle/>
          <a:p>
            <a:pPr lvl="0"/>
            <a:r>
              <a:rPr lang="en-AU" dirty="0"/>
              <a:t>Council </a:t>
            </a:r>
            <a:br>
              <a:rPr lang="en-AU" dirty="0"/>
            </a:br>
            <a:r>
              <a:rPr lang="en-AU" dirty="0"/>
              <a:t>Draft Medium Density Amendment Shoalhaven DCP 2014</a:t>
            </a:r>
          </a:p>
        </p:txBody>
      </p:sp>
    </p:spTree>
    <p:extLst>
      <p:ext uri="{BB962C8B-B14F-4D97-AF65-F5344CB8AC3E}">
        <p14:creationId xmlns:p14="http://schemas.microsoft.com/office/powerpoint/2010/main" val="23017605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C962A-CFCA-449F-9847-D106A7D2F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Medium Density DCP Amendment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C2A58-7825-40F7-B425-6B405DD5D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653" y="1197204"/>
            <a:ext cx="11380694" cy="5165724"/>
          </a:xfrm>
        </p:spPr>
        <p:txBody>
          <a:bodyPr>
            <a:normAutofit/>
          </a:bodyPr>
          <a:lstStyle/>
          <a:p>
            <a:r>
              <a:rPr lang="en-AU" dirty="0"/>
              <a:t>Based on:</a:t>
            </a:r>
          </a:p>
          <a:p>
            <a:pPr lvl="1"/>
            <a:r>
              <a:rPr lang="en-AU" dirty="0"/>
              <a:t>Outcomes of the Dual Occupancy Review. </a:t>
            </a:r>
          </a:p>
          <a:p>
            <a:pPr lvl="2"/>
            <a:r>
              <a:rPr lang="en-AU" dirty="0"/>
              <a:t>Consideration should be given to the timely inclusion of better-quality design controls to improve the standard of the finished development.</a:t>
            </a:r>
          </a:p>
          <a:p>
            <a:pPr lvl="1"/>
            <a:r>
              <a:rPr lang="en-AU" dirty="0"/>
              <a:t>Provisions in the Low Rise Medium Density Design Guide that are appropriate to Shoalhaven. </a:t>
            </a:r>
          </a:p>
          <a:p>
            <a:pPr lvl="1"/>
            <a:r>
              <a:rPr lang="en-AU" dirty="0"/>
              <a:t>Resolutions of Council.</a:t>
            </a:r>
          </a:p>
          <a:p>
            <a:pPr lvl="1"/>
            <a:r>
              <a:rPr lang="en-AU" dirty="0"/>
              <a:t>Operational issues or matters that need clarification that have been identified since Shoalhaven DCP 2014 became effective on 22 October 2014.</a:t>
            </a:r>
          </a:p>
          <a:p>
            <a:pPr lvl="1"/>
            <a:endParaRPr lang="en-AU" dirty="0"/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757871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C962A-CFCA-449F-9847-D106A7D2F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Medium Density Amendment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C2A58-7825-40F7-B425-6B405DD5D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9"/>
            <a:ext cx="11380694" cy="5165724"/>
          </a:xfrm>
        </p:spPr>
        <p:txBody>
          <a:bodyPr>
            <a:normAutofit/>
          </a:bodyPr>
          <a:lstStyle/>
          <a:p>
            <a:r>
              <a:rPr lang="en-AU" dirty="0"/>
              <a:t>Proposes consolidation of </a:t>
            </a:r>
            <a:r>
              <a:rPr lang="en-AU"/>
              <a:t>current Chapter </a:t>
            </a:r>
            <a:r>
              <a:rPr lang="en-AU" dirty="0"/>
              <a:t>G13 and Chapter G14 content to streamline the provisions relating to medium density development.  </a:t>
            </a:r>
          </a:p>
          <a:p>
            <a:pPr lvl="1" fontAlgn="base" hangingPunct="0"/>
            <a:r>
              <a:rPr lang="en-AU" sz="2400" dirty="0"/>
              <a:t>Draft Chapter G13: Medium Density Development and Other Residential Development.</a:t>
            </a:r>
          </a:p>
          <a:p>
            <a:pPr fontAlgn="base" hangingPunct="0"/>
            <a:r>
              <a:rPr lang="en-AU" dirty="0"/>
              <a:t>Applies to residential developments above a single dwelling:</a:t>
            </a:r>
          </a:p>
          <a:p>
            <a:pPr lvl="1" fontAlgn="base" hangingPunct="0"/>
            <a:r>
              <a:rPr lang="en-AU" sz="2400" dirty="0"/>
              <a:t>Dual occupancy, multi dwelling housing, multi dwelling housing (terraces), attached dwellings, semi-detached dwellings, manor houses, integrated housing development, residential flat buildings, shop top housing, seniors housing, boarding houses, group homes and hostels.</a:t>
            </a:r>
          </a:p>
          <a:p>
            <a:pPr lvl="1" fontAlgn="base" hangingPunct="0"/>
            <a:endParaRPr lang="en-AU" sz="2400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897861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C962A-CFCA-449F-9847-D106A7D2F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Key components of the Amendment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C2A58-7825-40F7-B425-6B405DD5D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653" y="1197204"/>
            <a:ext cx="11380694" cy="5165724"/>
          </a:xfrm>
        </p:spPr>
        <p:txBody>
          <a:bodyPr>
            <a:normAutofit fontScale="85000" lnSpcReduction="10000"/>
          </a:bodyPr>
          <a:lstStyle/>
          <a:p>
            <a:r>
              <a:rPr lang="en-AU" sz="3500" dirty="0"/>
              <a:t>Expansion of applicable land uses to include the following new terms: multi dwelling housing (terraces) and manor houses. </a:t>
            </a:r>
          </a:p>
          <a:p>
            <a:pPr fontAlgn="base" hangingPunct="0"/>
            <a:r>
              <a:rPr lang="en-AU" sz="3500" dirty="0"/>
              <a:t>Introduction of more appropriate floor space ratio (density) provisions of 0.5:1 to 0.7:1 depending on the land use and zone. </a:t>
            </a:r>
          </a:p>
          <a:p>
            <a:pPr fontAlgn="base" hangingPunct="0"/>
            <a:r>
              <a:rPr lang="en-AU" sz="3500" dirty="0"/>
              <a:t>Refinement of landscaping provisions.</a:t>
            </a:r>
          </a:p>
          <a:p>
            <a:r>
              <a:rPr lang="en-AU" sz="3500" dirty="0"/>
              <a:t>More comprehensive provisions to address public domain interface as well as local character and context. </a:t>
            </a:r>
          </a:p>
          <a:p>
            <a:r>
              <a:rPr lang="en-AU" sz="3500" dirty="0"/>
              <a:t>New provisions relating to amenity. </a:t>
            </a:r>
          </a:p>
          <a:p>
            <a:r>
              <a:rPr lang="en-AU" sz="3500" dirty="0"/>
              <a:t>Introduction of rates for provision of accessible and adaptable housing.</a:t>
            </a:r>
          </a:p>
          <a:p>
            <a:endParaRPr lang="en-AU" dirty="0"/>
          </a:p>
          <a:p>
            <a:pPr lvl="1"/>
            <a:endParaRPr lang="en-AU" dirty="0"/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570318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C962A-CFCA-449F-9847-D106A7D2F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Public Exhibition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C2A58-7825-40F7-B425-6B405DD5D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653" y="1197204"/>
            <a:ext cx="11380694" cy="5165724"/>
          </a:xfrm>
        </p:spPr>
        <p:txBody>
          <a:bodyPr>
            <a:normAutofit/>
          </a:bodyPr>
          <a:lstStyle/>
          <a:p>
            <a:r>
              <a:rPr lang="en-AU" dirty="0"/>
              <a:t>The Medium Density Amendment will be on public exhibition between Wednesday 30 May and Friday 29 June 2018. </a:t>
            </a:r>
          </a:p>
          <a:p>
            <a:r>
              <a:rPr lang="en-AU" dirty="0"/>
              <a:t>All CCBs will be formally notified.  </a:t>
            </a:r>
          </a:p>
          <a:p>
            <a:pPr lvl="1"/>
            <a:endParaRPr lang="en-AU" dirty="0"/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36986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6379"/>
            <a:ext cx="10363200" cy="5115098"/>
          </a:xfrm>
        </p:spPr>
        <p:txBody>
          <a:bodyPr>
            <a:normAutofit fontScale="90000"/>
          </a:bodyPr>
          <a:lstStyle/>
          <a:p>
            <a:br>
              <a:rPr lang="en-AU" sz="4900" b="1" dirty="0"/>
            </a:br>
            <a:r>
              <a:rPr lang="en-AU" b="1" dirty="0"/>
              <a:t>Finance, Corporate &amp; Community Services Group</a:t>
            </a:r>
            <a:br>
              <a:rPr lang="en-AU" b="1" dirty="0"/>
            </a:br>
            <a:br>
              <a:rPr lang="en-AU" b="1" dirty="0"/>
            </a:br>
            <a:r>
              <a:rPr lang="en-AU" sz="3100" b="1" dirty="0"/>
              <a:t>Director</a:t>
            </a:r>
            <a:br>
              <a:rPr lang="en-AU" sz="3100" b="1" dirty="0"/>
            </a:br>
            <a:r>
              <a:rPr lang="en-AU" sz="3100" b="1" dirty="0"/>
              <a:t>Stephen Dunshea</a:t>
            </a:r>
            <a:br>
              <a:rPr lang="en-AU" b="1" dirty="0"/>
            </a:br>
            <a:br>
              <a:rPr lang="en-AU" b="1" dirty="0"/>
            </a:br>
            <a:br>
              <a:rPr lang="en-AU" dirty="0"/>
            </a:br>
            <a:r>
              <a:rPr lang="en-AU" b="1" dirty="0"/>
              <a:t> </a:t>
            </a:r>
            <a:br>
              <a:rPr lang="en-AU" dirty="0"/>
            </a:b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DD28B2-9BEC-4596-B662-7B043DECD3D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4714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E5DF2-A32E-48C3-816D-7515506729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AU" dirty="0"/>
            </a:br>
            <a:r>
              <a:rPr lang="en-AU" u="sng" dirty="0"/>
              <a:t>Council</a:t>
            </a:r>
            <a:br>
              <a:rPr lang="en-AU" dirty="0"/>
            </a:br>
            <a:r>
              <a:rPr lang="en-AU" dirty="0"/>
              <a:t>Project Commencement – Shoalhaven Growth Management Strategy (GMS) </a:t>
            </a:r>
            <a:br>
              <a:rPr lang="en-AU" dirty="0"/>
            </a:br>
            <a:r>
              <a:rPr lang="en-AU" dirty="0"/>
              <a:t>Version 2</a:t>
            </a:r>
          </a:p>
        </p:txBody>
      </p:sp>
    </p:spTree>
    <p:extLst>
      <p:ext uri="{BB962C8B-B14F-4D97-AF65-F5344CB8AC3E}">
        <p14:creationId xmlns:p14="http://schemas.microsoft.com/office/powerpoint/2010/main" val="41519239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5D75955-BEA9-4B8E-BE37-3B7F4AF3C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6129" y="1417638"/>
            <a:ext cx="7140388" cy="4525963"/>
          </a:xfrm>
        </p:spPr>
        <p:txBody>
          <a:bodyPr/>
          <a:lstStyle/>
          <a:p>
            <a:r>
              <a:rPr lang="en-AU" dirty="0"/>
              <a:t>GMS V1 adopted December 2012 and endorsed by NSW Government in 2014.</a:t>
            </a:r>
          </a:p>
          <a:p>
            <a:r>
              <a:rPr lang="en-AU" dirty="0"/>
              <a:t>Council resolved 8 May 2018 to commence GMS V2.</a:t>
            </a:r>
          </a:p>
          <a:p>
            <a:r>
              <a:rPr lang="en-AU" dirty="0"/>
              <a:t>GMS V2 recognised as a priority project on Strategic Planning Works Program. 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5A3D28-7DB9-4D39-BCED-520D45383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318" y="1233272"/>
            <a:ext cx="3403506" cy="482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765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45632BE-F766-48E9-8C66-62A5761AC9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9165" y="0"/>
            <a:ext cx="4854388" cy="70820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06A22E-9D53-47E3-9CE7-0C940CE9D828}"/>
              </a:ext>
            </a:extLst>
          </p:cNvPr>
          <p:cNvSpPr txBox="1"/>
          <p:nvPr/>
        </p:nvSpPr>
        <p:spPr>
          <a:xfrm>
            <a:off x="8659906" y="5898776"/>
            <a:ext cx="3532094" cy="11833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17198C-D616-421B-AA9B-4305BEDBAC89}"/>
              </a:ext>
            </a:extLst>
          </p:cNvPr>
          <p:cNvSpPr txBox="1"/>
          <p:nvPr/>
        </p:nvSpPr>
        <p:spPr>
          <a:xfrm>
            <a:off x="309283" y="2393576"/>
            <a:ext cx="54460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Settlement Hierarchy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GMS V1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ADAE57-9AC4-4FAB-827B-26AB1821D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6935" y="4779029"/>
            <a:ext cx="2466975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494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72207-9530-43C9-9B75-1E2E8374B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GMS V2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05D64-2D06-412F-80A3-4E44CB22F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 dirty="0"/>
              <a:t>Set out future actions and policy guidelines related to residential growth/settlement.</a:t>
            </a:r>
          </a:p>
          <a:p>
            <a:r>
              <a:rPr lang="en-AU" dirty="0"/>
              <a:t>Provide more detail for areas outside the existing strategy areas that have been identified as having potential for future growth (Berry, Kangaroo Valley, Wandandian, Fisherman’s Paradise and Lake Tabourie).</a:t>
            </a:r>
          </a:p>
          <a:p>
            <a:r>
              <a:rPr lang="en-AU" dirty="0"/>
              <a:t>Inform ‘Local Strategic Planning Statements’ (new requirement under amendments to the Environmental Planning and Assessment Act 1979) that need to be in place by mid 2020.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556786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F19D6-A29D-4AE9-97CD-38C89F87C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First step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75391-B0B0-489D-BA20-74E2E62A1B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AU" dirty="0"/>
              <a:t>Workshop with Councillors to determine approach and scope. </a:t>
            </a:r>
          </a:p>
          <a:p>
            <a:r>
              <a:rPr lang="en-AU" dirty="0"/>
              <a:t>Need to consider the inclusion of:</a:t>
            </a:r>
          </a:p>
          <a:p>
            <a:pPr lvl="1"/>
            <a:r>
              <a:rPr lang="en-AU" dirty="0"/>
              <a:t>Commercial and industrial land.</a:t>
            </a:r>
          </a:p>
          <a:p>
            <a:pPr lvl="1"/>
            <a:r>
              <a:rPr lang="en-AU" dirty="0"/>
              <a:t>Character statements for some or all settlements.</a:t>
            </a:r>
          </a:p>
          <a:p>
            <a:pPr lvl="1"/>
            <a:r>
              <a:rPr lang="en-AU" dirty="0"/>
              <a:t>Identification of key sites e.g. key waterfront locations, gateway areas.</a:t>
            </a:r>
          </a:p>
          <a:p>
            <a:pPr lvl="1"/>
            <a:r>
              <a:rPr lang="en-AU" dirty="0"/>
              <a:t>Rural residential supply.</a:t>
            </a:r>
          </a:p>
          <a:p>
            <a:pPr lvl="1"/>
            <a:r>
              <a:rPr lang="en-AU" dirty="0"/>
              <a:t>Review of existing Milton-Ulladulla Structure Plan and Jervis Bay Settlement Strategy. </a:t>
            </a:r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138390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09BA9-2962-4342-A65A-833B434E8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Proposed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542A4-79A0-412C-B296-4645B2F4F9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Phase 1 – Planning and information/data gathering</a:t>
            </a:r>
          </a:p>
          <a:p>
            <a:pPr marL="0" indent="0">
              <a:buNone/>
            </a:pPr>
            <a:r>
              <a:rPr lang="en-AU" dirty="0"/>
              <a:t>Phase 2 - Early consultation phase </a:t>
            </a:r>
          </a:p>
          <a:p>
            <a:pPr marL="0" indent="0">
              <a:buNone/>
            </a:pPr>
            <a:r>
              <a:rPr lang="en-AU" dirty="0"/>
              <a:t>Phase 3 – Revised GMS Preparation</a:t>
            </a:r>
          </a:p>
          <a:p>
            <a:pPr marL="0" indent="0">
              <a:buNone/>
            </a:pPr>
            <a:r>
              <a:rPr lang="en-AU" dirty="0"/>
              <a:t>Phase 4 – </a:t>
            </a:r>
            <a:r>
              <a:rPr lang="en-AU"/>
              <a:t>Draft GMS Exhibition </a:t>
            </a:r>
            <a:r>
              <a:rPr lang="en-AU" dirty="0"/>
              <a:t>and consultation</a:t>
            </a:r>
          </a:p>
          <a:p>
            <a:pPr marL="0" indent="0">
              <a:buNone/>
            </a:pPr>
            <a:r>
              <a:rPr lang="en-AU" dirty="0"/>
              <a:t>Phase 5 – Finalisation </a:t>
            </a:r>
          </a:p>
          <a:p>
            <a:pPr marL="0" indent="0">
              <a:buNone/>
            </a:pPr>
            <a:r>
              <a:rPr lang="en-AU" dirty="0"/>
              <a:t>Phase 6 - Implementation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902630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338493"/>
            <a:ext cx="10363200" cy="4382983"/>
          </a:xfrm>
        </p:spPr>
        <p:txBody>
          <a:bodyPr>
            <a:normAutofit fontScale="90000"/>
          </a:bodyPr>
          <a:lstStyle/>
          <a:p>
            <a:br>
              <a:rPr lang="en-AU" sz="4900" b="1" dirty="0"/>
            </a:br>
            <a:r>
              <a:rPr lang="en-AU" sz="4900" b="1" dirty="0"/>
              <a:t>Shoalhaven Water</a:t>
            </a:r>
            <a:br>
              <a:rPr lang="en-AU" sz="4900" b="1" dirty="0"/>
            </a:br>
            <a:br>
              <a:rPr lang="en-AU" sz="4900" b="1" dirty="0"/>
            </a:br>
            <a:r>
              <a:rPr lang="en-AU" b="1" dirty="0"/>
              <a:t>Director </a:t>
            </a:r>
            <a:br>
              <a:rPr lang="en-AU" b="1" dirty="0"/>
            </a:br>
            <a:r>
              <a:rPr lang="en-AU" b="1" dirty="0"/>
              <a:t>Carmel Krogh</a:t>
            </a:r>
            <a:r>
              <a:rPr lang="en-AU" sz="4000" b="1" dirty="0"/>
              <a:t> </a:t>
            </a:r>
            <a:br>
              <a:rPr lang="en-AU" b="1" dirty="0"/>
            </a:br>
            <a:br>
              <a:rPr lang="en-AU" b="1" dirty="0"/>
            </a:br>
            <a:br>
              <a:rPr lang="en-AU" b="1" dirty="0"/>
            </a:br>
            <a:br>
              <a:rPr lang="en-AU" dirty="0"/>
            </a:br>
            <a:r>
              <a:rPr lang="en-AU" b="1" dirty="0"/>
              <a:t> </a:t>
            </a:r>
            <a:br>
              <a:rPr lang="en-AU" dirty="0"/>
            </a:b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DD28B2-9BEC-4596-B662-7B043DECD3D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0495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338493"/>
            <a:ext cx="10363200" cy="4382983"/>
          </a:xfrm>
        </p:spPr>
        <p:txBody>
          <a:bodyPr>
            <a:normAutofit/>
          </a:bodyPr>
          <a:lstStyle/>
          <a:p>
            <a:r>
              <a:rPr lang="en-AU" sz="4900" b="1" dirty="0"/>
              <a:t>Q&amp;A Session</a:t>
            </a:r>
            <a:br>
              <a:rPr lang="en-AU" b="1" dirty="0"/>
            </a:br>
            <a:br>
              <a:rPr lang="en-AU" b="1" dirty="0"/>
            </a:br>
            <a:br>
              <a:rPr lang="en-AU" b="1" dirty="0"/>
            </a:br>
            <a:br>
              <a:rPr lang="en-AU" dirty="0"/>
            </a:br>
            <a:r>
              <a:rPr lang="en-AU" b="1" dirty="0"/>
              <a:t> </a:t>
            </a:r>
            <a:br>
              <a:rPr lang="en-AU" dirty="0"/>
            </a:b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DD28B2-9BEC-4596-B662-7B043DECD3D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7021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338493"/>
            <a:ext cx="10363200" cy="4382983"/>
          </a:xfrm>
        </p:spPr>
        <p:txBody>
          <a:bodyPr>
            <a:normAutofit fontScale="90000"/>
          </a:bodyPr>
          <a:lstStyle/>
          <a:p>
            <a:br>
              <a:rPr lang="en-AU" sz="4900" b="1" dirty="0"/>
            </a:br>
            <a:r>
              <a:rPr lang="en-AU" sz="4900" b="1" dirty="0"/>
              <a:t>Workshop:</a:t>
            </a:r>
            <a:br>
              <a:rPr lang="en-AU" sz="4900" b="1" dirty="0"/>
            </a:br>
            <a:r>
              <a:rPr lang="en-AU" sz="4900" b="1" dirty="0"/>
              <a:t>CCB Guidelines</a:t>
            </a:r>
            <a:br>
              <a:rPr lang="en-AU" b="1" dirty="0"/>
            </a:br>
            <a:br>
              <a:rPr lang="en-AU" b="1" dirty="0"/>
            </a:br>
            <a:br>
              <a:rPr lang="en-AU" b="1" dirty="0"/>
            </a:br>
            <a:br>
              <a:rPr lang="en-AU" dirty="0"/>
            </a:br>
            <a:r>
              <a:rPr lang="en-AU" b="1" dirty="0"/>
              <a:t> </a:t>
            </a:r>
            <a:br>
              <a:rPr lang="en-AU" dirty="0"/>
            </a:b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DD28B2-9BEC-4596-B662-7B043DECD3D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4181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338493"/>
            <a:ext cx="10363200" cy="4382983"/>
          </a:xfrm>
        </p:spPr>
        <p:txBody>
          <a:bodyPr>
            <a:normAutofit fontScale="90000"/>
          </a:bodyPr>
          <a:lstStyle/>
          <a:p>
            <a:br>
              <a:rPr lang="en-AU" sz="4900" b="1" dirty="0"/>
            </a:br>
            <a:r>
              <a:rPr lang="en-AU" sz="4900" b="1" dirty="0"/>
              <a:t>Thank you for your time. </a:t>
            </a:r>
            <a:br>
              <a:rPr lang="en-AU" b="1" dirty="0"/>
            </a:br>
            <a:br>
              <a:rPr lang="en-AU" b="1" dirty="0"/>
            </a:br>
            <a:br>
              <a:rPr lang="en-AU" b="1" dirty="0"/>
            </a:br>
            <a:br>
              <a:rPr lang="en-AU" dirty="0"/>
            </a:br>
            <a:r>
              <a:rPr lang="en-AU" b="1" dirty="0"/>
              <a:t> </a:t>
            </a:r>
            <a:br>
              <a:rPr lang="en-AU" dirty="0"/>
            </a:b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DD28B2-9BEC-4596-B662-7B043DECD3D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734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306845"/>
            <a:ext cx="10972800" cy="791661"/>
          </a:xfrm>
        </p:spPr>
        <p:txBody>
          <a:bodyPr>
            <a:normAutofit/>
          </a:bodyPr>
          <a:lstStyle/>
          <a:p>
            <a:r>
              <a:rPr lang="en-AU" sz="4000" dirty="0"/>
              <a:t>Introducing: Stephen Dunshea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DEE66C-C935-435A-8B41-30039DF87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08972"/>
            <a:ext cx="10972800" cy="5027658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AU" sz="2800" dirty="0"/>
              <a:t>Group Director Finance, Corporate and Community Services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sz="2000" dirty="0"/>
              <a:t>Commenced 30 April 2018 (now in week 4)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sz="2000" dirty="0"/>
              <a:t>Local Government Finance, Corporate Services &amp; Service Delivery Background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sz="2000" dirty="0"/>
              <a:t>Previous Roles</a:t>
            </a:r>
          </a:p>
          <a:p>
            <a:pPr lvl="2"/>
            <a:r>
              <a:rPr lang="en-AU" sz="2000" dirty="0"/>
              <a:t>Woollahra Council</a:t>
            </a:r>
          </a:p>
          <a:p>
            <a:pPr lvl="2"/>
            <a:r>
              <a:rPr lang="en-AU" sz="2000" dirty="0"/>
              <a:t>Wagga Wagga Council</a:t>
            </a:r>
          </a:p>
          <a:p>
            <a:pPr lvl="2"/>
            <a:r>
              <a:rPr lang="en-AU" sz="2000" dirty="0"/>
              <a:t>Blacktown Council</a:t>
            </a:r>
          </a:p>
          <a:p>
            <a:pPr lvl="2"/>
            <a:r>
              <a:rPr lang="en-AU" sz="2000" dirty="0"/>
              <a:t>Campbelltown Council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sz="2000" dirty="0"/>
              <a:t>Early weeks have been getting out &amp; about as much as possible visiting Council facilities, meeting staff and community members.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sz="2000" dirty="0"/>
              <a:t>Met a number of CCB members on the familiarisation bus tour with Councillors in my first week – including one from Culburra Beach who I knew very well from my days at Blacktown Council 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sz="2000" dirty="0"/>
              <a:t>Operationally a primary focus has been finalising Council’s draft budget for 2018/19.</a:t>
            </a:r>
          </a:p>
          <a:p>
            <a:pPr marL="514350" lvl="1" indent="0">
              <a:buNone/>
            </a:pPr>
            <a:endParaRPr lang="en-AU" sz="2000" dirty="0"/>
          </a:p>
          <a:p>
            <a:pPr marL="514350" lvl="1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20137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8191" y="132969"/>
            <a:ext cx="11484209" cy="820068"/>
          </a:xfrm>
        </p:spPr>
        <p:txBody>
          <a:bodyPr>
            <a:noAutofit/>
          </a:bodyPr>
          <a:lstStyle/>
          <a:p>
            <a:r>
              <a:rPr lang="en-AU" sz="3200" dirty="0"/>
              <a:t>What does Finance, Corporate &amp; Community Service do?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DEE66C-C935-435A-8B41-30039DF87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77579"/>
            <a:ext cx="10972800" cy="524858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AU" sz="2400" dirty="0"/>
              <a:t>Our group provides a range of services and support for Shoalhaven residents, ratepayers and visitors as well as internal services to the Council organisation: </a:t>
            </a:r>
          </a:p>
          <a:p>
            <a:pPr marL="457200" lvl="1" indent="0">
              <a:buNone/>
            </a:pP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Arts &amp; Cultural Services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Community Development Services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Corporate Business Improvement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Customer Services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Financial Services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Governance and Administration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Human Resources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Information services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Shoalhaven Entertainment Centre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Shoalhaven Libraries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Shoalhaven Swim &amp; Fitness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Tourism services</a:t>
            </a:r>
          </a:p>
          <a:p>
            <a:pPr lvl="1"/>
            <a:endParaRPr lang="en-AU" sz="2000" dirty="0"/>
          </a:p>
          <a:p>
            <a:pPr lvl="1"/>
            <a:endParaRPr lang="en-AU" sz="2000" dirty="0"/>
          </a:p>
          <a:p>
            <a:pPr marL="514350" lvl="1" indent="0">
              <a:buNone/>
            </a:pPr>
            <a:endParaRPr lang="en-AU" sz="2000" dirty="0"/>
          </a:p>
          <a:p>
            <a:pPr marL="514350" lvl="1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21659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Financial Structure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953037"/>
            <a:ext cx="10972800" cy="5173128"/>
          </a:xfrm>
        </p:spPr>
        <p:txBody>
          <a:bodyPr>
            <a:normAutofit/>
          </a:bodyPr>
          <a:lstStyle/>
          <a:p>
            <a:r>
              <a:rPr lang="en-AU" sz="2000" dirty="0"/>
              <a:t>Council’s finances operate through a structure comprising three (3) separate funds. This is a requirement under the Local Government Act 1993</a:t>
            </a:r>
            <a:endParaRPr lang="en-AU" sz="2400" dirty="0"/>
          </a:p>
          <a:p>
            <a:endParaRPr lang="en-AU" sz="2400" dirty="0"/>
          </a:p>
          <a:p>
            <a:endParaRPr lang="en-AU" sz="2400" dirty="0"/>
          </a:p>
          <a:p>
            <a:endParaRPr lang="en-AU" sz="2400" dirty="0"/>
          </a:p>
          <a:p>
            <a:endParaRPr lang="en-AU" sz="2400" dirty="0"/>
          </a:p>
          <a:p>
            <a:endParaRPr lang="en-AU" sz="2400" dirty="0"/>
          </a:p>
          <a:p>
            <a:endParaRPr lang="en-AU" sz="2400" dirty="0"/>
          </a:p>
          <a:p>
            <a:r>
              <a:rPr lang="en-AU" sz="2000" dirty="0"/>
              <a:t>Council rates (General Fund) are billed separately to the Water &amp; Sewer charges</a:t>
            </a:r>
          </a:p>
          <a:p>
            <a:r>
              <a:rPr lang="en-AU" sz="2000" dirty="0"/>
              <a:t>Income raised through Water &amp; Sewer charges </a:t>
            </a:r>
            <a:r>
              <a:rPr lang="en-AU" sz="2000" u="sng" dirty="0"/>
              <a:t>must only be spent on the provision of Water &amp; Sewer services only</a:t>
            </a:r>
            <a:r>
              <a:rPr lang="en-AU" sz="2000" dirty="0"/>
              <a:t> (Ringfenced)</a:t>
            </a:r>
          </a:p>
          <a:p>
            <a:r>
              <a:rPr lang="en-AU" sz="2000" dirty="0"/>
              <a:t>The General Fund receives a dividend from these Water &amp; Sewer funds to cover administration charges only.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DD28B2-9BEC-4596-B662-7B043DECD3D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7" name="Picture 3" descr="image001">
            <a:extLst>
              <a:ext uri="{FF2B5EF4-FFF2-40B4-BE49-F238E27FC236}">
                <a16:creationId xmlns:a16="http://schemas.microsoft.com/office/drawing/2014/main" id="{7D8436C0-5124-4AC8-BF96-07CD27D41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95" y="1773105"/>
            <a:ext cx="3552825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34830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SC_presentation_template_16x9.potx" id="{E6EC2BF3-3DA6-465F-92DD-734EEABA2258}" vid="{0AEAE3A9-33DB-4C3F-B129-5F0F665B8396}"/>
    </a:ext>
  </a:extLst>
</a:theme>
</file>

<file path=ppt/theme/theme2.xml><?xml version="1.0" encoding="utf-8"?>
<a:theme xmlns:a="http://schemas.openxmlformats.org/drawingml/2006/main" name="Corporate powerpoint template footer 20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rporate powerpoint template  Header 20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orporate powerpoint template footer 20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EC6900BC417E543B016F1A9CAB008F0" ma:contentTypeVersion="8" ma:contentTypeDescription="Create a new document." ma:contentTypeScope="" ma:versionID="bc726179962e0f4ff01bab951fac6248">
  <xsd:schema xmlns:xsd="http://www.w3.org/2001/XMLSchema" xmlns:xs="http://www.w3.org/2001/XMLSchema" xmlns:p="http://schemas.microsoft.com/office/2006/metadata/properties" xmlns:ns2="31140d2f-9657-4d70-b032-761662431486" xmlns:ns3="fa124be9-9be8-48a7-8dc5-7238d897dfe4" targetNamespace="http://schemas.microsoft.com/office/2006/metadata/properties" ma:root="true" ma:fieldsID="11294009f92f38706464e4bb662da701" ns2:_="" ns3:_="">
    <xsd:import namespace="31140d2f-9657-4d70-b032-761662431486"/>
    <xsd:import namespace="fa124be9-9be8-48a7-8dc5-7238d897dfe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140d2f-9657-4d70-b032-7616624314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124be9-9be8-48a7-8dc5-7238d897dfe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9C878E5-F2BF-4032-95A2-0A96975A3D5E}"/>
</file>

<file path=customXml/itemProps2.xml><?xml version="1.0" encoding="utf-8"?>
<ds:datastoreItem xmlns:ds="http://schemas.openxmlformats.org/officeDocument/2006/customXml" ds:itemID="{D6CC92AE-74CB-4A9D-A2B9-5588F9972880}"/>
</file>

<file path=customXml/itemProps3.xml><?xml version="1.0" encoding="utf-8"?>
<ds:datastoreItem xmlns:ds="http://schemas.openxmlformats.org/officeDocument/2006/customXml" ds:itemID="{82122B4C-5C0B-4A01-837D-95F86C22A5EA}"/>
</file>

<file path=docProps/app.xml><?xml version="1.0" encoding="utf-8"?>
<Properties xmlns="http://schemas.openxmlformats.org/officeDocument/2006/extended-properties" xmlns:vt="http://schemas.openxmlformats.org/officeDocument/2006/docPropsVTypes">
  <Template>SSC_presentation_template_16x9</Template>
  <TotalTime>357</TotalTime>
  <Words>3664</Words>
  <Application>Microsoft Office PowerPoint</Application>
  <PresentationFormat>Widescreen</PresentationFormat>
  <Paragraphs>971</Paragraphs>
  <Slides>69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69</vt:i4>
      </vt:variant>
    </vt:vector>
  </HeadingPairs>
  <TitlesOfParts>
    <vt:vector size="82" baseType="lpstr">
      <vt:lpstr>Arial</vt:lpstr>
      <vt:lpstr>Calibri</vt:lpstr>
      <vt:lpstr>Calibri Light</vt:lpstr>
      <vt:lpstr>Corbel</vt:lpstr>
      <vt:lpstr>Myriad Arabic</vt:lpstr>
      <vt:lpstr>Times New Roman</vt:lpstr>
      <vt:lpstr>Wingdings</vt:lpstr>
      <vt:lpstr>Wingdings 2</vt:lpstr>
      <vt:lpstr>Office Theme</vt:lpstr>
      <vt:lpstr>Corporate powerpoint template footer 2015</vt:lpstr>
      <vt:lpstr>Corporate powerpoint template  Header 2015</vt:lpstr>
      <vt:lpstr>1_Corporate powerpoint template footer 2015</vt:lpstr>
      <vt:lpstr>Frame</vt:lpstr>
      <vt:lpstr>Welcome to the  CCB Executive Meeting </vt:lpstr>
      <vt:lpstr>Apologies</vt:lpstr>
      <vt:lpstr>Agenda</vt:lpstr>
      <vt:lpstr>Introduction by General Manager, Russ Pigg</vt:lpstr>
      <vt:lpstr> Community Protection Plans  NSW Rural Fire Service  Superintendent, Mark Williams &amp; District Technical Officer, Brad Collins      </vt:lpstr>
      <vt:lpstr> Finance, Corporate &amp; Community Services Group  Director Stephen Dunshea     </vt:lpstr>
      <vt:lpstr>Introducing: Stephen Dunshea</vt:lpstr>
      <vt:lpstr>What does Finance, Corporate &amp; Community Service do?</vt:lpstr>
      <vt:lpstr>Financial Structure</vt:lpstr>
      <vt:lpstr>Draft 2018/19 Budget Snapshot</vt:lpstr>
      <vt:lpstr>2018/19 Major Focus Areas</vt:lpstr>
      <vt:lpstr>PowerPoint Presentation</vt:lpstr>
      <vt:lpstr>Tourism – the 360 Model  Tourism Manager  Coralie Bell    </vt:lpstr>
      <vt:lpstr>Tourism – the 360 Model</vt:lpstr>
      <vt:lpstr>Assets &amp; Works</vt:lpstr>
      <vt:lpstr>Council Vision</vt:lpstr>
      <vt:lpstr>PowerPoint Presentation</vt:lpstr>
      <vt:lpstr>Importance of Asset Management</vt:lpstr>
      <vt:lpstr>Asset Management Plans (AMP)</vt:lpstr>
      <vt:lpstr> Example of Assets Types </vt:lpstr>
      <vt:lpstr>PowerPoint Presentation</vt:lpstr>
      <vt:lpstr> List of Adopted AMP’s </vt:lpstr>
      <vt:lpstr>Aquatics Asset Hierarchy </vt:lpstr>
      <vt:lpstr>Asset Description</vt:lpstr>
      <vt:lpstr>Overall Aquatics - Asset Valuation</vt:lpstr>
      <vt:lpstr>Levels of Service </vt:lpstr>
      <vt:lpstr>CURRENT SITUATION</vt:lpstr>
      <vt:lpstr>Facility Profile by CURRENT condition – Asset Values</vt:lpstr>
      <vt:lpstr>Condition of assets now and under current ten year budget </vt:lpstr>
      <vt:lpstr>Asset Renewal Funding</vt:lpstr>
      <vt:lpstr>TIME TO SPEND Condition changes</vt:lpstr>
      <vt:lpstr>Services &amp; Financial Sustainability</vt:lpstr>
      <vt:lpstr>Funding Needs identified from AMP’s</vt:lpstr>
      <vt:lpstr>Goals Achieved from Asset Management </vt:lpstr>
      <vt:lpstr>What's Next </vt:lpstr>
      <vt:lpstr>Roads Moving Forward  </vt:lpstr>
      <vt:lpstr>Public Amenities </vt:lpstr>
      <vt:lpstr>Assets At Work </vt:lpstr>
      <vt:lpstr>GOAL </vt:lpstr>
      <vt:lpstr> BREAK Please enjoy lunch!      </vt:lpstr>
      <vt:lpstr> Planning, Environment &amp; Development Group  Director Phil Costello      </vt:lpstr>
      <vt:lpstr>Planning, Environment &amp; Development</vt:lpstr>
      <vt:lpstr>Shoalhaven Coastal Zone Management Plan (CZMP) 2018</vt:lpstr>
      <vt:lpstr>Why is it important to review and certify the existing CZMP?</vt:lpstr>
      <vt:lpstr>What have staff done in last 4 months?  Summary of Changes</vt:lpstr>
      <vt:lpstr>Summary of Changes</vt:lpstr>
      <vt:lpstr>Expert Review from external consultants : Advisian (April 2018)</vt:lpstr>
      <vt:lpstr>NSW Government Greenfield Housing Code</vt:lpstr>
      <vt:lpstr>Greenfield Housing Code</vt:lpstr>
      <vt:lpstr>Greenfield Housing Code</vt:lpstr>
      <vt:lpstr>NSW Government  Low Rise Medium Density Code and Design Guide</vt:lpstr>
      <vt:lpstr>Low Rise Medium Density Code &amp; Guide</vt:lpstr>
      <vt:lpstr>Low Rise Medium Density Code &amp; Guide</vt:lpstr>
      <vt:lpstr>Low Rise Medium Density Code &amp; Guide</vt:lpstr>
      <vt:lpstr>Council  Draft Medium Density Amendment Shoalhaven DCP 2014</vt:lpstr>
      <vt:lpstr>Medium Density DCP Amendment</vt:lpstr>
      <vt:lpstr>Medium Density Amendment</vt:lpstr>
      <vt:lpstr>Key components of the Amendment</vt:lpstr>
      <vt:lpstr>Public Exhibition</vt:lpstr>
      <vt:lpstr> Council Project Commencement – Shoalhaven Growth Management Strategy (GMS)  Version 2</vt:lpstr>
      <vt:lpstr>Background</vt:lpstr>
      <vt:lpstr>PowerPoint Presentation</vt:lpstr>
      <vt:lpstr>GMS V2</vt:lpstr>
      <vt:lpstr>First step</vt:lpstr>
      <vt:lpstr>Proposed process</vt:lpstr>
      <vt:lpstr> Shoalhaven Water  Director  Carmel Krogh       </vt:lpstr>
      <vt:lpstr>Q&amp;A Session      </vt:lpstr>
      <vt:lpstr> Workshop: CCB Guidelines      </vt:lpstr>
      <vt:lpstr> Thank you for your time.       </vt:lpstr>
    </vt:vector>
  </TitlesOfParts>
  <Company>Shoalhaven City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 CCB Executive Meeting</dc:title>
  <dc:creator>Madelaine North</dc:creator>
  <cp:lastModifiedBy>Madelaine North</cp:lastModifiedBy>
  <cp:revision>25</cp:revision>
  <cp:lastPrinted>2018-05-23T07:02:13Z</cp:lastPrinted>
  <dcterms:created xsi:type="dcterms:W3CDTF">2018-05-21T04:44:39Z</dcterms:created>
  <dcterms:modified xsi:type="dcterms:W3CDTF">2018-05-23T09:07:43Z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0x0101002EC6900BC417E543B016F1A9CAB008F0</vt:lpwstr>
  </property>
</Properties>
</file>