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301" r:id="rId3"/>
    <p:sldId id="302" r:id="rId4"/>
    <p:sldId id="307" r:id="rId5"/>
    <p:sldId id="303" r:id="rId6"/>
    <p:sldId id="304" r:id="rId7"/>
    <p:sldId id="305" r:id="rId8"/>
    <p:sldId id="290" r:id="rId9"/>
    <p:sldId id="300" r:id="rId10"/>
    <p:sldId id="299" r:id="rId11"/>
    <p:sldId id="308" r:id="rId12"/>
    <p:sldId id="288" r:id="rId13"/>
    <p:sldId id="309" r:id="rId14"/>
    <p:sldId id="310" r:id="rId15"/>
    <p:sldId id="271" r:id="rId1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EE3424"/>
    <a:srgbClr val="BBB082"/>
    <a:srgbClr val="636463"/>
    <a:srgbClr val="5F6062"/>
    <a:srgbClr val="FBB040"/>
    <a:srgbClr val="1D1D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29" autoAdjust="0"/>
    <p:restoredTop sz="90056" autoAdjust="0"/>
  </p:normalViewPr>
  <p:slideViewPr>
    <p:cSldViewPr snapToGrid="0" snapToObjects="1">
      <p:cViewPr varScale="1">
        <p:scale>
          <a:sx n="79" d="100"/>
          <a:sy n="79" d="100"/>
        </p:scale>
        <p:origin x="177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37503D-7226-4F81-9AAE-5606116B1CFC}" type="datetimeFigureOut">
              <a:rPr lang="en-US" smtClean="0"/>
              <a:pPr/>
              <a:t>5/16/2018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9A24B-2E18-4864-AC6C-476DF4EBE8FB}" type="slidenum">
              <a:rPr lang="en-AU" smtClean="0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1232C-7EE5-48DD-B142-6858F1BC243A}" type="datetimeFigureOut">
              <a:rPr lang="en-US" smtClean="0"/>
              <a:pPr/>
              <a:t>5/16/2018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F3A25F-3408-4574-8981-38A3E8A9F913}" type="slidenum">
              <a:rPr lang="en-AU" smtClean="0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5411566"/>
            <a:ext cx="9144000" cy="14639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4789" y="3055496"/>
            <a:ext cx="8599211" cy="588089"/>
          </a:xfrm>
        </p:spPr>
        <p:txBody>
          <a:bodyPr/>
          <a:lstStyle>
            <a:lvl1pPr>
              <a:defRPr sz="3500" cap="all"/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4788" y="3634826"/>
            <a:ext cx="8362729" cy="2189656"/>
          </a:xfrm>
        </p:spPr>
        <p:txBody>
          <a:bodyPr anchor="t"/>
          <a:lstStyle>
            <a:lvl1pPr marL="0" indent="0" algn="l">
              <a:lnSpc>
                <a:spcPts val="6340"/>
              </a:lnSpc>
              <a:spcBef>
                <a:spcPts val="0"/>
              </a:spcBef>
              <a:buNone/>
              <a:defRPr sz="6500" b="1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2324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00995" y="184149"/>
            <a:ext cx="4749800" cy="1409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7926110" y="388444"/>
            <a:ext cx="673100" cy="685800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544788" y="6046311"/>
            <a:ext cx="8362728" cy="436005"/>
          </a:xfrm>
        </p:spPr>
        <p:txBody>
          <a:bodyPr/>
          <a:lstStyle>
            <a:lvl1pPr>
              <a:buNone/>
              <a:defRPr sz="2200">
                <a:solidFill>
                  <a:srgbClr val="636463"/>
                </a:solidFill>
              </a:defRPr>
            </a:lvl1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7696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4AF80FC-EB91-2843-A076-69789EE5F248}" type="datetimeFigureOut">
              <a:rPr lang="en-US" smtClean="0"/>
              <a:pPr/>
              <a:t>5/16/2018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EF43ED-929D-9C40-B573-67A58B5A5A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7696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4AF80FC-EB91-2843-A076-69789EE5F248}" type="datetimeFigureOut">
              <a:rPr lang="en-US" smtClean="0"/>
              <a:pPr/>
              <a:t>5/16/2018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EF43ED-929D-9C40-B573-67A58B5A5A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7696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4AF80FC-EB91-2843-A076-69789EE5F248}" type="datetimeFigureOut">
              <a:rPr lang="en-US" smtClean="0"/>
              <a:pPr/>
              <a:t>5/16/2018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EF43ED-929D-9C40-B573-67A58B5A5A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7696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4AF80FC-EB91-2843-A076-69789EE5F248}" type="datetimeFigureOut">
              <a:rPr lang="en-US" smtClean="0"/>
              <a:pPr/>
              <a:t>5/16/2018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EF43ED-929D-9C40-B573-67A58B5A5A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7696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4AF80FC-EB91-2843-A076-69789EE5F248}" type="datetimeFigureOut">
              <a:rPr lang="en-US" smtClean="0"/>
              <a:pPr/>
              <a:t>5/16/2018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EF43ED-929D-9C40-B573-67A58B5A5A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37696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4AF80FC-EB91-2843-A076-69789EE5F248}" type="datetimeFigureOut">
              <a:rPr lang="en-US" smtClean="0"/>
              <a:pPr/>
              <a:t>5/16/2018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EF43ED-929D-9C40-B573-67A58B5A5A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37696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4AF80FC-EB91-2843-A076-69789EE5F248}" type="datetimeFigureOut">
              <a:rPr lang="en-US" smtClean="0"/>
              <a:pPr/>
              <a:t>5/16/2018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EF43ED-929D-9C40-B573-67A58B5A5A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37696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4AF80FC-EB91-2843-A076-69789EE5F248}" type="datetimeFigureOut">
              <a:rPr lang="en-US" smtClean="0"/>
              <a:pPr/>
              <a:t>5/16/2018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EF43ED-929D-9C40-B573-67A58B5A5A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7696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4AF80FC-EB91-2843-A076-69789EE5F248}" type="datetimeFigureOut">
              <a:rPr lang="en-US" smtClean="0"/>
              <a:pPr/>
              <a:t>5/16/2018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EF43ED-929D-9C40-B573-67A58B5A5A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7696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4AF80FC-EB91-2843-A076-69789EE5F248}" type="datetimeFigureOut">
              <a:rPr lang="en-US" smtClean="0"/>
              <a:pPr/>
              <a:t>5/16/2018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EF43ED-929D-9C40-B573-67A58B5A5A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02721"/>
            <a:ext cx="8229600" cy="6446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2471"/>
            <a:ext cx="8229600" cy="42783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>
            <a:off x="537696" y="247806"/>
            <a:ext cx="2209800" cy="139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4" cstate="email"/>
          <a:stretch>
            <a:fillRect/>
          </a:stretch>
        </p:blipFill>
        <p:spPr>
          <a:xfrm>
            <a:off x="0" y="6108700"/>
            <a:ext cx="9144000" cy="762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500" b="1" kern="1200">
          <a:solidFill>
            <a:srgbClr val="EE3424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EE3424"/>
        </a:buClr>
        <a:buSzPct val="150000"/>
        <a:buFont typeface="Arial Black"/>
        <a:buChar char="›"/>
        <a:defRPr sz="2500" kern="1200">
          <a:solidFill>
            <a:srgbClr val="1D1D1C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BB040"/>
        </a:buClr>
        <a:buSzPct val="150000"/>
        <a:buFont typeface="Arial Black"/>
        <a:buChar char="›"/>
        <a:defRPr sz="2500" kern="1200">
          <a:solidFill>
            <a:srgbClr val="1D1D1C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5F6062"/>
        </a:buClr>
        <a:buFont typeface="Arial"/>
        <a:buChar char="•"/>
        <a:defRPr sz="2500" kern="1200">
          <a:solidFill>
            <a:srgbClr val="1D1D1C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5F6062"/>
        </a:buClr>
        <a:buFont typeface="Arial"/>
        <a:buChar char="–"/>
        <a:defRPr sz="2500" kern="1200">
          <a:solidFill>
            <a:srgbClr val="1D1D1C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bg1">
            <a:lumMod val="75000"/>
          </a:schemeClr>
        </a:buClr>
        <a:buFont typeface="Wingdings" charset="2"/>
        <a:buChar char="§"/>
        <a:defRPr sz="2500" kern="1200">
          <a:solidFill>
            <a:srgbClr val="1D1D1C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8.jpeg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jpeg"/><Relationship Id="rId5" Type="http://schemas.openxmlformats.org/officeDocument/2006/relationships/image" Target="../media/image7.png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66701" y="3325059"/>
            <a:ext cx="8724899" cy="909522"/>
          </a:xfrm>
        </p:spPr>
        <p:txBody>
          <a:bodyPr/>
          <a:lstStyle/>
          <a:p>
            <a:pPr algn="ctr"/>
            <a:r>
              <a:rPr lang="en-US" sz="3600" dirty="0" smtClean="0"/>
              <a:t>NSWRFS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0" y="3849665"/>
            <a:ext cx="9280080" cy="1309487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4400" dirty="0" smtClean="0"/>
              <a:t>COMMUNITY PROTECTION PLAN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19930" y="5241155"/>
            <a:ext cx="8362728" cy="613546"/>
          </a:xfrm>
        </p:spPr>
        <p:txBody>
          <a:bodyPr/>
          <a:lstStyle/>
          <a:p>
            <a:pPr algn="ctr"/>
            <a:r>
              <a:rPr lang="en-US" dirty="0" smtClean="0"/>
              <a:t>Building Resilient Communities</a:t>
            </a:r>
          </a:p>
          <a:p>
            <a:endParaRPr lang="en-US" sz="1000" dirty="0" smtClean="0"/>
          </a:p>
        </p:txBody>
      </p:sp>
      <p:pic>
        <p:nvPicPr>
          <p:cNvPr id="7" name="Content Placeholder 3" descr="PrepareActSurvive logo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445456" y="6183877"/>
            <a:ext cx="3205589" cy="3792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 noChangeAspect="1"/>
          </p:cNvGraphicFramePr>
          <p:nvPr>
            <p:ph idx="1"/>
          </p:nvPr>
        </p:nvGraphicFramePr>
        <p:xfrm>
          <a:off x="0" y="62806"/>
          <a:ext cx="9144000" cy="67951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3" name="Acrobat Document" r:id="rId3" imgW="22707552" imgH="16039795" progId="AcroExch.Document.7">
                  <p:embed/>
                </p:oleObj>
              </mc:Choice>
              <mc:Fallback>
                <p:oleObj name="Acrobat Document" r:id="rId3" imgW="22707552" imgH="16039795" progId="AcroExch.Document.7">
                  <p:embed/>
                  <p:pic>
                    <p:nvPicPr>
                      <p:cNvPr id="0" name="Content Placeholder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2806"/>
                        <a:ext cx="9144000" cy="679519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</p:nvPr>
        </p:nvGraphicFramePr>
        <p:xfrm>
          <a:off x="0" y="379342"/>
          <a:ext cx="9144000" cy="64786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66" name="Acrobat Document" r:id="rId3" imgW="16039886" imgH="22707600" progId="AcroExch.Document.7">
                  <p:embed/>
                </p:oleObj>
              </mc:Choice>
              <mc:Fallback>
                <p:oleObj name="Acrobat Document" r:id="rId3" imgW="16039886" imgH="22707600" progId="AcroExch.Document.7">
                  <p:embed/>
                  <p:pic>
                    <p:nvPicPr>
                      <p:cNvPr id="0" name="Content Placeholder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79342"/>
                        <a:ext cx="9144000" cy="647865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OUTCOMES OF THE CPP PROCESS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Community Engagement and Preparedness</a:t>
            </a:r>
          </a:p>
          <a:p>
            <a:r>
              <a:rPr lang="en-AU" dirty="0" smtClean="0"/>
              <a:t>Property Inspections</a:t>
            </a:r>
          </a:p>
          <a:p>
            <a:r>
              <a:rPr lang="en-AU" dirty="0" smtClean="0"/>
              <a:t>Implementation of APZ and SFAZ (HR Burns)</a:t>
            </a:r>
          </a:p>
          <a:p>
            <a:r>
              <a:rPr lang="en-AU" dirty="0" smtClean="0"/>
              <a:t>AIDER program</a:t>
            </a:r>
          </a:p>
          <a:p>
            <a:r>
              <a:rPr lang="en-AU" dirty="0" smtClean="0"/>
              <a:t>Mapping and maintenance of Fire Trails</a:t>
            </a:r>
          </a:p>
          <a:p>
            <a:r>
              <a:rPr lang="en-AU" dirty="0" smtClean="0"/>
              <a:t>Hotspots program</a:t>
            </a:r>
          </a:p>
          <a:p>
            <a:r>
              <a:rPr lang="en-AU" dirty="0" smtClean="0"/>
              <a:t>NSP-enhancement and resilience works</a:t>
            </a:r>
          </a:p>
          <a:p>
            <a:r>
              <a:rPr lang="en-AU" dirty="0" smtClean="0"/>
              <a:t>Display of the CPP</a:t>
            </a:r>
          </a:p>
          <a:p>
            <a:endParaRPr lang="en-A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      CPP’s Completed to Date: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Myola</a:t>
            </a:r>
          </a:p>
          <a:p>
            <a:r>
              <a:rPr lang="en-AU" dirty="0" smtClean="0"/>
              <a:t>Bendalong</a:t>
            </a:r>
          </a:p>
          <a:p>
            <a:r>
              <a:rPr lang="en-AU" dirty="0" smtClean="0"/>
              <a:t>North Bendalong</a:t>
            </a:r>
          </a:p>
          <a:p>
            <a:r>
              <a:rPr lang="en-AU" dirty="0" smtClean="0"/>
              <a:t>Cunjurong Point</a:t>
            </a:r>
          </a:p>
          <a:p>
            <a:r>
              <a:rPr lang="en-AU" dirty="0" smtClean="0"/>
              <a:t>Manyana</a:t>
            </a:r>
          </a:p>
          <a:p>
            <a:r>
              <a:rPr lang="en-AU" dirty="0" smtClean="0"/>
              <a:t>Berringer Lake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405753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 CPP’s to be Completed within 5yrs 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sz="2400" dirty="0" smtClean="0"/>
              <a:t>Hyams </a:t>
            </a:r>
            <a:r>
              <a:rPr lang="en-AU" sz="2400" dirty="0" smtClean="0"/>
              <a:t>Beach 2017/2018</a:t>
            </a:r>
            <a:endParaRPr lang="en-AU" sz="2400" dirty="0" smtClean="0"/>
          </a:p>
          <a:p>
            <a:r>
              <a:rPr lang="en-AU" sz="2400" dirty="0" smtClean="0"/>
              <a:t>Sussex </a:t>
            </a:r>
            <a:r>
              <a:rPr lang="en-AU" sz="2400" dirty="0" smtClean="0"/>
              <a:t>Inlet 2017/2018</a:t>
            </a:r>
          </a:p>
          <a:p>
            <a:r>
              <a:rPr lang="en-AU" sz="2400" dirty="0" smtClean="0"/>
              <a:t>Currarong 2018/2019</a:t>
            </a:r>
            <a:endParaRPr lang="en-AU" sz="2400" dirty="0" smtClean="0"/>
          </a:p>
          <a:p>
            <a:r>
              <a:rPr lang="en-AU" sz="2400" dirty="0" smtClean="0"/>
              <a:t>Burrier 2018/2019</a:t>
            </a:r>
            <a:endParaRPr lang="en-AU" sz="2400" dirty="0" smtClean="0"/>
          </a:p>
          <a:p>
            <a:r>
              <a:rPr lang="en-AU" sz="2400" dirty="0" err="1" smtClean="0"/>
              <a:t>Brooman</a:t>
            </a:r>
            <a:r>
              <a:rPr lang="en-AU" sz="2400" dirty="0" smtClean="0"/>
              <a:t> 2019/2020</a:t>
            </a:r>
            <a:endParaRPr lang="en-AU" sz="2400" dirty="0" smtClean="0"/>
          </a:p>
          <a:p>
            <a:r>
              <a:rPr lang="en-AU" sz="2400" dirty="0" smtClean="0"/>
              <a:t>Shallow Crossing 2019/2020</a:t>
            </a:r>
          </a:p>
          <a:p>
            <a:r>
              <a:rPr lang="en-AU" sz="2400" dirty="0" err="1" smtClean="0"/>
              <a:t>Yadboro</a:t>
            </a:r>
            <a:r>
              <a:rPr lang="en-AU" sz="2400" dirty="0" smtClean="0"/>
              <a:t> 2020/2021</a:t>
            </a:r>
          </a:p>
          <a:p>
            <a:r>
              <a:rPr lang="en-AU" sz="2400" dirty="0" err="1" smtClean="0"/>
              <a:t>Budgong</a:t>
            </a:r>
            <a:r>
              <a:rPr lang="en-AU" sz="2400" dirty="0" smtClean="0"/>
              <a:t> 2020/2021</a:t>
            </a:r>
            <a:endParaRPr lang="en-AU" sz="2400" dirty="0" smtClean="0"/>
          </a:p>
          <a:p>
            <a:r>
              <a:rPr lang="en-AU" sz="2400" dirty="0" smtClean="0"/>
              <a:t>Morton 2021/2022</a:t>
            </a:r>
          </a:p>
          <a:p>
            <a:pPr marL="0" indent="0">
              <a:buNone/>
            </a:pPr>
            <a:endParaRPr lang="en-AU" sz="2000" dirty="0" smtClean="0"/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endParaRPr lang="en-AU" dirty="0" smtClean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047627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Guerilla Bay Info sign. 2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175122" y="194878"/>
            <a:ext cx="4092069" cy="5316921"/>
          </a:xfrm>
        </p:spPr>
      </p:pic>
      <p:pic>
        <p:nvPicPr>
          <p:cNvPr id="8" name="Picture 7" descr="CPP display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522369" y="194879"/>
            <a:ext cx="4621631" cy="5316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Why Community Protection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There is a need to integrate and standardise the format and content of plans developed at the community level.</a:t>
            </a:r>
          </a:p>
          <a:p>
            <a:pPr>
              <a:buNone/>
            </a:pPr>
            <a:endParaRPr lang="en-AU" dirty="0" smtClean="0"/>
          </a:p>
          <a:p>
            <a:r>
              <a:rPr lang="en-AU" dirty="0" smtClean="0"/>
              <a:t>There is also a need to provide guidelines, tools and resources to facilitate community level bush fire planning across the State. </a:t>
            </a:r>
          </a:p>
          <a:p>
            <a:endParaRPr lang="en-AU" dirty="0" smtClean="0"/>
          </a:p>
          <a:p>
            <a:r>
              <a:rPr lang="en-AU" dirty="0" smtClean="0"/>
              <a:t>2009 Victorian Bush Fire Royal Commission – Bush Fire Safety Policy Recommendations 1-5 of the final report are relevant.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Why Community Protection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AU" dirty="0" smtClean="0"/>
              <a:t>Recommendation 1 - </a:t>
            </a:r>
            <a:r>
              <a:rPr lang="en-AU" sz="1800" i="1" dirty="0" smtClean="0"/>
              <a:t>Ensure that local solutions are tailored and known to communities through local bush fire planning</a:t>
            </a:r>
            <a:r>
              <a:rPr lang="en-AU" sz="1800" dirty="0" smtClean="0"/>
              <a:t>…….</a:t>
            </a:r>
            <a:r>
              <a:rPr lang="en-AU" sz="1800" i="1" dirty="0" smtClean="0"/>
              <a:t>Improve advice on the nature of fire and house </a:t>
            </a:r>
            <a:r>
              <a:rPr lang="en-AU" sz="1800" i="1" dirty="0" err="1" smtClean="0"/>
              <a:t>defendability</a:t>
            </a:r>
            <a:r>
              <a:rPr lang="en-AU" sz="1800" dirty="0" smtClean="0"/>
              <a:t>. </a:t>
            </a:r>
            <a:endParaRPr lang="en-AU" dirty="0" smtClean="0"/>
          </a:p>
          <a:p>
            <a:pPr>
              <a:defRPr/>
            </a:pPr>
            <a:r>
              <a:rPr lang="en-AU" dirty="0" smtClean="0"/>
              <a:t>Recommendation 2 - </a:t>
            </a:r>
            <a:r>
              <a:rPr lang="en-AU" sz="1800" i="1" dirty="0" smtClean="0"/>
              <a:t>Ensure that in content and delivery the program is flexible enough to engage individuals, households and communities and to accommodate their needs and circumstances.</a:t>
            </a:r>
          </a:p>
          <a:p>
            <a:pPr>
              <a:defRPr/>
            </a:pPr>
            <a:r>
              <a:rPr lang="en-AU" dirty="0" smtClean="0"/>
              <a:t>Recommendation 3 - </a:t>
            </a:r>
            <a:r>
              <a:rPr lang="en-AU" sz="1800" i="1" dirty="0" smtClean="0"/>
              <a:t>Undertake local planning that tailors bush fire safety options to the needs of individual communities.</a:t>
            </a:r>
          </a:p>
          <a:p>
            <a:pPr>
              <a:defRPr/>
            </a:pPr>
            <a:endParaRPr lang="en-AU" sz="1000" i="1" dirty="0" smtClean="0"/>
          </a:p>
          <a:p>
            <a:pPr lvl="2">
              <a:defRPr/>
            </a:pPr>
            <a:r>
              <a:rPr lang="en-AU" sz="2000" dirty="0" smtClean="0"/>
              <a:t>Develop for communities at risk of bush fire, local plans that contain contingency options such as evacuation and shelter</a:t>
            </a:r>
          </a:p>
          <a:p>
            <a:pPr lvl="2">
              <a:defRPr/>
            </a:pPr>
            <a:r>
              <a:rPr lang="en-AU" sz="2000" dirty="0" smtClean="0"/>
              <a:t>Document facilities where vulnerable people are likely to be situated </a:t>
            </a:r>
          </a:p>
          <a:p>
            <a:pPr lvl="2">
              <a:defRPr/>
            </a:pPr>
            <a:r>
              <a:rPr lang="en-AU" sz="2000" dirty="0" smtClean="0"/>
              <a:t>Compile and maintain a list of vulnerable residents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Why Community Protection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2471"/>
            <a:ext cx="8483600" cy="4905429"/>
          </a:xfrm>
        </p:spPr>
        <p:txBody>
          <a:bodyPr/>
          <a:lstStyle/>
          <a:p>
            <a:r>
              <a:rPr lang="en-AU" sz="2000" dirty="0" smtClean="0"/>
              <a:t>Recommendation 4 – Introduction of a comprehensive approach to shelter options.</a:t>
            </a:r>
          </a:p>
          <a:p>
            <a:endParaRPr lang="en-AU" sz="2000" dirty="0" smtClean="0"/>
          </a:p>
          <a:p>
            <a:r>
              <a:rPr lang="en-AU" sz="2000" dirty="0" smtClean="0"/>
              <a:t>Recommendation 5 – Introduction of a comprehensive approach to evacuation.</a:t>
            </a:r>
          </a:p>
          <a:p>
            <a:endParaRPr lang="en-AU" sz="2000" dirty="0" smtClean="0"/>
          </a:p>
          <a:p>
            <a:r>
              <a:rPr lang="en-AU" sz="2000" i="1" dirty="0" smtClean="0"/>
              <a:t>NSW Government Response to the Final Recommendations of the 2009 Victorian Bush Fires Royal Commission</a:t>
            </a:r>
            <a:r>
              <a:rPr lang="en-AU" sz="2000" dirty="0" smtClean="0"/>
              <a:t>.</a:t>
            </a:r>
          </a:p>
          <a:p>
            <a:endParaRPr lang="en-AU" dirty="0" smtClean="0"/>
          </a:p>
          <a:p>
            <a:r>
              <a:rPr lang="en-AU" dirty="0" smtClean="0"/>
              <a:t>Particularly with regard to the Recommendation 3, made a commitment for the integration of Neighbourhood Safer Places, evacuation and community protection plans.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800" dirty="0" smtClean="0"/>
              <a:t>Purpose of Community Protection Plans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AU" b="1" u="sng" dirty="0" smtClean="0"/>
              <a:t>Aim:</a:t>
            </a:r>
            <a:r>
              <a:rPr lang="en-AU" b="1" dirty="0" smtClean="0"/>
              <a:t>		</a:t>
            </a:r>
          </a:p>
          <a:p>
            <a:pPr>
              <a:buNone/>
              <a:defRPr/>
            </a:pPr>
            <a:r>
              <a:rPr lang="en-AU" sz="1800" dirty="0" smtClean="0"/>
              <a:t>To improve community and organisational capacity to deal with bush fires.</a:t>
            </a:r>
            <a:endParaRPr lang="en-AU" dirty="0" smtClean="0"/>
          </a:p>
          <a:p>
            <a:pPr>
              <a:buNone/>
              <a:defRPr/>
            </a:pPr>
            <a:r>
              <a:rPr lang="en-AU" b="1" u="sng" dirty="0" smtClean="0"/>
              <a:t>Objectives:</a:t>
            </a:r>
            <a:r>
              <a:rPr lang="en-AU" b="1" dirty="0" smtClean="0"/>
              <a:t>	</a:t>
            </a:r>
          </a:p>
          <a:p>
            <a:pPr>
              <a:buNone/>
              <a:defRPr/>
            </a:pPr>
            <a:endParaRPr lang="en-AU" b="1" dirty="0" smtClean="0"/>
          </a:p>
          <a:p>
            <a:pPr marL="457200" indent="-457200">
              <a:buFont typeface="+mj-lt"/>
              <a:buAutoNum type="arabicPeriod"/>
              <a:defRPr/>
            </a:pPr>
            <a:r>
              <a:rPr lang="en-AU" sz="1800" dirty="0" smtClean="0"/>
              <a:t>Clearly identify and depict contingency options available to a given community during a bush fire and evaluate their adequacy.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AU" sz="1800" dirty="0" smtClean="0"/>
              <a:t>Increase the communities understanding of their bush fire risk and provide information that will assist in the preparation of personal bush fire survival plans.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AU" sz="1800" dirty="0" smtClean="0"/>
              <a:t>Identify and depict the range and timing of treatments applied to a given community that are designed to reduce the bush fire risk and evaluate their adequacy.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AU" sz="1800" dirty="0" smtClean="0"/>
              <a:t>Identify and register vulnerable facilities and vulnerable residents within a given community.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AU" sz="1800" dirty="0" smtClean="0"/>
              <a:t>Gather and depict key information that will increase the preparedness of fire fighters for bush fire.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800" dirty="0" smtClean="0"/>
              <a:t>Who Will Prepare Community Protection Plans?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Community Protection Plans will be facilitated and prepared through the three Customer Service Centres (CSC).</a:t>
            </a:r>
          </a:p>
          <a:p>
            <a:r>
              <a:rPr lang="en-AU" dirty="0" smtClean="0"/>
              <a:t>CPP’s are plans of the Bush Fire Management Committee (BFMC’s) and will be prepared in consultation with BFMCs,  LEMC’s, District Staff, Brigade members and the community.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400" dirty="0" smtClean="0"/>
              <a:t>Where Will Community Protection Plans be Applied?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AU" sz="2400" dirty="0" smtClean="0"/>
              <a:t>Deciding where a Community Protection Plan will be developed will be guided by the BFRMP and consultations with members District staff and / or members of the BFMC</a:t>
            </a:r>
            <a:r>
              <a:rPr lang="en-AU" dirty="0" smtClean="0"/>
              <a:t>.</a:t>
            </a:r>
          </a:p>
          <a:p>
            <a:pPr>
              <a:defRPr/>
            </a:pPr>
            <a:r>
              <a:rPr lang="en-AU" sz="2400" dirty="0" smtClean="0"/>
              <a:t>Community Protection Plans are intended for human settlement areas that are:</a:t>
            </a:r>
          </a:p>
          <a:p>
            <a:pPr lvl="2">
              <a:defRPr/>
            </a:pPr>
            <a:r>
              <a:rPr lang="en-AU" sz="2000" dirty="0" smtClean="0"/>
              <a:t>Exposed to the greatest bush fire risk within a BFMC area. </a:t>
            </a:r>
          </a:p>
          <a:p>
            <a:pPr lvl="2">
              <a:defRPr/>
            </a:pPr>
            <a:r>
              <a:rPr lang="en-AU" sz="2000" dirty="0" smtClean="0"/>
              <a:t>Consideration should be given to risk and priorities designated in the BFRMP (e.g. 1A, 1B, 1C, 2A etc).</a:t>
            </a:r>
          </a:p>
          <a:p>
            <a:pPr lvl="2">
              <a:defRPr/>
            </a:pPr>
            <a:r>
              <a:rPr lang="en-AU" sz="2000" dirty="0" smtClean="0"/>
              <a:t>Areas where evacuation and shelter arrangements, or lack there of, present significant risks to life.</a:t>
            </a:r>
          </a:p>
          <a:p>
            <a:pPr lvl="2">
              <a:defRPr/>
            </a:pPr>
            <a:r>
              <a:rPr lang="en-AU" sz="2000" dirty="0" smtClean="0"/>
              <a:t>Areas where high concentrations of vulnerable people reside.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 smtClean="0"/>
              <a:t>Goal to protect these    </a:t>
            </a:r>
            <a:endParaRPr lang="en-AU" dirty="0"/>
          </a:p>
        </p:txBody>
      </p:sp>
      <p:pic>
        <p:nvPicPr>
          <p:cNvPr id="4" name="Picture 3" descr="DSCF0138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328061" y="3413051"/>
            <a:ext cx="3244780" cy="2433585"/>
          </a:xfrm>
          <a:prstGeom prst="rect">
            <a:avLst/>
          </a:prstGeom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85234" y="3552636"/>
          <a:ext cx="3374989" cy="25306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8" name="Photo Editor Photo" r:id="rId4" imgW="7621064" imgH="5714286" progId="">
                  <p:embed/>
                </p:oleObj>
              </mc:Choice>
              <mc:Fallback>
                <p:oleObj name="Photo Editor Photo" r:id="rId4" imgW="7621064" imgH="5714286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234" y="3552636"/>
                        <a:ext cx="3374989" cy="25306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Content Placeholder 9" descr="Kim McClymont photo - RFS Community night at TH (3).JPG"/>
          <p:cNvPicPr>
            <a:picLocks noGrp="1" noChangeAspect="1"/>
          </p:cNvPicPr>
          <p:nvPr>
            <p:ph idx="1"/>
          </p:nvPr>
        </p:nvPicPr>
        <p:blipFill>
          <a:blip r:embed="rId6" cstate="email"/>
          <a:stretch>
            <a:fillRect/>
          </a:stretch>
        </p:blipFill>
        <p:spPr>
          <a:xfrm>
            <a:off x="6337586" y="1120775"/>
            <a:ext cx="2590228" cy="1726818"/>
          </a:xfrm>
        </p:spPr>
      </p:pic>
      <p:pic>
        <p:nvPicPr>
          <p:cNvPr id="1027" name="Picture 3" descr="C:\Documents and Settings\jamesk\Desktop\region west comm engagement forum cpp\Communication%20Strategy-Cover[1]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57200" y="1120775"/>
            <a:ext cx="2275965" cy="175342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560224" y="3829109"/>
            <a:ext cx="18227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3200" b="1" dirty="0" smtClean="0">
                <a:solidFill>
                  <a:srgbClr val="FF0000"/>
                </a:solidFill>
              </a:rPr>
              <a:t>from this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C:\Documents and Settings\jamesk\Desktop\region west comm engagement forum cpp\Community%20and%20environment[1]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121663" y="1205819"/>
            <a:ext cx="2895739" cy="2047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Bush Fire Survival Map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70395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43" name="Acrobat Document" r:id="rId3" imgW="22707552" imgH="16039795" progId="AcroExch.Document.7">
                  <p:embed/>
                </p:oleObj>
              </mc:Choice>
              <mc:Fallback>
                <p:oleObj name="Acrobat Document" r:id="rId3" imgW="22707552" imgH="16039795" progId="AcroExch.Document.7">
                  <p:embed/>
                  <p:pic>
                    <p:nvPicPr>
                      <p:cNvPr id="0" name="Content Placeholder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703951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EC6900BC417E543B016F1A9CAB008F0" ma:contentTypeVersion="8" ma:contentTypeDescription="Create a new document." ma:contentTypeScope="" ma:versionID="bc726179962e0f4ff01bab951fac6248">
  <xsd:schema xmlns:xsd="http://www.w3.org/2001/XMLSchema" xmlns:xs="http://www.w3.org/2001/XMLSchema" xmlns:p="http://schemas.microsoft.com/office/2006/metadata/properties" xmlns:ns2="31140d2f-9657-4d70-b032-761662431486" xmlns:ns3="fa124be9-9be8-48a7-8dc5-7238d897dfe4" targetNamespace="http://schemas.microsoft.com/office/2006/metadata/properties" ma:root="true" ma:fieldsID="11294009f92f38706464e4bb662da701" ns2:_="" ns3:_="">
    <xsd:import namespace="31140d2f-9657-4d70-b032-761662431486"/>
    <xsd:import namespace="fa124be9-9be8-48a7-8dc5-7238d897dfe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140d2f-9657-4d70-b032-7616624314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124be9-9be8-48a7-8dc5-7238d897dfe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B247FC3-EE12-49B8-A85C-7726E7F42CE2}"/>
</file>

<file path=customXml/itemProps2.xml><?xml version="1.0" encoding="utf-8"?>
<ds:datastoreItem xmlns:ds="http://schemas.openxmlformats.org/officeDocument/2006/customXml" ds:itemID="{F8072C64-BDE1-4C1D-A94F-5BF3CCB4ABB3}"/>
</file>

<file path=customXml/itemProps3.xml><?xml version="1.0" encoding="utf-8"?>
<ds:datastoreItem xmlns:ds="http://schemas.openxmlformats.org/officeDocument/2006/customXml" ds:itemID="{07098396-9F3C-4EAB-803B-42CBC2C007FB}"/>
</file>

<file path=docProps/app.xml><?xml version="1.0" encoding="utf-8"?>
<Properties xmlns="http://schemas.openxmlformats.org/officeDocument/2006/extended-properties" xmlns:vt="http://schemas.openxmlformats.org/officeDocument/2006/docPropsVTypes">
  <TotalTime>1421</TotalTime>
  <Words>528</Words>
  <Application>Microsoft Office PowerPoint</Application>
  <PresentationFormat>On-screen Show (4:3)</PresentationFormat>
  <Paragraphs>76</Paragraphs>
  <Slides>15</Slides>
  <Notes>0</Notes>
  <HiddenSlides>3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Arial Black</vt:lpstr>
      <vt:lpstr>Calibri</vt:lpstr>
      <vt:lpstr>Wingdings</vt:lpstr>
      <vt:lpstr>Office Theme</vt:lpstr>
      <vt:lpstr>Photo Editor Photo</vt:lpstr>
      <vt:lpstr>Acrobat Document</vt:lpstr>
      <vt:lpstr>NSWRFS</vt:lpstr>
      <vt:lpstr>Why Community Protection Plans</vt:lpstr>
      <vt:lpstr>Why Community Protection Plans</vt:lpstr>
      <vt:lpstr>Why Community Protection Plans</vt:lpstr>
      <vt:lpstr>Purpose of Community Protection Plans</vt:lpstr>
      <vt:lpstr>Who Will Prepare Community Protection Plans?</vt:lpstr>
      <vt:lpstr>Where Will Community Protection Plans be Applied?</vt:lpstr>
      <vt:lpstr>Goal to protect these    </vt:lpstr>
      <vt:lpstr>Bush Fire Survival Map</vt:lpstr>
      <vt:lpstr>PowerPoint Presentation</vt:lpstr>
      <vt:lpstr>PowerPoint Presentation</vt:lpstr>
      <vt:lpstr>OUTCOMES OF THE CPP PROCESS</vt:lpstr>
      <vt:lpstr>      CPP’s Completed to Date:</vt:lpstr>
      <vt:lpstr> CPP’s to be Completed within 5yrs </vt:lpstr>
      <vt:lpstr>PowerPoint Presentation</vt:lpstr>
    </vt:vector>
  </TitlesOfParts>
  <Company>Impress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Olivia Falvey</dc:creator>
  <cp:lastModifiedBy>bradleyc@rfs.nsw.gov.au</cp:lastModifiedBy>
  <cp:revision>57</cp:revision>
  <cp:lastPrinted>2018-05-16T03:45:32Z</cp:lastPrinted>
  <dcterms:created xsi:type="dcterms:W3CDTF">2013-06-03T06:52:26Z</dcterms:created>
  <dcterms:modified xsi:type="dcterms:W3CDTF">2018-05-16T03:47:20Z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0x0101002EC6900BC417E543B016F1A9CAB008F0</vt:lpwstr>
  </property>
</Properties>
</file>