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82"/>
  </p:notesMasterIdLst>
  <p:sldIdLst>
    <p:sldId id="256" r:id="rId6"/>
    <p:sldId id="289" r:id="rId7"/>
    <p:sldId id="288" r:id="rId8"/>
    <p:sldId id="290" r:id="rId9"/>
    <p:sldId id="291" r:id="rId10"/>
    <p:sldId id="292" r:id="rId11"/>
    <p:sldId id="293" r:id="rId12"/>
    <p:sldId id="294" r:id="rId13"/>
    <p:sldId id="295" r:id="rId14"/>
    <p:sldId id="425" r:id="rId15"/>
    <p:sldId id="426" r:id="rId16"/>
    <p:sldId id="427" r:id="rId17"/>
    <p:sldId id="428" r:id="rId18"/>
    <p:sldId id="429" r:id="rId19"/>
    <p:sldId id="430" r:id="rId20"/>
    <p:sldId id="265" r:id="rId21"/>
    <p:sldId id="266" r:id="rId22"/>
    <p:sldId id="267" r:id="rId23"/>
    <p:sldId id="445" r:id="rId24"/>
    <p:sldId id="449" r:id="rId25"/>
    <p:sldId id="451" r:id="rId26"/>
    <p:sldId id="452" r:id="rId27"/>
    <p:sldId id="453" r:id="rId28"/>
    <p:sldId id="454" r:id="rId29"/>
    <p:sldId id="455" r:id="rId30"/>
    <p:sldId id="466" r:id="rId31"/>
    <p:sldId id="257" r:id="rId32"/>
    <p:sldId id="258" r:id="rId33"/>
    <p:sldId id="510" r:id="rId34"/>
    <p:sldId id="509" r:id="rId35"/>
    <p:sldId id="482" r:id="rId36"/>
    <p:sldId id="481" r:id="rId37"/>
    <p:sldId id="483" r:id="rId38"/>
    <p:sldId id="484" r:id="rId39"/>
    <p:sldId id="485" r:id="rId40"/>
    <p:sldId id="486" r:id="rId41"/>
    <p:sldId id="487" r:id="rId42"/>
    <p:sldId id="488" r:id="rId43"/>
    <p:sldId id="489" r:id="rId44"/>
    <p:sldId id="491" r:id="rId45"/>
    <p:sldId id="492" r:id="rId46"/>
    <p:sldId id="493" r:id="rId47"/>
    <p:sldId id="494" r:id="rId48"/>
    <p:sldId id="495" r:id="rId49"/>
    <p:sldId id="496" r:id="rId50"/>
    <p:sldId id="497" r:id="rId51"/>
    <p:sldId id="499" r:id="rId52"/>
    <p:sldId id="498" r:id="rId53"/>
    <p:sldId id="500" r:id="rId54"/>
    <p:sldId id="501" r:id="rId55"/>
    <p:sldId id="502" r:id="rId56"/>
    <p:sldId id="503" r:id="rId57"/>
    <p:sldId id="504" r:id="rId58"/>
    <p:sldId id="505" r:id="rId59"/>
    <p:sldId id="506" r:id="rId60"/>
    <p:sldId id="507" r:id="rId61"/>
    <p:sldId id="508" r:id="rId62"/>
    <p:sldId id="467" r:id="rId63"/>
    <p:sldId id="409" r:id="rId64"/>
    <p:sldId id="414" r:id="rId65"/>
    <p:sldId id="410" r:id="rId66"/>
    <p:sldId id="417" r:id="rId67"/>
    <p:sldId id="413" r:id="rId68"/>
    <p:sldId id="412" r:id="rId69"/>
    <p:sldId id="415" r:id="rId70"/>
    <p:sldId id="468" r:id="rId71"/>
    <p:sldId id="261" r:id="rId72"/>
    <p:sldId id="262" r:id="rId73"/>
    <p:sldId id="260" r:id="rId74"/>
    <p:sldId id="268" r:id="rId75"/>
    <p:sldId id="263" r:id="rId76"/>
    <p:sldId id="264" r:id="rId77"/>
    <p:sldId id="458" r:id="rId78"/>
    <p:sldId id="459" r:id="rId79"/>
    <p:sldId id="460" r:id="rId80"/>
    <p:sldId id="46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A8"/>
    <a:srgbClr val="2F2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978DE-7552-4981-9105-F8C2F771B4E7}" v="820" dt="2021-05-13T07:07:29.238"/>
    <p1510:client id="{9334C29F-2072-0000-8650-057C00A31D7C}" v="54" dt="2021-04-27T02:22:22.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5" autoAdjust="0"/>
    <p:restoredTop sz="85891" autoAdjust="0"/>
  </p:normalViewPr>
  <p:slideViewPr>
    <p:cSldViewPr snapToGrid="0">
      <p:cViewPr varScale="1">
        <p:scale>
          <a:sx n="112" d="100"/>
          <a:sy n="112" d="100"/>
        </p:scale>
        <p:origin x="672" y="96"/>
      </p:cViewPr>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0C379-C199-41EF-8A88-475C23AA5A10}" type="datetimeFigureOut">
              <a:rPr lang="en-AU" smtClean="0"/>
              <a:t>02/06/2021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BB4E6-02EB-4159-92BF-58DFBB9EFD62}" type="slidenum">
              <a:rPr lang="en-AU" smtClean="0"/>
              <a:t>‹#›</a:t>
            </a:fld>
            <a:endParaRPr lang="en-AU"/>
          </a:p>
        </p:txBody>
      </p:sp>
    </p:spTree>
    <p:extLst>
      <p:ext uri="{BB962C8B-B14F-4D97-AF65-F5344CB8AC3E}">
        <p14:creationId xmlns:p14="http://schemas.microsoft.com/office/powerpoint/2010/main" val="943886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177DD8-A925-4A9E-BD09-20B5F0956047}" type="slidenum">
              <a:rPr lang="en-AU" smtClean="0"/>
              <a:t>4</a:t>
            </a:fld>
            <a:endParaRPr lang="en-AU" dirty="0"/>
          </a:p>
        </p:txBody>
      </p:sp>
    </p:spTree>
    <p:extLst>
      <p:ext uri="{BB962C8B-B14F-4D97-AF65-F5344CB8AC3E}">
        <p14:creationId xmlns:p14="http://schemas.microsoft.com/office/powerpoint/2010/main" val="719788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24E204-5516-4D8C-8F8D-C0BFE5D7D9A9}" type="slidenum">
              <a:rPr lang="en-AU" smtClean="0"/>
              <a:t>16</a:t>
            </a:fld>
            <a:endParaRPr lang="en-AU"/>
          </a:p>
        </p:txBody>
      </p:sp>
    </p:spTree>
    <p:extLst>
      <p:ext uri="{BB962C8B-B14F-4D97-AF65-F5344CB8AC3E}">
        <p14:creationId xmlns:p14="http://schemas.microsoft.com/office/powerpoint/2010/main" val="301311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24E204-5516-4D8C-8F8D-C0BFE5D7D9A9}" type="slidenum">
              <a:rPr lang="en-AU" smtClean="0"/>
              <a:t>17</a:t>
            </a:fld>
            <a:endParaRPr lang="en-AU"/>
          </a:p>
        </p:txBody>
      </p:sp>
    </p:spTree>
    <p:extLst>
      <p:ext uri="{BB962C8B-B14F-4D97-AF65-F5344CB8AC3E}">
        <p14:creationId xmlns:p14="http://schemas.microsoft.com/office/powerpoint/2010/main" val="292156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24E204-5516-4D8C-8F8D-C0BFE5D7D9A9}" type="slidenum">
              <a:rPr lang="en-AU" smtClean="0"/>
              <a:t>18</a:t>
            </a:fld>
            <a:endParaRPr lang="en-AU"/>
          </a:p>
        </p:txBody>
      </p:sp>
    </p:spTree>
    <p:extLst>
      <p:ext uri="{BB962C8B-B14F-4D97-AF65-F5344CB8AC3E}">
        <p14:creationId xmlns:p14="http://schemas.microsoft.com/office/powerpoint/2010/main" val="1208880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Draft DPOP &amp; Budget</a:t>
            </a:r>
          </a:p>
          <a:p>
            <a:r>
              <a:rPr lang="en-AU" dirty="0"/>
              <a:t>Fees &amp; Charges – Part 1  </a:t>
            </a:r>
          </a:p>
          <a:p>
            <a:r>
              <a:rPr lang="en-AU" dirty="0"/>
              <a:t>Fees &amp; Charges – Part 2 – all fees</a:t>
            </a:r>
          </a:p>
          <a:p>
            <a:r>
              <a:rPr lang="en-AU" dirty="0"/>
              <a:t>Capital Works Program – by Ward (shows those awaiting grant funding)</a:t>
            </a:r>
          </a:p>
          <a:p>
            <a:pPr algn="r"/>
            <a:r>
              <a:rPr lang="en-AU" dirty="0"/>
              <a:t>10 Year Indicative Capital Works Program </a:t>
            </a:r>
          </a:p>
          <a:p>
            <a:pPr algn="r"/>
            <a:endParaRPr lang="en-AU" i="1" dirty="0"/>
          </a:p>
          <a:p>
            <a:pPr marL="0" indent="0" algn="r">
              <a:buNone/>
            </a:pPr>
            <a:r>
              <a:rPr lang="en-AU" i="1" dirty="0"/>
              <a:t>(searchable PDF – more later….. ) </a:t>
            </a:r>
          </a:p>
          <a:p>
            <a:endParaRPr lang="en-AU" dirty="0"/>
          </a:p>
        </p:txBody>
      </p:sp>
      <p:sp>
        <p:nvSpPr>
          <p:cNvPr id="4" name="Slide Number Placeholder 3"/>
          <p:cNvSpPr>
            <a:spLocks noGrp="1"/>
          </p:cNvSpPr>
          <p:nvPr>
            <p:ph type="sldNum" sz="quarter" idx="5"/>
          </p:nvPr>
        </p:nvSpPr>
        <p:spPr/>
        <p:txBody>
          <a:bodyPr/>
          <a:lstStyle/>
          <a:p>
            <a:fld id="{CD712674-31B3-464A-B74F-D491A98D30E9}" type="slidenum">
              <a:rPr lang="en-AU" smtClean="0"/>
              <a:t>19</a:t>
            </a:fld>
            <a:endParaRPr lang="en-AU"/>
          </a:p>
        </p:txBody>
      </p:sp>
    </p:spTree>
    <p:extLst>
      <p:ext uri="{BB962C8B-B14F-4D97-AF65-F5344CB8AC3E}">
        <p14:creationId xmlns:p14="http://schemas.microsoft.com/office/powerpoint/2010/main" val="3010413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E6E2074F-C110-C34E-BBE8-2B7D55021A1C}"/>
              </a:ext>
            </a:extLst>
          </p:cNvPr>
          <p:cNvSpPr>
            <a:spLocks noGrp="1" noRot="1" noChangeAspect="1" noChangeArrowheads="1" noTextEdit="1"/>
          </p:cNvSpPr>
          <p:nvPr>
            <p:ph type="sldImg"/>
          </p:nvPr>
        </p:nvSpPr>
        <p:spPr>
          <a:xfrm>
            <a:off x="-100013" y="993775"/>
            <a:ext cx="7058026" cy="3970338"/>
          </a:xfrm>
          <a:ln/>
        </p:spPr>
      </p:sp>
      <p:sp>
        <p:nvSpPr>
          <p:cNvPr id="18434" name="Notes Placeholder 2">
            <a:extLst>
              <a:ext uri="{FF2B5EF4-FFF2-40B4-BE49-F238E27FC236}">
                <a16:creationId xmlns:a16="http://schemas.microsoft.com/office/drawing/2014/main" id="{DB19587B-AD81-2443-81FD-D07FCEB76E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1993A2A8-A82D-C441-97E9-C3C3E14C09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Arial" panose="020B0604020202020204" pitchFamily="34" charset="0"/>
                <a:ea typeface="ＭＳ Ｐゴシック" panose="020B0600070205080204" pitchFamily="34" charset="-128"/>
              </a:defRPr>
            </a:lvl1pPr>
            <a:lvl2pPr marL="742950" indent="-285750" defTabSz="928688">
              <a:defRPr sz="2400">
                <a:solidFill>
                  <a:schemeClr val="bg2"/>
                </a:solidFill>
                <a:latin typeface="Arial" panose="020B0604020202020204" pitchFamily="34" charset="0"/>
                <a:ea typeface="ＭＳ Ｐゴシック" panose="020B0600070205080204" pitchFamily="34" charset="-128"/>
              </a:defRPr>
            </a:lvl2pPr>
            <a:lvl3pPr marL="1143000" indent="-228600" defTabSz="928688">
              <a:defRPr sz="2400">
                <a:solidFill>
                  <a:schemeClr val="bg2"/>
                </a:solidFill>
                <a:latin typeface="Arial" panose="020B0604020202020204" pitchFamily="34" charset="0"/>
                <a:ea typeface="ＭＳ Ｐゴシック" panose="020B0600070205080204" pitchFamily="34" charset="-128"/>
              </a:defRPr>
            </a:lvl3pPr>
            <a:lvl4pPr marL="1600200" indent="-228600" defTabSz="928688">
              <a:defRPr sz="2400">
                <a:solidFill>
                  <a:schemeClr val="bg2"/>
                </a:solidFill>
                <a:latin typeface="Arial" panose="020B0604020202020204" pitchFamily="34" charset="0"/>
                <a:ea typeface="ＭＳ Ｐゴシック" panose="020B0600070205080204" pitchFamily="34" charset="-128"/>
              </a:defRPr>
            </a:lvl4pPr>
            <a:lvl5pPr marL="2057400" indent="-228600" defTabSz="928688">
              <a:defRPr sz="2400">
                <a:solidFill>
                  <a:schemeClr val="bg2"/>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9pPr>
          </a:lstStyle>
          <a:p>
            <a:fld id="{8A4761C8-F81C-934A-8960-9564DCFE2AE0}" type="slidenum">
              <a:rPr lang="en-AU" altLang="en-US" sz="1200">
                <a:solidFill>
                  <a:srgbClr val="000000"/>
                </a:solidFill>
                <a:latin typeface="Calibri" panose="020F0502020204030204" pitchFamily="34" charset="0"/>
              </a:rPr>
              <a:pPr/>
              <a:t>29</a:t>
            </a:fld>
            <a:endParaRPr lang="en-A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366210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C6F23730-BA33-4FE6-8CD4-79D4E4AF8988}" type="slidenum">
              <a:rPr lang="en-AU" smtClean="0">
                <a:solidFill>
                  <a:prstClr val="black"/>
                </a:solidFill>
                <a:latin typeface="Calibri"/>
              </a:rPr>
              <a:pPr/>
              <a:t>30</a:t>
            </a:fld>
            <a:endParaRPr lang="en-AU">
              <a:solidFill>
                <a:prstClr val="black"/>
              </a:solidFill>
              <a:latin typeface="Calibri"/>
            </a:endParaRPr>
          </a:p>
        </p:txBody>
      </p:sp>
    </p:spTree>
    <p:extLst>
      <p:ext uri="{BB962C8B-B14F-4D97-AF65-F5344CB8AC3E}">
        <p14:creationId xmlns:p14="http://schemas.microsoft.com/office/powerpoint/2010/main" val="2276353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4490B85-5C42-4BDC-82AC-BA9352DD9CE1}" type="slidenum">
              <a:rPr lang="en-AU" smtClean="0">
                <a:latin typeface="Arial" pitchFamily="34" charset="0"/>
              </a:rPr>
              <a:pPr/>
              <a:t>31</a:t>
            </a:fld>
            <a:endParaRPr lang="en-AU">
              <a:latin typeface="Arial" pitchFamily="34" charset="0"/>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70861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4490B85-5C42-4BDC-82AC-BA9352DD9CE1}" type="slidenum">
              <a:rPr lang="en-AU" smtClean="0">
                <a:latin typeface="Arial" pitchFamily="34" charset="0"/>
              </a:rPr>
              <a:pPr/>
              <a:t>33</a:t>
            </a:fld>
            <a:endParaRPr lang="en-AU">
              <a:latin typeface="Arial" pitchFamily="34" charset="0"/>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4490B85-5C42-4BDC-82AC-BA9352DD9CE1}" type="slidenum">
              <a:rPr lang="en-AU" smtClean="0">
                <a:latin typeface="Arial" pitchFamily="34" charset="0"/>
              </a:rPr>
              <a:pPr/>
              <a:t>34</a:t>
            </a:fld>
            <a:endParaRPr lang="en-AU">
              <a:latin typeface="Arial" pitchFamily="34" charset="0"/>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276225" y="915988"/>
            <a:ext cx="6499225" cy="3656012"/>
          </a:xfrm>
          <a:ln/>
        </p:spPr>
      </p:sp>
      <p:sp>
        <p:nvSpPr>
          <p:cNvPr id="115715" name="Notes Placeholder 2"/>
          <p:cNvSpPr>
            <a:spLocks noGrp="1"/>
          </p:cNvSpPr>
          <p:nvPr>
            <p:ph type="body" idx="1"/>
          </p:nvPr>
        </p:nvSpPr>
        <p:spPr>
          <a:noFill/>
          <a:ln/>
        </p:spPr>
        <p:txBody>
          <a:bodyPr/>
          <a:lstStyle/>
          <a:p>
            <a:endParaRPr lang="en-US"/>
          </a:p>
        </p:txBody>
      </p:sp>
      <p:sp>
        <p:nvSpPr>
          <p:cNvPr id="115716" name="Slide Number Placeholder 3"/>
          <p:cNvSpPr>
            <a:spLocks noGrp="1"/>
          </p:cNvSpPr>
          <p:nvPr>
            <p:ph type="sldNum" sz="quarter" idx="5"/>
          </p:nvPr>
        </p:nvSpPr>
        <p:spPr>
          <a:noFill/>
        </p:spPr>
        <p:txBody>
          <a:bodyPr/>
          <a:lstStyle/>
          <a:p>
            <a:fld id="{DE0FC871-AFBE-4C64-900F-9521A147A253}" type="slidenum">
              <a:rPr lang="en-AU" smtClean="0">
                <a:solidFill>
                  <a:srgbClr val="000000"/>
                </a:solidFill>
                <a:latin typeface="Arial" charset="0"/>
              </a:rPr>
              <a:pPr/>
              <a:t>35</a:t>
            </a:fld>
            <a:endParaRPr lang="en-AU">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177DD8-A925-4A9E-BD09-20B5F0956047}" type="slidenum">
              <a:rPr lang="en-AU" smtClean="0"/>
              <a:t>5</a:t>
            </a:fld>
            <a:endParaRPr lang="en-AU" dirty="0"/>
          </a:p>
        </p:txBody>
      </p:sp>
    </p:spTree>
    <p:extLst>
      <p:ext uri="{BB962C8B-B14F-4D97-AF65-F5344CB8AC3E}">
        <p14:creationId xmlns:p14="http://schemas.microsoft.com/office/powerpoint/2010/main" val="3701232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4490B85-5C42-4BDC-82AC-BA9352DD9CE1}" type="slidenum">
              <a:rPr lang="en-AU" smtClean="0">
                <a:latin typeface="Arial" pitchFamily="34" charset="0"/>
              </a:rPr>
              <a:pPr/>
              <a:t>36</a:t>
            </a:fld>
            <a:endParaRPr lang="en-AU">
              <a:latin typeface="Arial" pitchFamily="34" charset="0"/>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4490B85-5C42-4BDC-82AC-BA9352DD9CE1}" type="slidenum">
              <a:rPr lang="en-AU" smtClean="0">
                <a:latin typeface="Arial" pitchFamily="34" charset="0"/>
              </a:rPr>
              <a:pPr/>
              <a:t>37</a:t>
            </a:fld>
            <a:endParaRPr lang="en-AU">
              <a:latin typeface="Arial" pitchFamily="34" charset="0"/>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1E05FEC-02ED-454E-8594-07BC252D1F69}" type="slidenum">
              <a:rPr lang="en-AU" smtClean="0">
                <a:latin typeface="Arial" pitchFamily="34" charset="0"/>
              </a:rPr>
              <a:pPr/>
              <a:t>38</a:t>
            </a:fld>
            <a:endParaRPr lang="en-AU">
              <a:latin typeface="Arial" pitchFamily="34" charset="0"/>
            </a:endParaRPr>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a:xfrm>
            <a:off x="276225" y="915988"/>
            <a:ext cx="6499225" cy="3656012"/>
          </a:xfrm>
          <a:ln/>
        </p:spPr>
      </p:sp>
      <p:sp>
        <p:nvSpPr>
          <p:cNvPr id="1116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1116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bg2"/>
                </a:solidFill>
                <a:latin typeface="Arial" charset="0"/>
                <a:ea typeface="ＭＳ Ｐゴシック" charset="0"/>
                <a:cs typeface="ＭＳ Ｐゴシック" charset="0"/>
              </a:defRPr>
            </a:lvl1pPr>
            <a:lvl2pPr marL="742950" indent="-285750" defTabSz="928688" eaLnBrk="0" hangingPunct="0">
              <a:defRPr sz="2400">
                <a:solidFill>
                  <a:schemeClr val="bg2"/>
                </a:solidFill>
                <a:latin typeface="Arial" charset="0"/>
                <a:ea typeface="ＭＳ Ｐゴシック" charset="0"/>
              </a:defRPr>
            </a:lvl2pPr>
            <a:lvl3pPr marL="1143000" indent="-228600" defTabSz="928688" eaLnBrk="0" hangingPunct="0">
              <a:defRPr sz="2400">
                <a:solidFill>
                  <a:schemeClr val="bg2"/>
                </a:solidFill>
                <a:latin typeface="Arial" charset="0"/>
                <a:ea typeface="ＭＳ Ｐゴシック" charset="0"/>
              </a:defRPr>
            </a:lvl3pPr>
            <a:lvl4pPr marL="1600200" indent="-228600" defTabSz="928688" eaLnBrk="0" hangingPunct="0">
              <a:defRPr sz="2400">
                <a:solidFill>
                  <a:schemeClr val="bg2"/>
                </a:solidFill>
                <a:latin typeface="Arial" charset="0"/>
                <a:ea typeface="ＭＳ Ｐゴシック" charset="0"/>
              </a:defRPr>
            </a:lvl4pPr>
            <a:lvl5pPr marL="2057400" indent="-228600" defTabSz="928688" eaLnBrk="0" hangingPunct="0">
              <a:defRPr sz="2400">
                <a:solidFill>
                  <a:schemeClr val="bg2"/>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0"/>
              </a:defRPr>
            </a:lvl9pPr>
          </a:lstStyle>
          <a:p>
            <a:pPr eaLnBrk="1" hangingPunct="1"/>
            <a:fld id="{D0B38F1C-B4B6-2241-9048-2FA05D8F7959}" type="slidenum">
              <a:rPr lang="en-AU" sz="1200"/>
              <a:pPr eaLnBrk="1" hangingPunct="1"/>
              <a:t>39</a:t>
            </a:fld>
            <a:endParaRPr lang="en-AU" sz="1200"/>
          </a:p>
        </p:txBody>
      </p:sp>
    </p:spTree>
    <p:extLst>
      <p:ext uri="{BB962C8B-B14F-4D97-AF65-F5344CB8AC3E}">
        <p14:creationId xmlns:p14="http://schemas.microsoft.com/office/powerpoint/2010/main" val="1403916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bg2"/>
                </a:solidFill>
                <a:latin typeface="Arial" charset="0"/>
                <a:ea typeface="ＭＳ Ｐゴシック" charset="0"/>
              </a:defRPr>
            </a:lvl1pPr>
            <a:lvl2pPr marL="742950" indent="-285750" defTabSz="928688" eaLnBrk="0" hangingPunct="0">
              <a:defRPr sz="2400">
                <a:solidFill>
                  <a:schemeClr val="bg2"/>
                </a:solidFill>
                <a:latin typeface="Arial" charset="0"/>
                <a:ea typeface="ＭＳ Ｐゴシック" charset="0"/>
              </a:defRPr>
            </a:lvl2pPr>
            <a:lvl3pPr marL="1143000" indent="-228600" defTabSz="928688" eaLnBrk="0" hangingPunct="0">
              <a:defRPr sz="2400">
                <a:solidFill>
                  <a:schemeClr val="bg2"/>
                </a:solidFill>
                <a:latin typeface="Arial" charset="0"/>
                <a:ea typeface="ＭＳ Ｐゴシック" charset="0"/>
              </a:defRPr>
            </a:lvl3pPr>
            <a:lvl4pPr marL="1600200" indent="-228600" defTabSz="928688" eaLnBrk="0" hangingPunct="0">
              <a:defRPr sz="2400">
                <a:solidFill>
                  <a:schemeClr val="bg2"/>
                </a:solidFill>
                <a:latin typeface="Arial" charset="0"/>
                <a:ea typeface="ＭＳ Ｐゴシック" charset="0"/>
              </a:defRPr>
            </a:lvl4pPr>
            <a:lvl5pPr marL="2057400" indent="-228600" defTabSz="928688" eaLnBrk="0" hangingPunct="0">
              <a:defRPr sz="2400">
                <a:solidFill>
                  <a:schemeClr val="bg2"/>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0"/>
              </a:defRPr>
            </a:lvl9pPr>
          </a:lstStyle>
          <a:p>
            <a:pPr eaLnBrk="1" hangingPunct="1"/>
            <a:fld id="{84FB6E4C-5BD2-3C47-BF95-7D9E2F65D850}" type="slidenum">
              <a:rPr lang="en-AU" sz="1200"/>
              <a:pPr eaLnBrk="1" hangingPunct="1"/>
              <a:t>40</a:t>
            </a:fld>
            <a:endParaRPr lang="en-AU" sz="1200"/>
          </a:p>
        </p:txBody>
      </p:sp>
      <p:sp>
        <p:nvSpPr>
          <p:cNvPr id="45059" name="Rectangle 2"/>
          <p:cNvSpPr>
            <a:spLocks noGrp="1" noRot="1" noChangeAspect="1" noChangeArrowheads="1" noTextEdit="1"/>
          </p:cNvSpPr>
          <p:nvPr>
            <p:ph type="sldImg"/>
          </p:nvPr>
        </p:nvSpPr>
        <p:spPr>
          <a:xfrm>
            <a:off x="276225" y="915988"/>
            <a:ext cx="6499225" cy="3656012"/>
          </a:xfrm>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276225" y="915988"/>
            <a:ext cx="6499225" cy="3656012"/>
          </a:xfrm>
          <a:ln/>
        </p:spPr>
      </p:sp>
      <p:sp>
        <p:nvSpPr>
          <p:cNvPr id="46083" name="Notes Placeholder 2"/>
          <p:cNvSpPr>
            <a:spLocks noGrp="1"/>
          </p:cNvSpPr>
          <p:nvPr>
            <p:ph type="body" idx="1"/>
          </p:nvPr>
        </p:nvSpPr>
        <p:spPr>
          <a:noFill/>
          <a:ln/>
        </p:spPr>
        <p:txBody>
          <a:bodyPr/>
          <a:lstStyle/>
          <a:p>
            <a:endParaRPr lang="en-US"/>
          </a:p>
        </p:txBody>
      </p:sp>
      <p:sp>
        <p:nvSpPr>
          <p:cNvPr id="46084" name="Slide Number Placeholder 3"/>
          <p:cNvSpPr>
            <a:spLocks noGrp="1"/>
          </p:cNvSpPr>
          <p:nvPr>
            <p:ph type="sldNum" sz="quarter" idx="5"/>
          </p:nvPr>
        </p:nvSpPr>
        <p:spPr>
          <a:noFill/>
        </p:spPr>
        <p:txBody>
          <a:bodyPr/>
          <a:lstStyle/>
          <a:p>
            <a:fld id="{5F359E1C-AE74-49E3-92AC-F699FED5106B}" type="slidenum">
              <a:rPr lang="en-AU" smtClean="0">
                <a:solidFill>
                  <a:prstClr val="black"/>
                </a:solidFill>
                <a:latin typeface="Arial" charset="0"/>
              </a:rPr>
              <a:pPr/>
              <a:t>41</a:t>
            </a:fld>
            <a:endParaRPr lang="en-AU">
              <a:solidFill>
                <a:prstClr val="black"/>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xfrm>
            <a:off x="276225" y="915988"/>
            <a:ext cx="6499225" cy="3656012"/>
          </a:xfrm>
          <a:ln/>
        </p:spPr>
      </p:sp>
      <p:sp>
        <p:nvSpPr>
          <p:cNvPr id="37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
        <p:nvSpPr>
          <p:cNvPr id="37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bg2"/>
                </a:solidFill>
                <a:latin typeface="Arial" charset="0"/>
                <a:ea typeface="ＭＳ Ｐゴシック" charset="0"/>
                <a:cs typeface="ＭＳ Ｐゴシック" charset="0"/>
              </a:defRPr>
            </a:lvl1pPr>
            <a:lvl2pPr marL="742950" indent="-285750" defTabSz="928688" eaLnBrk="0" hangingPunct="0">
              <a:defRPr sz="2400">
                <a:solidFill>
                  <a:schemeClr val="bg2"/>
                </a:solidFill>
                <a:latin typeface="Arial" charset="0"/>
                <a:ea typeface="ＭＳ Ｐゴシック" charset="0"/>
              </a:defRPr>
            </a:lvl2pPr>
            <a:lvl3pPr marL="1143000" indent="-228600" defTabSz="928688" eaLnBrk="0" hangingPunct="0">
              <a:defRPr sz="2400">
                <a:solidFill>
                  <a:schemeClr val="bg2"/>
                </a:solidFill>
                <a:latin typeface="Arial" charset="0"/>
                <a:ea typeface="ＭＳ Ｐゴシック" charset="0"/>
              </a:defRPr>
            </a:lvl3pPr>
            <a:lvl4pPr marL="1600200" indent="-228600" defTabSz="928688" eaLnBrk="0" hangingPunct="0">
              <a:defRPr sz="2400">
                <a:solidFill>
                  <a:schemeClr val="bg2"/>
                </a:solidFill>
                <a:latin typeface="Arial" charset="0"/>
                <a:ea typeface="ＭＳ Ｐゴシック" charset="0"/>
              </a:defRPr>
            </a:lvl4pPr>
            <a:lvl5pPr marL="2057400" indent="-228600" defTabSz="928688" eaLnBrk="0" hangingPunct="0">
              <a:defRPr sz="2400">
                <a:solidFill>
                  <a:schemeClr val="bg2"/>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0"/>
              </a:defRPr>
            </a:lvl9pPr>
          </a:lstStyle>
          <a:p>
            <a:pPr eaLnBrk="1" hangingPunct="1"/>
            <a:fld id="{7975FE48-5D0C-3046-95C2-966315CCFF06}" type="slidenum">
              <a:rPr lang="en-US" sz="1200">
                <a:solidFill>
                  <a:srgbClr val="EEECE1"/>
                </a:solidFill>
              </a:rPr>
              <a:pPr eaLnBrk="1" hangingPunct="1"/>
              <a:t>42</a:t>
            </a:fld>
            <a:endParaRPr lang="en-US" sz="1200">
              <a:solidFill>
                <a:srgbClr val="EEECE1"/>
              </a:solidFill>
            </a:endParaRPr>
          </a:p>
        </p:txBody>
      </p:sp>
    </p:spTree>
    <p:extLst>
      <p:ext uri="{BB962C8B-B14F-4D97-AF65-F5344CB8AC3E}">
        <p14:creationId xmlns:p14="http://schemas.microsoft.com/office/powerpoint/2010/main" val="1265059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06B9F28D-45EE-3B49-BC96-26BBCBEE0F37}"/>
              </a:ext>
            </a:extLst>
          </p:cNvPr>
          <p:cNvSpPr>
            <a:spLocks noGrp="1" noRot="1" noChangeAspect="1" noChangeArrowheads="1" noTextEdit="1"/>
          </p:cNvSpPr>
          <p:nvPr>
            <p:ph type="sldImg"/>
          </p:nvPr>
        </p:nvSpPr>
        <p:spPr>
          <a:xfrm>
            <a:off x="276225" y="915988"/>
            <a:ext cx="6499225" cy="3656012"/>
          </a:xfrm>
          <a:ln/>
        </p:spPr>
      </p:sp>
      <p:sp>
        <p:nvSpPr>
          <p:cNvPr id="40962" name="Notes Placeholder 2">
            <a:extLst>
              <a:ext uri="{FF2B5EF4-FFF2-40B4-BE49-F238E27FC236}">
                <a16:creationId xmlns:a16="http://schemas.microsoft.com/office/drawing/2014/main" id="{AD492F9F-4C8A-434A-A483-1B7A894D18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7048E4DD-8623-824D-9E3D-41B12831EA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bg2"/>
                </a:solidFill>
                <a:latin typeface="Arial" panose="020B0604020202020204" pitchFamily="34" charset="0"/>
                <a:ea typeface="ＭＳ Ｐゴシック" panose="020B0600070205080204" pitchFamily="34" charset="-128"/>
              </a:defRPr>
            </a:lvl1pPr>
            <a:lvl2pPr marL="742950" indent="-285750" defTabSz="928688">
              <a:defRPr sz="2400">
                <a:solidFill>
                  <a:schemeClr val="bg2"/>
                </a:solidFill>
                <a:latin typeface="Arial" panose="020B0604020202020204" pitchFamily="34" charset="0"/>
                <a:ea typeface="ＭＳ Ｐゴシック" panose="020B0600070205080204" pitchFamily="34" charset="-128"/>
              </a:defRPr>
            </a:lvl2pPr>
            <a:lvl3pPr marL="1143000" indent="-228600" defTabSz="928688">
              <a:defRPr sz="2400">
                <a:solidFill>
                  <a:schemeClr val="bg2"/>
                </a:solidFill>
                <a:latin typeface="Arial" panose="020B0604020202020204" pitchFamily="34" charset="0"/>
                <a:ea typeface="ＭＳ Ｐゴシック" panose="020B0600070205080204" pitchFamily="34" charset="-128"/>
              </a:defRPr>
            </a:lvl3pPr>
            <a:lvl4pPr marL="1600200" indent="-228600" defTabSz="928688">
              <a:defRPr sz="2400">
                <a:solidFill>
                  <a:schemeClr val="bg2"/>
                </a:solidFill>
                <a:latin typeface="Arial" panose="020B0604020202020204" pitchFamily="34" charset="0"/>
                <a:ea typeface="ＭＳ Ｐゴシック" panose="020B0600070205080204" pitchFamily="34" charset="-128"/>
              </a:defRPr>
            </a:lvl4pPr>
            <a:lvl5pPr marL="2057400" indent="-228600" defTabSz="928688">
              <a:defRPr sz="2400">
                <a:solidFill>
                  <a:schemeClr val="bg2"/>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2400">
                <a:solidFill>
                  <a:schemeClr val="bg2"/>
                </a:solidFill>
                <a:latin typeface="Arial" panose="020B0604020202020204" pitchFamily="34" charset="0"/>
                <a:ea typeface="ＭＳ Ｐゴシック" panose="020B0600070205080204" pitchFamily="34" charset="-128"/>
              </a:defRPr>
            </a:lvl9pPr>
          </a:lstStyle>
          <a:p>
            <a:fld id="{8BC19C39-E6F7-5C47-AF35-8E8936C24E9C}" type="slidenum">
              <a:rPr lang="en-US" altLang="en-US" sz="1200"/>
              <a:pPr/>
              <a:t>43</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E75FEDF3-DD9E-F147-B317-353D32FCE912}"/>
              </a:ext>
            </a:extLst>
          </p:cNvPr>
          <p:cNvSpPr>
            <a:spLocks noGrp="1" noRot="1" noChangeAspect="1" noChangeArrowheads="1" noTextEdit="1"/>
          </p:cNvSpPr>
          <p:nvPr>
            <p:ph type="sldImg"/>
          </p:nvPr>
        </p:nvSpPr>
        <p:spPr>
          <a:xfrm>
            <a:off x="-100013" y="993775"/>
            <a:ext cx="7058026" cy="3970338"/>
          </a:xfrm>
          <a:ln/>
        </p:spPr>
      </p:sp>
      <p:sp>
        <p:nvSpPr>
          <p:cNvPr id="124930" name="Notes Placeholder 2">
            <a:extLst>
              <a:ext uri="{FF2B5EF4-FFF2-40B4-BE49-F238E27FC236}">
                <a16:creationId xmlns:a16="http://schemas.microsoft.com/office/drawing/2014/main" id="{B92F48A3-40B6-0548-AE04-96640A08DC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4931" name="Slide Number Placeholder 3">
            <a:extLst>
              <a:ext uri="{FF2B5EF4-FFF2-40B4-BE49-F238E27FC236}">
                <a16:creationId xmlns:a16="http://schemas.microsoft.com/office/drawing/2014/main" id="{D6755EAF-73BB-7D4E-AC05-9BBF682444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86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E24CD62-F719-0841-80FD-1A93F4E41D89}" type="slidenum">
              <a:rPr lang="en-AU" altLang="en-US">
                <a:solidFill>
                  <a:schemeClr val="bg2"/>
                </a:solidFill>
                <a:latin typeface="Arial" panose="020B0604020202020204" pitchFamily="34" charset="0"/>
              </a:rPr>
              <a:pPr>
                <a:spcBef>
                  <a:spcPct val="0"/>
                </a:spcBef>
              </a:pPr>
              <a:t>44</a:t>
            </a:fld>
            <a:endParaRPr lang="en-AU" altLang="en-US">
              <a:solidFill>
                <a:schemeClr val="bg2"/>
              </a:solidFill>
              <a:latin typeface="Arial" panose="020B0604020202020204" pitchFamily="34" charset="0"/>
            </a:endParaRPr>
          </a:p>
        </p:txBody>
      </p:sp>
    </p:spTree>
    <p:extLst>
      <p:ext uri="{BB962C8B-B14F-4D97-AF65-F5344CB8AC3E}">
        <p14:creationId xmlns:p14="http://schemas.microsoft.com/office/powerpoint/2010/main" val="2298288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xfrm>
            <a:off x="-100013" y="993775"/>
            <a:ext cx="7058026" cy="3970338"/>
          </a:xfrm>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x-none">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defTabSz="928688" eaLnBrk="0" hangingPunct="0">
              <a:defRPr sz="2400">
                <a:solidFill>
                  <a:schemeClr val="bg2"/>
                </a:solidFill>
                <a:latin typeface="Arial" charset="0"/>
                <a:ea typeface="ＭＳ Ｐゴシック" charset="-128"/>
              </a:defRPr>
            </a:lvl1pPr>
            <a:lvl2pPr marL="742950" indent="-285750" defTabSz="928688" eaLnBrk="0" hangingPunct="0">
              <a:defRPr sz="2400">
                <a:solidFill>
                  <a:schemeClr val="bg2"/>
                </a:solidFill>
                <a:latin typeface="Arial" charset="0"/>
                <a:ea typeface="ＭＳ Ｐゴシック" charset="-128"/>
              </a:defRPr>
            </a:lvl2pPr>
            <a:lvl3pPr marL="1143000" indent="-228600" defTabSz="928688" eaLnBrk="0" hangingPunct="0">
              <a:defRPr sz="2400">
                <a:solidFill>
                  <a:schemeClr val="bg2"/>
                </a:solidFill>
                <a:latin typeface="Arial" charset="0"/>
                <a:ea typeface="ＭＳ Ｐゴシック" charset="-128"/>
              </a:defRPr>
            </a:lvl3pPr>
            <a:lvl4pPr marL="1600200" indent="-228600" defTabSz="928688" eaLnBrk="0" hangingPunct="0">
              <a:defRPr sz="2400">
                <a:solidFill>
                  <a:schemeClr val="bg2"/>
                </a:solidFill>
                <a:latin typeface="Arial" charset="0"/>
                <a:ea typeface="ＭＳ Ｐゴシック" charset="-128"/>
              </a:defRPr>
            </a:lvl4pPr>
            <a:lvl5pPr marL="2057400" indent="-228600" defTabSz="928688" eaLnBrk="0" hangingPunct="0">
              <a:defRPr sz="2400">
                <a:solidFill>
                  <a:schemeClr val="bg2"/>
                </a:solidFill>
                <a:latin typeface="Arial" charset="0"/>
                <a:ea typeface="ＭＳ Ｐゴシック" charset="-128"/>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128"/>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128"/>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128"/>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128"/>
              </a:defRPr>
            </a:lvl9pPr>
          </a:lstStyle>
          <a:p>
            <a:pPr eaLnBrk="1" hangingPunct="1"/>
            <a:fld id="{EF3DB4C9-1B9A-0E4E-AE5A-B2DD6D3BC379}" type="slidenum">
              <a:rPr lang="en-AU" altLang="x-none" sz="1200"/>
              <a:pPr eaLnBrk="1" hangingPunct="1"/>
              <a:t>45</a:t>
            </a:fld>
            <a:endParaRPr lang="en-AU" altLang="x-none" sz="1200"/>
          </a:p>
        </p:txBody>
      </p:sp>
    </p:spTree>
    <p:extLst>
      <p:ext uri="{BB962C8B-B14F-4D97-AF65-F5344CB8AC3E}">
        <p14:creationId xmlns:p14="http://schemas.microsoft.com/office/powerpoint/2010/main" val="16917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177DD8-A925-4A9E-BD09-20B5F0956047}" type="slidenum">
              <a:rPr lang="en-AU" smtClean="0"/>
              <a:t>6</a:t>
            </a:fld>
            <a:endParaRPr lang="en-AU" dirty="0"/>
          </a:p>
        </p:txBody>
      </p:sp>
    </p:spTree>
    <p:extLst>
      <p:ext uri="{BB962C8B-B14F-4D97-AF65-F5344CB8AC3E}">
        <p14:creationId xmlns:p14="http://schemas.microsoft.com/office/powerpoint/2010/main" val="2280237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xfrm>
            <a:off x="-100013" y="993775"/>
            <a:ext cx="7058026" cy="3970338"/>
          </a:xfrm>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x-none">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defTabSz="928688" eaLnBrk="0" hangingPunct="0">
              <a:defRPr sz="2400">
                <a:solidFill>
                  <a:schemeClr val="bg2"/>
                </a:solidFill>
                <a:latin typeface="Arial" charset="0"/>
                <a:ea typeface="ＭＳ Ｐゴシック" charset="-128"/>
              </a:defRPr>
            </a:lvl1pPr>
            <a:lvl2pPr marL="742950" indent="-285750" defTabSz="928688" eaLnBrk="0" hangingPunct="0">
              <a:defRPr sz="2400">
                <a:solidFill>
                  <a:schemeClr val="bg2"/>
                </a:solidFill>
                <a:latin typeface="Arial" charset="0"/>
                <a:ea typeface="ＭＳ Ｐゴシック" charset="-128"/>
              </a:defRPr>
            </a:lvl2pPr>
            <a:lvl3pPr marL="1143000" indent="-228600" defTabSz="928688" eaLnBrk="0" hangingPunct="0">
              <a:defRPr sz="2400">
                <a:solidFill>
                  <a:schemeClr val="bg2"/>
                </a:solidFill>
                <a:latin typeface="Arial" charset="0"/>
                <a:ea typeface="ＭＳ Ｐゴシック" charset="-128"/>
              </a:defRPr>
            </a:lvl3pPr>
            <a:lvl4pPr marL="1600200" indent="-228600" defTabSz="928688" eaLnBrk="0" hangingPunct="0">
              <a:defRPr sz="2400">
                <a:solidFill>
                  <a:schemeClr val="bg2"/>
                </a:solidFill>
                <a:latin typeface="Arial" charset="0"/>
                <a:ea typeface="ＭＳ Ｐゴシック" charset="-128"/>
              </a:defRPr>
            </a:lvl4pPr>
            <a:lvl5pPr marL="2057400" indent="-228600" defTabSz="928688" eaLnBrk="0" hangingPunct="0">
              <a:defRPr sz="2400">
                <a:solidFill>
                  <a:schemeClr val="bg2"/>
                </a:solidFill>
                <a:latin typeface="Arial" charset="0"/>
                <a:ea typeface="ＭＳ Ｐゴシック" charset="-128"/>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128"/>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128"/>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128"/>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128"/>
              </a:defRPr>
            </a:lvl9pPr>
          </a:lstStyle>
          <a:p>
            <a:pPr eaLnBrk="1" hangingPunct="1"/>
            <a:fld id="{EF3DB4C9-1B9A-0E4E-AE5A-B2DD6D3BC379}" type="slidenum">
              <a:rPr lang="en-AU" altLang="x-none" sz="1200"/>
              <a:pPr eaLnBrk="1" hangingPunct="1"/>
              <a:t>47</a:t>
            </a:fld>
            <a:endParaRPr lang="en-AU" altLang="x-none" sz="1200"/>
          </a:p>
        </p:txBody>
      </p:sp>
    </p:spTree>
    <p:extLst>
      <p:ext uri="{BB962C8B-B14F-4D97-AF65-F5344CB8AC3E}">
        <p14:creationId xmlns:p14="http://schemas.microsoft.com/office/powerpoint/2010/main" val="2276353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xfrm>
            <a:off x="-100013" y="993775"/>
            <a:ext cx="7058026" cy="3970338"/>
          </a:xfrm>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x-none">
              <a:latin typeface="Times New Roman" charset="0"/>
              <a:ea typeface="ＭＳ Ｐゴシック" charset="-128"/>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bg2"/>
                </a:solidFill>
                <a:latin typeface="Arial" charset="0"/>
                <a:ea typeface="ＭＳ Ｐゴシック" charset="-128"/>
              </a:defRPr>
            </a:lvl1pPr>
            <a:lvl2pPr marL="742950" indent="-285750" defTabSz="928688" eaLnBrk="0" hangingPunct="0">
              <a:defRPr sz="2400">
                <a:solidFill>
                  <a:schemeClr val="bg2"/>
                </a:solidFill>
                <a:latin typeface="Arial" charset="0"/>
                <a:ea typeface="ＭＳ Ｐゴシック" charset="-128"/>
              </a:defRPr>
            </a:lvl2pPr>
            <a:lvl3pPr marL="1143000" indent="-228600" defTabSz="928688" eaLnBrk="0" hangingPunct="0">
              <a:defRPr sz="2400">
                <a:solidFill>
                  <a:schemeClr val="bg2"/>
                </a:solidFill>
                <a:latin typeface="Arial" charset="0"/>
                <a:ea typeface="ＭＳ Ｐゴシック" charset="-128"/>
              </a:defRPr>
            </a:lvl3pPr>
            <a:lvl4pPr marL="1600200" indent="-228600" defTabSz="928688" eaLnBrk="0" hangingPunct="0">
              <a:defRPr sz="2400">
                <a:solidFill>
                  <a:schemeClr val="bg2"/>
                </a:solidFill>
                <a:latin typeface="Arial" charset="0"/>
                <a:ea typeface="ＭＳ Ｐゴシック" charset="-128"/>
              </a:defRPr>
            </a:lvl4pPr>
            <a:lvl5pPr marL="2057400" indent="-228600" defTabSz="928688" eaLnBrk="0" hangingPunct="0">
              <a:defRPr sz="2400">
                <a:solidFill>
                  <a:schemeClr val="bg2"/>
                </a:solidFill>
                <a:latin typeface="Arial" charset="0"/>
                <a:ea typeface="ＭＳ Ｐゴシック" charset="-128"/>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128"/>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128"/>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128"/>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128"/>
              </a:defRPr>
            </a:lvl9pPr>
          </a:lstStyle>
          <a:p>
            <a:pPr eaLnBrk="1" hangingPunct="1"/>
            <a:fld id="{CF1A2217-DBE0-D14F-8563-F1A006F974E6}" type="slidenum">
              <a:rPr lang="en-AU" altLang="x-none" sz="1200"/>
              <a:pPr eaLnBrk="1" hangingPunct="1"/>
              <a:t>48</a:t>
            </a:fld>
            <a:endParaRPr lang="en-AU" altLang="x-none" sz="1200"/>
          </a:p>
        </p:txBody>
      </p:sp>
    </p:spTree>
    <p:extLst>
      <p:ext uri="{BB962C8B-B14F-4D97-AF65-F5344CB8AC3E}">
        <p14:creationId xmlns:p14="http://schemas.microsoft.com/office/powerpoint/2010/main" val="2625218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276225" y="915988"/>
            <a:ext cx="6499225" cy="3656012"/>
          </a:xfrm>
          <a:ln/>
        </p:spPr>
      </p:sp>
      <p:sp>
        <p:nvSpPr>
          <p:cNvPr id="72707"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ndParaRPr>
          </a:p>
        </p:txBody>
      </p:sp>
      <p:sp>
        <p:nvSpPr>
          <p:cNvPr id="727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bg2"/>
                </a:solidFill>
                <a:latin typeface="Arial" charset="0"/>
                <a:ea typeface="ＭＳ Ｐゴシック" charset="0"/>
              </a:defRPr>
            </a:lvl1pPr>
            <a:lvl2pPr marL="742950" indent="-285750" defTabSz="928688" eaLnBrk="0" hangingPunct="0">
              <a:defRPr sz="2400">
                <a:solidFill>
                  <a:schemeClr val="bg2"/>
                </a:solidFill>
                <a:latin typeface="Arial" charset="0"/>
                <a:ea typeface="ＭＳ Ｐゴシック" charset="0"/>
              </a:defRPr>
            </a:lvl2pPr>
            <a:lvl3pPr marL="1143000" indent="-228600" defTabSz="928688" eaLnBrk="0" hangingPunct="0">
              <a:defRPr sz="2400">
                <a:solidFill>
                  <a:schemeClr val="bg2"/>
                </a:solidFill>
                <a:latin typeface="Arial" charset="0"/>
                <a:ea typeface="ＭＳ Ｐゴシック" charset="0"/>
              </a:defRPr>
            </a:lvl3pPr>
            <a:lvl4pPr marL="1600200" indent="-228600" defTabSz="928688" eaLnBrk="0" hangingPunct="0">
              <a:defRPr sz="2400">
                <a:solidFill>
                  <a:schemeClr val="bg2"/>
                </a:solidFill>
                <a:latin typeface="Arial" charset="0"/>
                <a:ea typeface="ＭＳ Ｐゴシック" charset="0"/>
              </a:defRPr>
            </a:lvl4pPr>
            <a:lvl5pPr marL="2057400" indent="-228600" defTabSz="928688" eaLnBrk="0" hangingPunct="0">
              <a:defRPr sz="2400">
                <a:solidFill>
                  <a:schemeClr val="bg2"/>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0"/>
              </a:defRPr>
            </a:lvl9pPr>
          </a:lstStyle>
          <a:p>
            <a:pPr eaLnBrk="1" hangingPunct="1"/>
            <a:fld id="{E2C2D309-57F7-6940-A9D8-CE8BB8FF2E24}" type="slidenum">
              <a:rPr lang="en-US" sz="1200">
                <a:solidFill>
                  <a:srgbClr val="EEECE1"/>
                </a:solidFill>
              </a:rPr>
              <a:pPr eaLnBrk="1" hangingPunct="1"/>
              <a:t>50</a:t>
            </a:fld>
            <a:endParaRPr lang="en-US" sz="1200">
              <a:solidFill>
                <a:srgbClr val="EEECE1"/>
              </a:solidFill>
            </a:endParaRPr>
          </a:p>
        </p:txBody>
      </p:sp>
    </p:spTree>
    <p:extLst>
      <p:ext uri="{BB962C8B-B14F-4D97-AF65-F5344CB8AC3E}">
        <p14:creationId xmlns:p14="http://schemas.microsoft.com/office/powerpoint/2010/main" val="579105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276225" y="915988"/>
            <a:ext cx="6499225" cy="3656012"/>
          </a:xfrm>
          <a:ln/>
        </p:spPr>
      </p:sp>
      <p:sp>
        <p:nvSpPr>
          <p:cNvPr id="71683"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
        <p:nvSpPr>
          <p:cNvPr id="716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bg2"/>
                </a:solidFill>
                <a:latin typeface="Arial" charset="0"/>
                <a:ea typeface="ＭＳ Ｐゴシック" charset="0"/>
              </a:defRPr>
            </a:lvl1pPr>
            <a:lvl2pPr marL="742950" indent="-285750" defTabSz="928688" eaLnBrk="0" hangingPunct="0">
              <a:defRPr sz="2400">
                <a:solidFill>
                  <a:schemeClr val="bg2"/>
                </a:solidFill>
                <a:latin typeface="Arial" charset="0"/>
                <a:ea typeface="ＭＳ Ｐゴシック" charset="0"/>
              </a:defRPr>
            </a:lvl2pPr>
            <a:lvl3pPr marL="1143000" indent="-228600" defTabSz="928688" eaLnBrk="0" hangingPunct="0">
              <a:defRPr sz="2400">
                <a:solidFill>
                  <a:schemeClr val="bg2"/>
                </a:solidFill>
                <a:latin typeface="Arial" charset="0"/>
                <a:ea typeface="ＭＳ Ｐゴシック" charset="0"/>
              </a:defRPr>
            </a:lvl3pPr>
            <a:lvl4pPr marL="1600200" indent="-228600" defTabSz="928688" eaLnBrk="0" hangingPunct="0">
              <a:defRPr sz="2400">
                <a:solidFill>
                  <a:schemeClr val="bg2"/>
                </a:solidFill>
                <a:latin typeface="Arial" charset="0"/>
                <a:ea typeface="ＭＳ Ｐゴシック" charset="0"/>
              </a:defRPr>
            </a:lvl4pPr>
            <a:lvl5pPr marL="2057400" indent="-228600" defTabSz="928688" eaLnBrk="0" hangingPunct="0">
              <a:defRPr sz="2400">
                <a:solidFill>
                  <a:schemeClr val="bg2"/>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0"/>
              </a:defRPr>
            </a:lvl9pPr>
          </a:lstStyle>
          <a:p>
            <a:pPr eaLnBrk="1" hangingPunct="1"/>
            <a:fld id="{6FBAA10B-C154-814D-BF54-DDC21847B8F2}" type="slidenum">
              <a:rPr lang="en-AU" sz="1200"/>
              <a:pPr eaLnBrk="1" hangingPunct="1"/>
              <a:t>51</a:t>
            </a:fld>
            <a:endParaRPr lang="en-AU" sz="1200"/>
          </a:p>
        </p:txBody>
      </p:sp>
    </p:spTree>
    <p:extLst>
      <p:ext uri="{BB962C8B-B14F-4D97-AF65-F5344CB8AC3E}">
        <p14:creationId xmlns:p14="http://schemas.microsoft.com/office/powerpoint/2010/main" val="2655465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xfrm>
            <a:off x="-100013" y="993775"/>
            <a:ext cx="7058026" cy="3970338"/>
          </a:xfrm>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x-none">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defTabSz="928688" eaLnBrk="0" hangingPunct="0">
              <a:defRPr sz="2400">
                <a:solidFill>
                  <a:schemeClr val="bg2"/>
                </a:solidFill>
                <a:latin typeface="Arial" charset="0"/>
                <a:ea typeface="ＭＳ Ｐゴシック" charset="-128"/>
              </a:defRPr>
            </a:lvl1pPr>
            <a:lvl2pPr marL="742950" indent="-285750" defTabSz="928688" eaLnBrk="0" hangingPunct="0">
              <a:defRPr sz="2400">
                <a:solidFill>
                  <a:schemeClr val="bg2"/>
                </a:solidFill>
                <a:latin typeface="Arial" charset="0"/>
                <a:ea typeface="ＭＳ Ｐゴシック" charset="-128"/>
              </a:defRPr>
            </a:lvl2pPr>
            <a:lvl3pPr marL="1143000" indent="-228600" defTabSz="928688" eaLnBrk="0" hangingPunct="0">
              <a:defRPr sz="2400">
                <a:solidFill>
                  <a:schemeClr val="bg2"/>
                </a:solidFill>
                <a:latin typeface="Arial" charset="0"/>
                <a:ea typeface="ＭＳ Ｐゴシック" charset="-128"/>
              </a:defRPr>
            </a:lvl3pPr>
            <a:lvl4pPr marL="1600200" indent="-228600" defTabSz="928688" eaLnBrk="0" hangingPunct="0">
              <a:defRPr sz="2400">
                <a:solidFill>
                  <a:schemeClr val="bg2"/>
                </a:solidFill>
                <a:latin typeface="Arial" charset="0"/>
                <a:ea typeface="ＭＳ Ｐゴシック" charset="-128"/>
              </a:defRPr>
            </a:lvl4pPr>
            <a:lvl5pPr marL="2057400" indent="-228600" defTabSz="928688" eaLnBrk="0" hangingPunct="0">
              <a:defRPr sz="2400">
                <a:solidFill>
                  <a:schemeClr val="bg2"/>
                </a:solidFill>
                <a:latin typeface="Arial" charset="0"/>
                <a:ea typeface="ＭＳ Ｐゴシック" charset="-128"/>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128"/>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128"/>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128"/>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128"/>
              </a:defRPr>
            </a:lvl9pPr>
          </a:lstStyle>
          <a:p>
            <a:pPr eaLnBrk="1" hangingPunct="1"/>
            <a:fld id="{EF3DB4C9-1B9A-0E4E-AE5A-B2DD6D3BC379}" type="slidenum">
              <a:rPr lang="en-AU" altLang="x-none" sz="1200"/>
              <a:pPr eaLnBrk="1" hangingPunct="1"/>
              <a:t>52</a:t>
            </a:fld>
            <a:endParaRPr lang="en-AU" altLang="x-none" sz="1200"/>
          </a:p>
        </p:txBody>
      </p:sp>
    </p:spTree>
    <p:extLst>
      <p:ext uri="{BB962C8B-B14F-4D97-AF65-F5344CB8AC3E}">
        <p14:creationId xmlns:p14="http://schemas.microsoft.com/office/powerpoint/2010/main" val="2278957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4490B85-5C42-4BDC-82AC-BA9352DD9CE1}" type="slidenum">
              <a:rPr lang="en-AU" smtClean="0">
                <a:latin typeface="Arial" pitchFamily="34" charset="0"/>
              </a:rPr>
              <a:pPr/>
              <a:t>55</a:t>
            </a:fld>
            <a:endParaRPr lang="en-AU">
              <a:latin typeface="Arial" pitchFamily="34" charset="0"/>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74497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276225" y="915988"/>
            <a:ext cx="6499225" cy="3656012"/>
          </a:xfrm>
          <a:ln/>
        </p:spPr>
      </p:sp>
      <p:sp>
        <p:nvSpPr>
          <p:cNvPr id="122883" name="Notes Placeholder 2"/>
          <p:cNvSpPr>
            <a:spLocks noGrp="1"/>
          </p:cNvSpPr>
          <p:nvPr>
            <p:ph type="body" idx="1"/>
          </p:nvPr>
        </p:nvSpPr>
        <p:spPr>
          <a:noFill/>
          <a:ln/>
        </p:spPr>
        <p:txBody>
          <a:bodyPr/>
          <a:lstStyle/>
          <a:p>
            <a:endParaRPr lang="en-US"/>
          </a:p>
        </p:txBody>
      </p:sp>
      <p:sp>
        <p:nvSpPr>
          <p:cNvPr id="122884" name="Slide Number Placeholder 3"/>
          <p:cNvSpPr>
            <a:spLocks noGrp="1"/>
          </p:cNvSpPr>
          <p:nvPr>
            <p:ph type="sldNum" sz="quarter" idx="5"/>
          </p:nvPr>
        </p:nvSpPr>
        <p:spPr>
          <a:noFill/>
        </p:spPr>
        <p:txBody>
          <a:bodyPr/>
          <a:lstStyle/>
          <a:p>
            <a:fld id="{2ED4CDA9-45B0-4157-984B-977CA8C78F29}" type="slidenum">
              <a:rPr lang="en-AU" smtClean="0">
                <a:latin typeface="Arial" charset="0"/>
              </a:rPr>
              <a:pPr/>
              <a:t>56</a:t>
            </a:fld>
            <a:endParaRPr lang="en-AU">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a:xfrm>
            <a:off x="276225" y="915988"/>
            <a:ext cx="6499225" cy="3656012"/>
          </a:xfrm>
          <a:ln/>
        </p:spPr>
      </p:sp>
      <p:sp>
        <p:nvSpPr>
          <p:cNvPr id="1116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1116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688" eaLnBrk="0" hangingPunct="0">
              <a:defRPr sz="2400">
                <a:solidFill>
                  <a:schemeClr val="bg2"/>
                </a:solidFill>
                <a:latin typeface="Arial" charset="0"/>
                <a:ea typeface="ＭＳ Ｐゴシック" charset="0"/>
                <a:cs typeface="ＭＳ Ｐゴシック" charset="0"/>
              </a:defRPr>
            </a:lvl1pPr>
            <a:lvl2pPr marL="742950" indent="-285750" defTabSz="928688" eaLnBrk="0" hangingPunct="0">
              <a:defRPr sz="2400">
                <a:solidFill>
                  <a:schemeClr val="bg2"/>
                </a:solidFill>
                <a:latin typeface="Arial" charset="0"/>
                <a:ea typeface="ＭＳ Ｐゴシック" charset="0"/>
              </a:defRPr>
            </a:lvl2pPr>
            <a:lvl3pPr marL="1143000" indent="-228600" defTabSz="928688" eaLnBrk="0" hangingPunct="0">
              <a:defRPr sz="2400">
                <a:solidFill>
                  <a:schemeClr val="bg2"/>
                </a:solidFill>
                <a:latin typeface="Arial" charset="0"/>
                <a:ea typeface="ＭＳ Ｐゴシック" charset="0"/>
              </a:defRPr>
            </a:lvl3pPr>
            <a:lvl4pPr marL="1600200" indent="-228600" defTabSz="928688" eaLnBrk="0" hangingPunct="0">
              <a:defRPr sz="2400">
                <a:solidFill>
                  <a:schemeClr val="bg2"/>
                </a:solidFill>
                <a:latin typeface="Arial" charset="0"/>
                <a:ea typeface="ＭＳ Ｐゴシック" charset="0"/>
              </a:defRPr>
            </a:lvl4pPr>
            <a:lvl5pPr marL="2057400" indent="-228600" defTabSz="928688" eaLnBrk="0" hangingPunct="0">
              <a:defRPr sz="2400">
                <a:solidFill>
                  <a:schemeClr val="bg2"/>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bg2"/>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bg2"/>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bg2"/>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bg2"/>
                </a:solidFill>
                <a:latin typeface="Arial" charset="0"/>
                <a:ea typeface="ＭＳ Ｐゴシック" charset="0"/>
              </a:defRPr>
            </a:lvl9pPr>
          </a:lstStyle>
          <a:p>
            <a:pPr eaLnBrk="1" hangingPunct="1"/>
            <a:fld id="{D0B38F1C-B4B6-2241-9048-2FA05D8F7959}" type="slidenum">
              <a:rPr lang="en-AU" sz="1200"/>
              <a:pPr eaLnBrk="1" hangingPunct="1"/>
              <a:t>57</a:t>
            </a:fld>
            <a:endParaRPr lang="en-AU" sz="1200"/>
          </a:p>
        </p:txBody>
      </p:sp>
    </p:spTree>
    <p:extLst>
      <p:ext uri="{BB962C8B-B14F-4D97-AF65-F5344CB8AC3E}">
        <p14:creationId xmlns:p14="http://schemas.microsoft.com/office/powerpoint/2010/main" val="3073245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C3EE6CAB-876A-4B3F-95DA-EB1ED7D5A2F9}" type="slidenum">
              <a:rPr lang="en-AU" smtClean="0"/>
              <a:t>59</a:t>
            </a:fld>
            <a:endParaRPr lang="en-AU" dirty="0"/>
          </a:p>
        </p:txBody>
      </p:sp>
    </p:spTree>
    <p:extLst>
      <p:ext uri="{BB962C8B-B14F-4D97-AF65-F5344CB8AC3E}">
        <p14:creationId xmlns:p14="http://schemas.microsoft.com/office/powerpoint/2010/main" val="1137208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kern="1200" dirty="0">
              <a:solidFill>
                <a:schemeClr val="tx1"/>
              </a:solidFill>
              <a:effectLst/>
              <a:latin typeface="Arial" panose="020B0604020202020204" pitchFamily="34" charset="0"/>
              <a:ea typeface="Times New Roman" panose="02020603050405020304" pitchFamily="18" charset="0"/>
              <a:cs typeface="+mn-cs"/>
            </a:endParaRPr>
          </a:p>
        </p:txBody>
      </p:sp>
      <p:sp>
        <p:nvSpPr>
          <p:cNvPr id="4" name="Slide Number Placeholder 3"/>
          <p:cNvSpPr>
            <a:spLocks noGrp="1"/>
          </p:cNvSpPr>
          <p:nvPr>
            <p:ph type="sldNum" sz="quarter" idx="5"/>
          </p:nvPr>
        </p:nvSpPr>
        <p:spPr/>
        <p:txBody>
          <a:bodyPr/>
          <a:lstStyle/>
          <a:p>
            <a:fld id="{C3EE6CAB-876A-4B3F-95DA-EB1ED7D5A2F9}" type="slidenum">
              <a:rPr lang="en-AU" smtClean="0"/>
              <a:t>60</a:t>
            </a:fld>
            <a:endParaRPr lang="en-AU" dirty="0"/>
          </a:p>
        </p:txBody>
      </p:sp>
    </p:spTree>
    <p:extLst>
      <p:ext uri="{BB962C8B-B14F-4D97-AF65-F5344CB8AC3E}">
        <p14:creationId xmlns:p14="http://schemas.microsoft.com/office/powerpoint/2010/main" val="404769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177DD8-A925-4A9E-BD09-20B5F0956047}" type="slidenum">
              <a:rPr lang="en-AU" smtClean="0"/>
              <a:t>7</a:t>
            </a:fld>
            <a:endParaRPr lang="en-AU" dirty="0"/>
          </a:p>
        </p:txBody>
      </p:sp>
    </p:spTree>
    <p:extLst>
      <p:ext uri="{BB962C8B-B14F-4D97-AF65-F5344CB8AC3E}">
        <p14:creationId xmlns:p14="http://schemas.microsoft.com/office/powerpoint/2010/main" val="2285868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3EE6CAB-876A-4B3F-95DA-EB1ED7D5A2F9}" type="slidenum">
              <a:rPr lang="en-AU" smtClean="0"/>
              <a:t>61</a:t>
            </a:fld>
            <a:endParaRPr lang="en-AU" dirty="0"/>
          </a:p>
        </p:txBody>
      </p:sp>
    </p:spTree>
    <p:extLst>
      <p:ext uri="{BB962C8B-B14F-4D97-AF65-F5344CB8AC3E}">
        <p14:creationId xmlns:p14="http://schemas.microsoft.com/office/powerpoint/2010/main" val="3561560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3EE6CAB-876A-4B3F-95DA-EB1ED7D5A2F9}" type="slidenum">
              <a:rPr lang="en-AU" smtClean="0"/>
              <a:t>62</a:t>
            </a:fld>
            <a:endParaRPr lang="en-AU" dirty="0"/>
          </a:p>
        </p:txBody>
      </p:sp>
    </p:spTree>
    <p:extLst>
      <p:ext uri="{BB962C8B-B14F-4D97-AF65-F5344CB8AC3E}">
        <p14:creationId xmlns:p14="http://schemas.microsoft.com/office/powerpoint/2010/main" val="972590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C3EE6CAB-876A-4B3F-95DA-EB1ED7D5A2F9}" type="slidenum">
              <a:rPr lang="en-AU" smtClean="0"/>
              <a:t>63</a:t>
            </a:fld>
            <a:endParaRPr lang="en-AU" dirty="0"/>
          </a:p>
        </p:txBody>
      </p:sp>
    </p:spTree>
    <p:extLst>
      <p:ext uri="{BB962C8B-B14F-4D97-AF65-F5344CB8AC3E}">
        <p14:creationId xmlns:p14="http://schemas.microsoft.com/office/powerpoint/2010/main" val="710547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We understand the strong desire for good management of development in our towns and villages to ensure development respects existing character.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We have a good starting point in the information provided by the Shoalhaven Character Assessments.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Council’s Local Strategic Planning Statement – the document setting out current and proposed long-term land use planning work - sets several related planning priorities and commitments to future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All of this future work will include community consultation and will keep you notified of the opportunities to get involved.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The work includes the identification of opportunities to use the State Government’s special character planning controls to help guide new development in Berry, Kangaroo Valley, Milton and other areas as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Note the use of these controls is limited and we will not be able to apply to all settlements.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To help guide development in other settlements, we’re proposing to develop a single chapter of built form statements for each settlement later this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These statements will help guide new development and its contribution to character and will need to be considered in all development approval 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latin typeface="+mn-lt"/>
                <a:ea typeface="+mn-ea"/>
                <a:cs typeface="+mn-cs"/>
              </a:rPr>
              <a:t>At this time we’re not proposing individual chapters of development controls for each settlement.</a:t>
            </a:r>
            <a:endParaRPr lang="en-AU" dirty="0"/>
          </a:p>
        </p:txBody>
      </p:sp>
      <p:sp>
        <p:nvSpPr>
          <p:cNvPr id="4" name="Slide Number Placeholder 3"/>
          <p:cNvSpPr>
            <a:spLocks noGrp="1"/>
          </p:cNvSpPr>
          <p:nvPr>
            <p:ph type="sldNum" sz="quarter" idx="5"/>
          </p:nvPr>
        </p:nvSpPr>
        <p:spPr/>
        <p:txBody>
          <a:bodyPr/>
          <a:lstStyle/>
          <a:p>
            <a:fld id="{C3EE6CAB-876A-4B3F-95DA-EB1ED7D5A2F9}" type="slidenum">
              <a:rPr lang="en-AU" smtClean="0"/>
              <a:t>64</a:t>
            </a:fld>
            <a:endParaRPr lang="en-AU" dirty="0"/>
          </a:p>
        </p:txBody>
      </p:sp>
    </p:spTree>
    <p:extLst>
      <p:ext uri="{BB962C8B-B14F-4D97-AF65-F5344CB8AC3E}">
        <p14:creationId xmlns:p14="http://schemas.microsoft.com/office/powerpoint/2010/main" val="10984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3EE6CAB-876A-4B3F-95DA-EB1ED7D5A2F9}" type="slidenum">
              <a:rPr lang="en-AU" smtClean="0"/>
              <a:t>65</a:t>
            </a:fld>
            <a:endParaRPr lang="en-AU" dirty="0"/>
          </a:p>
        </p:txBody>
      </p:sp>
    </p:spTree>
    <p:extLst>
      <p:ext uri="{BB962C8B-B14F-4D97-AF65-F5344CB8AC3E}">
        <p14:creationId xmlns:p14="http://schemas.microsoft.com/office/powerpoint/2010/main" val="24509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9DBB4E6-02EB-4159-92BF-58DFBB9EFD62}" type="slidenum">
              <a:rPr lang="en-AU" smtClean="0"/>
              <a:t>67</a:t>
            </a:fld>
            <a:endParaRPr lang="en-AU"/>
          </a:p>
        </p:txBody>
      </p:sp>
    </p:spTree>
    <p:extLst>
      <p:ext uri="{BB962C8B-B14F-4D97-AF65-F5344CB8AC3E}">
        <p14:creationId xmlns:p14="http://schemas.microsoft.com/office/powerpoint/2010/main" val="263737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3EF001D-061D-4080-9B3E-F433ADB1C719}" type="slidenum">
              <a:rPr lang="en-AU" smtClean="0"/>
              <a:t>69</a:t>
            </a:fld>
            <a:endParaRPr lang="en-AU"/>
          </a:p>
        </p:txBody>
      </p:sp>
    </p:spTree>
    <p:extLst>
      <p:ext uri="{BB962C8B-B14F-4D97-AF65-F5344CB8AC3E}">
        <p14:creationId xmlns:p14="http://schemas.microsoft.com/office/powerpoint/2010/main" val="67689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177DD8-A925-4A9E-BD09-20B5F0956047}" type="slidenum">
              <a:rPr lang="en-AU" smtClean="0"/>
              <a:t>8</a:t>
            </a:fld>
            <a:endParaRPr lang="en-AU" dirty="0"/>
          </a:p>
        </p:txBody>
      </p:sp>
    </p:spTree>
    <p:extLst>
      <p:ext uri="{BB962C8B-B14F-4D97-AF65-F5344CB8AC3E}">
        <p14:creationId xmlns:p14="http://schemas.microsoft.com/office/powerpoint/2010/main" val="1520379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177DD8-A925-4A9E-BD09-20B5F0956047}" type="slidenum">
              <a:rPr lang="en-AU" smtClean="0"/>
              <a:t>9</a:t>
            </a:fld>
            <a:endParaRPr lang="en-AU" dirty="0"/>
          </a:p>
        </p:txBody>
      </p:sp>
    </p:spTree>
    <p:extLst>
      <p:ext uri="{BB962C8B-B14F-4D97-AF65-F5344CB8AC3E}">
        <p14:creationId xmlns:p14="http://schemas.microsoft.com/office/powerpoint/2010/main" val="376303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F177DD8-A925-4A9E-BD09-20B5F0956047}" type="slidenum">
              <a:rPr lang="en-AU" smtClean="0"/>
              <a:t>12</a:t>
            </a:fld>
            <a:endParaRPr lang="en-AU" dirty="0"/>
          </a:p>
        </p:txBody>
      </p:sp>
    </p:spTree>
    <p:extLst>
      <p:ext uri="{BB962C8B-B14F-4D97-AF65-F5344CB8AC3E}">
        <p14:creationId xmlns:p14="http://schemas.microsoft.com/office/powerpoint/2010/main" val="71978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Other government and non-government organisations can and will use the CSP to align their activities to meet Shoalhaven’s needs</a:t>
            </a:r>
          </a:p>
          <a:p>
            <a:endParaRPr lang="en-AU" dirty="0"/>
          </a:p>
        </p:txBody>
      </p:sp>
      <p:sp>
        <p:nvSpPr>
          <p:cNvPr id="4" name="Slide Number Placeholder 3"/>
          <p:cNvSpPr>
            <a:spLocks noGrp="1"/>
          </p:cNvSpPr>
          <p:nvPr>
            <p:ph type="sldNum" sz="quarter" idx="5"/>
          </p:nvPr>
        </p:nvSpPr>
        <p:spPr/>
        <p:txBody>
          <a:bodyPr/>
          <a:lstStyle/>
          <a:p>
            <a:fld id="{3B13D941-CAD1-46B9-B2AB-89BBC12564FB}" type="slidenum">
              <a:rPr lang="en-AU" smtClean="0"/>
              <a:t>13</a:t>
            </a:fld>
            <a:endParaRPr lang="en-AU" dirty="0"/>
          </a:p>
        </p:txBody>
      </p:sp>
    </p:spTree>
    <p:extLst>
      <p:ext uri="{BB962C8B-B14F-4D97-AF65-F5344CB8AC3E}">
        <p14:creationId xmlns:p14="http://schemas.microsoft.com/office/powerpoint/2010/main" val="226949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24E204-5516-4D8C-8F8D-C0BFE5D7D9A9}" type="slidenum">
              <a:rPr lang="en-AU" smtClean="0"/>
              <a:t>15</a:t>
            </a:fld>
            <a:endParaRPr lang="en-AU"/>
          </a:p>
        </p:txBody>
      </p:sp>
    </p:spTree>
    <p:extLst>
      <p:ext uri="{BB962C8B-B14F-4D97-AF65-F5344CB8AC3E}">
        <p14:creationId xmlns:p14="http://schemas.microsoft.com/office/powerpoint/2010/main" val="3386208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1002-AF0B-4B8E-9E63-7268616361B7}"/>
              </a:ext>
            </a:extLst>
          </p:cNvPr>
          <p:cNvSpPr>
            <a:spLocks noGrp="1"/>
          </p:cNvSpPr>
          <p:nvPr>
            <p:ph type="ctrTitle"/>
          </p:nvPr>
        </p:nvSpPr>
        <p:spPr>
          <a:xfrm>
            <a:off x="515332" y="1696823"/>
            <a:ext cx="9144000" cy="1527143"/>
          </a:xfrm>
          <a:prstGeom prst="rect">
            <a:avLst/>
          </a:prstGeom>
        </p:spPr>
        <p:txBody>
          <a:bodyPr anchor="b">
            <a:normAutofit/>
          </a:bodyPr>
          <a:lstStyle>
            <a:lvl1pPr algn="l">
              <a:defRPr sz="5000" b="1">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8720E83E-C996-443B-A74B-CB58B89B7286}"/>
              </a:ext>
            </a:extLst>
          </p:cNvPr>
          <p:cNvSpPr>
            <a:spLocks noGrp="1"/>
          </p:cNvSpPr>
          <p:nvPr>
            <p:ph type="subTitle" idx="1"/>
          </p:nvPr>
        </p:nvSpPr>
        <p:spPr>
          <a:xfrm>
            <a:off x="515332" y="3329602"/>
            <a:ext cx="9144000" cy="1317812"/>
          </a:xfrm>
          <a:prstGeom prst="rect">
            <a:avLst/>
          </a:prstGeom>
        </p:spPr>
        <p:txBody>
          <a:bodyPr>
            <a:normAutofit/>
          </a:bodyPr>
          <a:lstStyle>
            <a:lvl1pPr marL="0" indent="0" algn="l">
              <a:buNone/>
              <a:defRPr sz="3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41375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3BCFED4-D300-47F1-94AC-49F3C68B6BD2}"/>
              </a:ext>
            </a:extLst>
          </p:cNvPr>
          <p:cNvSpPr>
            <a:spLocks noGrp="1"/>
          </p:cNvSpPr>
          <p:nvPr>
            <p:ph type="subTitle" idx="1" hasCustomPrompt="1"/>
          </p:nvPr>
        </p:nvSpPr>
        <p:spPr>
          <a:xfrm>
            <a:off x="1420306" y="2450553"/>
            <a:ext cx="9144000" cy="650866"/>
          </a:xfrm>
          <a:prstGeom prst="rect">
            <a:avLst/>
          </a:prstGeom>
        </p:spPr>
        <p:txBody>
          <a:bodyPr>
            <a:normAutofit/>
          </a:bodyPr>
          <a:lstStyle>
            <a:lvl1pPr marL="0" indent="0" algn="ctr">
              <a:buNone/>
              <a:defRPr sz="40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Shoalhaven</a:t>
            </a:r>
          </a:p>
        </p:txBody>
      </p:sp>
      <p:sp>
        <p:nvSpPr>
          <p:cNvPr id="6" name="Subtitle 2">
            <a:extLst>
              <a:ext uri="{FF2B5EF4-FFF2-40B4-BE49-F238E27FC236}">
                <a16:creationId xmlns:a16="http://schemas.microsoft.com/office/drawing/2014/main" id="{4862B34E-C066-48B2-8C42-4408B34DB365}"/>
              </a:ext>
            </a:extLst>
          </p:cNvPr>
          <p:cNvSpPr txBox="1">
            <a:spLocks/>
          </p:cNvSpPr>
          <p:nvPr userDrawn="1"/>
        </p:nvSpPr>
        <p:spPr>
          <a:xfrm>
            <a:off x="1431305" y="3234547"/>
            <a:ext cx="9144000" cy="6508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A great place to live work and play</a:t>
            </a:r>
          </a:p>
        </p:txBody>
      </p:sp>
    </p:spTree>
    <p:extLst>
      <p:ext uri="{BB962C8B-B14F-4D97-AF65-F5344CB8AC3E}">
        <p14:creationId xmlns:p14="http://schemas.microsoft.com/office/powerpoint/2010/main" val="281039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5A8EBE05-031B-F04E-822E-FB3A1A81B928}"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5A8EBE05-031B-F04E-822E-FB3A1A81B928}"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5A8EBE05-031B-F04E-822E-FB3A1A81B928}"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5A8EBE05-031B-F04E-822E-FB3A1A81B928}"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5A8EBE05-031B-F04E-822E-FB3A1A81B928}" type="datetimeFigureOut">
              <a:rPr lang="en-US" smtClean="0"/>
              <a:t>6/2/2021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5A8EBE05-031B-F04E-822E-FB3A1A81B928}" type="datetimeFigureOut">
              <a:rPr lang="en-US" smtClean="0"/>
              <a:t>6/2/2021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EBE05-031B-F04E-822E-FB3A1A81B928}" type="datetimeFigureOut">
              <a:rPr lang="en-US" smtClean="0"/>
              <a:t>6/2/2021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5A8EBE05-031B-F04E-822E-FB3A1A81B928}"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5A8EBE05-031B-F04E-822E-FB3A1A81B928}" type="datetimeFigureOut">
              <a:rPr lang="en-US" smtClean="0"/>
              <a:t>6/2/2021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738097-E580-46D1-9716-7A1D7A9258C3}"/>
              </a:ext>
            </a:extLst>
          </p:cNvPr>
          <p:cNvSpPr>
            <a:spLocks noGrp="1"/>
          </p:cNvSpPr>
          <p:nvPr>
            <p:ph type="ctrTitle"/>
          </p:nvPr>
        </p:nvSpPr>
        <p:spPr>
          <a:xfrm>
            <a:off x="515332" y="1901857"/>
            <a:ext cx="9144000" cy="1527143"/>
          </a:xfrm>
          <a:prstGeom prst="rect">
            <a:avLst/>
          </a:prstGeom>
        </p:spPr>
        <p:txBody>
          <a:bodyPr anchor="b">
            <a:normAutofit/>
          </a:bodyPr>
          <a:lstStyle>
            <a:lvl1pPr algn="l">
              <a:defRPr sz="5000" b="1">
                <a:solidFill>
                  <a:srgbClr val="2F2B4E"/>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endParaRPr lang="en-AU" dirty="0"/>
          </a:p>
        </p:txBody>
      </p:sp>
      <p:sp>
        <p:nvSpPr>
          <p:cNvPr id="8" name="Subtitle 2">
            <a:extLst>
              <a:ext uri="{FF2B5EF4-FFF2-40B4-BE49-F238E27FC236}">
                <a16:creationId xmlns:a16="http://schemas.microsoft.com/office/drawing/2014/main" id="{B5CC1E5E-77B4-44D9-9435-EB520FE4BDCF}"/>
              </a:ext>
            </a:extLst>
          </p:cNvPr>
          <p:cNvSpPr>
            <a:spLocks noGrp="1"/>
          </p:cNvSpPr>
          <p:nvPr>
            <p:ph type="subTitle" idx="1"/>
          </p:nvPr>
        </p:nvSpPr>
        <p:spPr>
          <a:xfrm>
            <a:off x="515332" y="3534636"/>
            <a:ext cx="9144000" cy="1317812"/>
          </a:xfrm>
          <a:prstGeom prst="rect">
            <a:avLst/>
          </a:prstGeom>
        </p:spPr>
        <p:txBody>
          <a:bodyPr>
            <a:normAutofit/>
          </a:bodyPr>
          <a:lstStyle>
            <a:lvl1pPr marL="0" indent="0" algn="l">
              <a:buNone/>
              <a:defRPr sz="3800">
                <a:solidFill>
                  <a:srgbClr val="2F2B4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828027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5A8EBE05-031B-F04E-822E-FB3A1A81B928}"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5A8EBE05-031B-F04E-822E-FB3A1A81B928}" type="datetimeFigureOut">
              <a:rPr lang="en-US" smtClean="0"/>
              <a:t>6/2/2021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70A95-0C8F-954C-920D-1E3696A2AB8B}"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latin typeface="Calibri"/>
            </a:endParaRPr>
          </a:p>
        </p:txBody>
      </p:sp>
      <p:sp>
        <p:nvSpPr>
          <p:cNvPr id="6" name="Rectangle 3"/>
          <p:cNvSpPr>
            <a:spLocks noGrp="1" noChangeArrowheads="1"/>
          </p:cNvSpPr>
          <p:nvPr>
            <p:ph type="sldNum" sz="quarter" idx="11"/>
          </p:nvPr>
        </p:nvSpPr>
        <p:spPr>
          <a:ln/>
        </p:spPr>
        <p:txBody>
          <a:bodyPr/>
          <a:lstStyle>
            <a:lvl1pPr>
              <a:defRPr/>
            </a:lvl1pPr>
          </a:lstStyle>
          <a:p>
            <a:pPr>
              <a:defRPr/>
            </a:pPr>
            <a:fld id="{B6825A08-810A-A44A-8B02-3621C358A5E5}"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tint val="75000"/>
                </a:prstClr>
              </a:solidFill>
              <a:latin typeface="Calibri"/>
            </a:endParaRPr>
          </a:p>
        </p:txBody>
      </p:sp>
    </p:spTree>
    <p:extLst>
      <p:ext uri="{BB962C8B-B14F-4D97-AF65-F5344CB8AC3E}">
        <p14:creationId xmlns:p14="http://schemas.microsoft.com/office/powerpoint/2010/main" val="413546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2"/>
          <p:cNvSpPr>
            <a:spLocks noGrp="1" noChangeArrowheads="1"/>
          </p:cNvSpPr>
          <p:nvPr>
            <p:ph type="dt" sz="half" idx="10"/>
          </p:nvPr>
        </p:nvSpPr>
        <p:spPr/>
        <p:txBody>
          <a:bodyPr rtlCol="0"/>
          <a:lstStyle>
            <a:lvl1pPr>
              <a:defRPr>
                <a:solidFill>
                  <a:schemeClr val="tx1">
                    <a:tint val="75000"/>
                  </a:schemeClr>
                </a:solidFill>
                <a:ea typeface="+mn-ea"/>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fld id="{AB1048D5-0FDE-7540-B4F0-B4E945A676C3}" type="slidenum">
              <a:rPr lang="en-US"/>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2742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03D66-A1C7-4639-80C0-FF7ED60041EE}"/>
              </a:ext>
            </a:extLst>
          </p:cNvPr>
          <p:cNvSpPr>
            <a:spLocks noGrp="1"/>
          </p:cNvSpPr>
          <p:nvPr>
            <p:ph type="title"/>
          </p:nvPr>
        </p:nvSpPr>
        <p:spPr>
          <a:xfrm>
            <a:off x="395140" y="256718"/>
            <a:ext cx="9634981" cy="530421"/>
          </a:xfrm>
          <a:prstGeom prst="rect">
            <a:avLst/>
          </a:prstGeom>
        </p:spPr>
        <p:txBody>
          <a:bodyPr>
            <a:noAutofit/>
          </a:bodyPr>
          <a:lstStyle>
            <a:lvl1pPr>
              <a:defRPr sz="4000">
                <a:solidFill>
                  <a:srgbClr val="0076A8"/>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11B95B05-3BC4-4828-8EFA-753CF65DF14D}"/>
              </a:ext>
            </a:extLst>
          </p:cNvPr>
          <p:cNvSpPr>
            <a:spLocks noGrp="1"/>
          </p:cNvSpPr>
          <p:nvPr>
            <p:ph idx="1"/>
          </p:nvPr>
        </p:nvSpPr>
        <p:spPr>
          <a:xfrm>
            <a:off x="395140" y="1253330"/>
            <a:ext cx="10313709" cy="4817531"/>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213018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5E6EA-5720-4EC0-A493-D8DC9D3CAC34}"/>
              </a:ext>
            </a:extLst>
          </p:cNvPr>
          <p:cNvSpPr>
            <a:spLocks noGrp="1"/>
          </p:cNvSpPr>
          <p:nvPr>
            <p:ph sz="half" idx="1"/>
          </p:nvPr>
        </p:nvSpPr>
        <p:spPr>
          <a:xfrm>
            <a:off x="395140" y="1253330"/>
            <a:ext cx="5055124" cy="477039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FE17D925-3F91-4AAA-B5E2-A1EB22063CF6}"/>
              </a:ext>
            </a:extLst>
          </p:cNvPr>
          <p:cNvSpPr>
            <a:spLocks noGrp="1"/>
          </p:cNvSpPr>
          <p:nvPr>
            <p:ph sz="half" idx="2"/>
          </p:nvPr>
        </p:nvSpPr>
        <p:spPr>
          <a:xfrm>
            <a:off x="5729140" y="1253330"/>
            <a:ext cx="5055124" cy="477039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1">
            <a:extLst>
              <a:ext uri="{FF2B5EF4-FFF2-40B4-BE49-F238E27FC236}">
                <a16:creationId xmlns:a16="http://schemas.microsoft.com/office/drawing/2014/main" id="{D4EF2632-5CBE-4E63-A4C7-367BF8BD8A7B}"/>
              </a:ext>
            </a:extLst>
          </p:cNvPr>
          <p:cNvSpPr>
            <a:spLocks noGrp="1"/>
          </p:cNvSpPr>
          <p:nvPr>
            <p:ph type="title"/>
          </p:nvPr>
        </p:nvSpPr>
        <p:spPr>
          <a:xfrm>
            <a:off x="395140" y="256718"/>
            <a:ext cx="9634981" cy="530421"/>
          </a:xfrm>
          <a:prstGeom prst="rect">
            <a:avLst/>
          </a:prstGeom>
        </p:spPr>
        <p:txBody>
          <a:bodyPr>
            <a:noAutofit/>
          </a:bodyPr>
          <a:lstStyle>
            <a:lvl1pPr>
              <a:defRPr sz="4000">
                <a:solidFill>
                  <a:srgbClr val="0076A8"/>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1423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151FE3-8293-4C81-B3E2-37413BED3DE6}"/>
              </a:ext>
            </a:extLst>
          </p:cNvPr>
          <p:cNvSpPr>
            <a:spLocks noGrp="1"/>
          </p:cNvSpPr>
          <p:nvPr>
            <p:ph type="body" idx="1"/>
          </p:nvPr>
        </p:nvSpPr>
        <p:spPr>
          <a:xfrm>
            <a:off x="395140" y="1228677"/>
            <a:ext cx="5022550" cy="885880"/>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3871984-0585-4FE2-A0B2-845DC4442443}"/>
              </a:ext>
            </a:extLst>
          </p:cNvPr>
          <p:cNvSpPr>
            <a:spLocks noGrp="1"/>
          </p:cNvSpPr>
          <p:nvPr>
            <p:ph sz="half" idx="2"/>
          </p:nvPr>
        </p:nvSpPr>
        <p:spPr>
          <a:xfrm>
            <a:off x="395140" y="2052589"/>
            <a:ext cx="5022550" cy="3961712"/>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E01953CA-EA67-4158-A4F6-CB836132DEF6}"/>
              </a:ext>
            </a:extLst>
          </p:cNvPr>
          <p:cNvSpPr>
            <a:spLocks noGrp="1"/>
          </p:cNvSpPr>
          <p:nvPr>
            <p:ph type="body" sz="quarter" idx="3"/>
          </p:nvPr>
        </p:nvSpPr>
        <p:spPr>
          <a:xfrm>
            <a:off x="5727551" y="1228677"/>
            <a:ext cx="5047285" cy="885880"/>
          </a:xfrm>
          <a:prstGeom prst="rect">
            <a:avLst/>
          </a:prstGeom>
        </p:spPr>
        <p:txBody>
          <a:bodyPr anchor="b"/>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1EDCE31-F5C9-4794-A521-76E7D7242F2B}"/>
              </a:ext>
            </a:extLst>
          </p:cNvPr>
          <p:cNvSpPr>
            <a:spLocks noGrp="1"/>
          </p:cNvSpPr>
          <p:nvPr>
            <p:ph sz="quarter" idx="4"/>
          </p:nvPr>
        </p:nvSpPr>
        <p:spPr>
          <a:xfrm>
            <a:off x="5727551" y="2052589"/>
            <a:ext cx="5047285" cy="3961712"/>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itle 1">
            <a:extLst>
              <a:ext uri="{FF2B5EF4-FFF2-40B4-BE49-F238E27FC236}">
                <a16:creationId xmlns:a16="http://schemas.microsoft.com/office/drawing/2014/main" id="{5E2898DD-B1F6-4E37-B8E1-94A64F1B5E93}"/>
              </a:ext>
            </a:extLst>
          </p:cNvPr>
          <p:cNvSpPr>
            <a:spLocks noGrp="1"/>
          </p:cNvSpPr>
          <p:nvPr>
            <p:ph type="title"/>
          </p:nvPr>
        </p:nvSpPr>
        <p:spPr>
          <a:xfrm>
            <a:off x="395140" y="256718"/>
            <a:ext cx="9634981" cy="530421"/>
          </a:xfrm>
          <a:prstGeom prst="rect">
            <a:avLst/>
          </a:prstGeom>
        </p:spPr>
        <p:txBody>
          <a:bodyPr>
            <a:noAutofit/>
          </a:bodyPr>
          <a:lstStyle>
            <a:lvl1pPr>
              <a:defRPr sz="4000">
                <a:solidFill>
                  <a:srgbClr val="0076A8"/>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239094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3BF9452-4958-4F38-997F-18D6CB53BD45}"/>
              </a:ext>
            </a:extLst>
          </p:cNvPr>
          <p:cNvSpPr>
            <a:spLocks noGrp="1"/>
          </p:cNvSpPr>
          <p:nvPr>
            <p:ph type="title"/>
          </p:nvPr>
        </p:nvSpPr>
        <p:spPr>
          <a:xfrm>
            <a:off x="395140" y="256718"/>
            <a:ext cx="9634981" cy="530421"/>
          </a:xfrm>
          <a:prstGeom prst="rect">
            <a:avLst/>
          </a:prstGeom>
        </p:spPr>
        <p:txBody>
          <a:bodyPr>
            <a:noAutofit/>
          </a:bodyPr>
          <a:lstStyle>
            <a:lvl1pPr>
              <a:defRPr sz="4000">
                <a:solidFill>
                  <a:srgbClr val="0076A8"/>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7" name="Picture Placeholder 2">
            <a:extLst>
              <a:ext uri="{FF2B5EF4-FFF2-40B4-BE49-F238E27FC236}">
                <a16:creationId xmlns:a16="http://schemas.microsoft.com/office/drawing/2014/main" id="{166BF2DF-8C11-43B6-A443-C24F0F791A12}"/>
              </a:ext>
            </a:extLst>
          </p:cNvPr>
          <p:cNvSpPr>
            <a:spLocks noGrp="1"/>
          </p:cNvSpPr>
          <p:nvPr>
            <p:ph type="pic" idx="1"/>
          </p:nvPr>
        </p:nvSpPr>
        <p:spPr>
          <a:xfrm>
            <a:off x="772998" y="1119400"/>
            <a:ext cx="10096107"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3771275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ED83-4BD7-4BBE-BC88-75688AB1A3B5}"/>
              </a:ext>
            </a:extLst>
          </p:cNvPr>
          <p:cNvSpPr>
            <a:spLocks noGrp="1"/>
          </p:cNvSpPr>
          <p:nvPr>
            <p:ph type="title"/>
          </p:nvPr>
        </p:nvSpPr>
        <p:spPr>
          <a:xfrm>
            <a:off x="472142" y="1189494"/>
            <a:ext cx="10246134" cy="988098"/>
          </a:xfrm>
          <a:prstGeom prst="rect">
            <a:avLst/>
          </a:prstGeom>
        </p:spPr>
        <p:txBody>
          <a:bodyPr anchor="b"/>
          <a:lstStyle>
            <a:lvl1pPr>
              <a:defRPr sz="3200" b="0">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B8BC71A4-13CA-42A6-BF92-EA3B1CEC4EBF}"/>
              </a:ext>
            </a:extLst>
          </p:cNvPr>
          <p:cNvSpPr>
            <a:spLocks noGrp="1"/>
          </p:cNvSpPr>
          <p:nvPr>
            <p:ph type="body" sz="half" idx="2"/>
          </p:nvPr>
        </p:nvSpPr>
        <p:spPr>
          <a:xfrm>
            <a:off x="472142" y="2300140"/>
            <a:ext cx="10246134" cy="3761295"/>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82A25D32-638E-4915-ABFB-3A7C6C2BB58E}"/>
              </a:ext>
            </a:extLst>
          </p:cNvPr>
          <p:cNvSpPr txBox="1">
            <a:spLocks/>
          </p:cNvSpPr>
          <p:nvPr userDrawn="1"/>
        </p:nvSpPr>
        <p:spPr>
          <a:xfrm>
            <a:off x="395140" y="256718"/>
            <a:ext cx="9634981" cy="5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076A8"/>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3662903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650F-6501-4FC7-869A-EF2E757BFBBD}"/>
              </a:ext>
            </a:extLst>
          </p:cNvPr>
          <p:cNvSpPr>
            <a:spLocks noGrp="1"/>
          </p:cNvSpPr>
          <p:nvPr>
            <p:ph type="title"/>
          </p:nvPr>
        </p:nvSpPr>
        <p:spPr>
          <a:xfrm>
            <a:off x="528703" y="1119400"/>
            <a:ext cx="4392089" cy="1069975"/>
          </a:xfrm>
          <a:prstGeom prst="rect">
            <a:avLst/>
          </a:prstGeom>
        </p:spPr>
        <p:txBody>
          <a:bodyPr anchor="b"/>
          <a:lstStyle>
            <a:lvl1pPr>
              <a:defRPr sz="3200" b="0">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25715809-3654-4F83-AD22-D60FFC2E9C3D}"/>
              </a:ext>
            </a:extLst>
          </p:cNvPr>
          <p:cNvSpPr>
            <a:spLocks noGrp="1"/>
          </p:cNvSpPr>
          <p:nvPr>
            <p:ph type="pic" idx="1"/>
          </p:nvPr>
        </p:nvSpPr>
        <p:spPr>
          <a:xfrm>
            <a:off x="5180012" y="1119400"/>
            <a:ext cx="568909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8A20451-594F-496D-950B-3D2B94A68B4F}"/>
              </a:ext>
            </a:extLst>
          </p:cNvPr>
          <p:cNvSpPr>
            <a:spLocks noGrp="1"/>
          </p:cNvSpPr>
          <p:nvPr>
            <p:ph type="body" sz="half" idx="2"/>
          </p:nvPr>
        </p:nvSpPr>
        <p:spPr>
          <a:xfrm>
            <a:off x="528703" y="2290712"/>
            <a:ext cx="4392089" cy="371025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3E62806D-27A0-4345-A52C-F9ADF881FE2D}"/>
              </a:ext>
            </a:extLst>
          </p:cNvPr>
          <p:cNvSpPr txBox="1">
            <a:spLocks/>
          </p:cNvSpPr>
          <p:nvPr userDrawn="1"/>
        </p:nvSpPr>
        <p:spPr>
          <a:xfrm>
            <a:off x="395140" y="256718"/>
            <a:ext cx="9634981" cy="5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076A8"/>
                </a:solidFill>
                <a:latin typeface="Arial" panose="020B0604020202020204" pitchFamily="34" charset="0"/>
                <a:ea typeface="+mj-ea"/>
                <a:cs typeface="Arial" panose="020B0604020202020204" pitchFamily="34" charset="0"/>
              </a:defRPr>
            </a:lvl1pPr>
          </a:lstStyle>
          <a:p>
            <a:r>
              <a:rPr lang="en-US"/>
              <a:t>Click to edit Master title style</a:t>
            </a:r>
            <a:endParaRPr lang="en-AU" dirty="0"/>
          </a:p>
        </p:txBody>
      </p:sp>
    </p:spTree>
    <p:extLst>
      <p:ext uri="{BB962C8B-B14F-4D97-AF65-F5344CB8AC3E}">
        <p14:creationId xmlns:p14="http://schemas.microsoft.com/office/powerpoint/2010/main" val="360882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178668-10D0-401E-90B0-70445EBEEDBF}"/>
              </a:ext>
            </a:extLst>
          </p:cNvPr>
          <p:cNvSpPr txBox="1">
            <a:spLocks/>
          </p:cNvSpPr>
          <p:nvPr userDrawn="1"/>
        </p:nvSpPr>
        <p:spPr>
          <a:xfrm>
            <a:off x="395140" y="256718"/>
            <a:ext cx="9634981" cy="530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076A8"/>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AU" dirty="0"/>
          </a:p>
        </p:txBody>
      </p:sp>
      <p:sp>
        <p:nvSpPr>
          <p:cNvPr id="5" name="Title 1">
            <a:extLst>
              <a:ext uri="{FF2B5EF4-FFF2-40B4-BE49-F238E27FC236}">
                <a16:creationId xmlns:a16="http://schemas.microsoft.com/office/drawing/2014/main" id="{2286E26D-5A88-46B9-9ACC-86B1E1E29600}"/>
              </a:ext>
            </a:extLst>
          </p:cNvPr>
          <p:cNvSpPr>
            <a:spLocks noGrp="1"/>
          </p:cNvSpPr>
          <p:nvPr>
            <p:ph type="title" hasCustomPrompt="1"/>
          </p:nvPr>
        </p:nvSpPr>
        <p:spPr>
          <a:xfrm>
            <a:off x="754144" y="1480008"/>
            <a:ext cx="10567448" cy="4185500"/>
          </a:xfrm>
          <a:prstGeom prst="rect">
            <a:avLst/>
          </a:prstGeom>
        </p:spPr>
        <p:txBody>
          <a:bodyPr anchor="t"/>
          <a:lstStyle>
            <a:lvl1pPr marL="457200" indent="-457200">
              <a:buFont typeface="Arial" panose="020B0604020202020204" pitchFamily="34" charset="0"/>
              <a:buChar char="•"/>
              <a:defRPr sz="32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br>
              <a:rPr lang="en-US" dirty="0"/>
            </a:br>
            <a:br>
              <a:rPr lang="en-US" dirty="0"/>
            </a:br>
            <a:endParaRPr lang="en-AU" dirty="0"/>
          </a:p>
        </p:txBody>
      </p:sp>
    </p:spTree>
    <p:extLst>
      <p:ext uri="{BB962C8B-B14F-4D97-AF65-F5344CB8AC3E}">
        <p14:creationId xmlns:p14="http://schemas.microsoft.com/office/powerpoint/2010/main" val="10510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0245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6" r:id="rId7"/>
    <p:sldLayoutId id="2147483657" r:id="rId8"/>
    <p:sldLayoutId id="2147483658"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EBE05-031B-F04E-822E-FB3A1A81B928}" type="datetimeFigureOut">
              <a:rPr lang="en-US" smtClean="0"/>
              <a:t>6/2/2021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70A95-0C8F-954C-920D-1E3696A2AB8B}"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 id="214748367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oleObject" Target="../embeddings/oleObject3.bin"/><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4.bin"/><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oleObject" Target="../embeddings/oleObject5.bin"/><Relationship Id="rId11" Type="http://schemas.openxmlformats.org/officeDocument/2006/relationships/image" Target="../media/image36.tiff"/><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48.wmf"/><Relationship Id="rId4" Type="http://schemas.openxmlformats.org/officeDocument/2006/relationships/image" Target="../media/image47.emf"/></Relationships>
</file>

<file path=ppt/slides/_rels/slide4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tiff"/><Relationship Id="rId7"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63.jpeg"/><Relationship Id="rId4" Type="http://schemas.openxmlformats.org/officeDocument/2006/relationships/image" Target="../media/image62.wmf"/></Relationships>
</file>

<file path=ppt/slides/_rels/slide51.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3.jpeg"/><Relationship Id="rId3" Type="http://schemas.openxmlformats.org/officeDocument/2006/relationships/image" Target="../media/image64.emf"/><Relationship Id="rId7" Type="http://schemas.openxmlformats.org/officeDocument/2006/relationships/image" Target="../media/image68.emf"/><Relationship Id="rId12" Type="http://schemas.microsoft.com/office/2007/relationships/hdphoto" Target="../media/hdphoto3.wdp"/><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emf"/><Relationship Id="rId10" Type="http://schemas.openxmlformats.org/officeDocument/2006/relationships/image" Target="../media/image71.emf"/><Relationship Id="rId4" Type="http://schemas.openxmlformats.org/officeDocument/2006/relationships/image" Target="../media/image65.emf"/><Relationship Id="rId9" Type="http://schemas.openxmlformats.org/officeDocument/2006/relationships/image" Target="../media/image70.emf"/><Relationship Id="rId14" Type="http://schemas.openxmlformats.org/officeDocument/2006/relationships/image" Target="../media/image7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em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43.wmf"/><Relationship Id="rId7" Type="http://schemas.openxmlformats.org/officeDocument/2006/relationships/image" Target="../media/image81.jpeg"/><Relationship Id="rId12" Type="http://schemas.openxmlformats.org/officeDocument/2006/relationships/image" Target="../media/image86.tiff"/><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80.png"/><Relationship Id="rId11" Type="http://schemas.openxmlformats.org/officeDocument/2006/relationships/image" Target="../media/image85.tiff"/><Relationship Id="rId5" Type="http://schemas.openxmlformats.org/officeDocument/2006/relationships/image" Target="../media/image79.jpeg"/><Relationship Id="rId10" Type="http://schemas.openxmlformats.org/officeDocument/2006/relationships/image" Target="../media/image84.tiff"/><Relationship Id="rId4" Type="http://schemas.openxmlformats.org/officeDocument/2006/relationships/image" Target="../media/image78.wmf"/><Relationship Id="rId9" Type="http://schemas.openxmlformats.org/officeDocument/2006/relationships/image" Target="../media/image83.tiff"/></Relationships>
</file>

<file path=ppt/slides/_rels/slide57.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88.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mailto:council@shoalhaven.nsw.gov.au"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getinvolved.shoalhaven.nsw.gov.au/character-assessment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F36B-65F6-45DC-8499-B8A728AE9BB3}"/>
              </a:ext>
            </a:extLst>
          </p:cNvPr>
          <p:cNvSpPr>
            <a:spLocks noGrp="1"/>
          </p:cNvSpPr>
          <p:nvPr>
            <p:ph type="ctrTitle"/>
          </p:nvPr>
        </p:nvSpPr>
        <p:spPr/>
        <p:txBody>
          <a:bodyPr lIns="91440" tIns="45720" rIns="91440" bIns="45720" anchor="b">
            <a:normAutofit/>
          </a:bodyPr>
          <a:lstStyle/>
          <a:p>
            <a:r>
              <a:rPr lang="en-AU" dirty="0">
                <a:latin typeface="Arial"/>
                <a:ea typeface="Roboto"/>
                <a:cs typeface="Arial"/>
              </a:rPr>
              <a:t>Welcome to the </a:t>
            </a:r>
            <a:br>
              <a:rPr lang="en-AU" dirty="0">
                <a:latin typeface="Arial"/>
                <a:ea typeface="Roboto"/>
                <a:cs typeface="Arial"/>
              </a:rPr>
            </a:br>
            <a:r>
              <a:rPr lang="en-AU" dirty="0">
                <a:latin typeface="Arial"/>
                <a:ea typeface="Roboto"/>
                <a:cs typeface="Arial"/>
              </a:rPr>
              <a:t>CCB Executive Meeting</a:t>
            </a:r>
            <a:endParaRPr lang="en-AU" dirty="0"/>
          </a:p>
        </p:txBody>
      </p:sp>
      <p:sp>
        <p:nvSpPr>
          <p:cNvPr id="3" name="Subtitle 2">
            <a:extLst>
              <a:ext uri="{FF2B5EF4-FFF2-40B4-BE49-F238E27FC236}">
                <a16:creationId xmlns:a16="http://schemas.microsoft.com/office/drawing/2014/main" id="{4404B6FB-BF79-458D-8E5A-A1C747BB81B8}"/>
              </a:ext>
            </a:extLst>
          </p:cNvPr>
          <p:cNvSpPr>
            <a:spLocks noGrp="1"/>
          </p:cNvSpPr>
          <p:nvPr>
            <p:ph type="subTitle" idx="1"/>
          </p:nvPr>
        </p:nvSpPr>
        <p:spPr/>
        <p:txBody>
          <a:bodyPr lIns="91440" tIns="45720" rIns="91440" bIns="45720" anchor="t">
            <a:normAutofit/>
          </a:bodyPr>
          <a:lstStyle/>
          <a:p>
            <a:r>
              <a:rPr lang="en-AU" dirty="0">
                <a:latin typeface="Arial"/>
                <a:cs typeface="Arial"/>
              </a:rPr>
              <a:t>28 April 2021</a:t>
            </a:r>
            <a:endParaRPr lang="en-AU" dirty="0"/>
          </a:p>
        </p:txBody>
      </p:sp>
    </p:spTree>
    <p:extLst>
      <p:ext uri="{BB962C8B-B14F-4D97-AF65-F5344CB8AC3E}">
        <p14:creationId xmlns:p14="http://schemas.microsoft.com/office/powerpoint/2010/main" val="1429757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CF99A3-3966-4C56-B1DE-665468EE1EB7}"/>
              </a:ext>
            </a:extLst>
          </p:cNvPr>
          <p:cNvSpPr>
            <a:spLocks noGrp="1"/>
          </p:cNvSpPr>
          <p:nvPr>
            <p:ph type="subTitle" idx="1"/>
          </p:nvPr>
        </p:nvSpPr>
        <p:spPr>
          <a:xfrm>
            <a:off x="774574" y="4536489"/>
            <a:ext cx="9887507" cy="1446551"/>
          </a:xfrm>
        </p:spPr>
        <p:txBody>
          <a:bodyPr>
            <a:normAutofit/>
          </a:bodyPr>
          <a:lstStyle/>
          <a:p>
            <a:r>
              <a:rPr lang="en-AU" sz="3600" dirty="0"/>
              <a:t>Jim Fraser</a:t>
            </a:r>
          </a:p>
          <a:p>
            <a:r>
              <a:rPr lang="en-AU" sz="3600" dirty="0"/>
              <a:t>Manager Corporate Performance &amp; Reporting </a:t>
            </a:r>
          </a:p>
        </p:txBody>
      </p:sp>
      <p:sp>
        <p:nvSpPr>
          <p:cNvPr id="4" name="TextBox 3">
            <a:extLst>
              <a:ext uri="{FF2B5EF4-FFF2-40B4-BE49-F238E27FC236}">
                <a16:creationId xmlns:a16="http://schemas.microsoft.com/office/drawing/2014/main" id="{5B34D60E-9DD6-4595-A1FB-B9C6451BDFC1}"/>
              </a:ext>
            </a:extLst>
          </p:cNvPr>
          <p:cNvSpPr txBox="1"/>
          <p:nvPr/>
        </p:nvSpPr>
        <p:spPr>
          <a:xfrm>
            <a:off x="774574" y="2346158"/>
            <a:ext cx="9887507" cy="1446550"/>
          </a:xfrm>
          <a:prstGeom prst="rect">
            <a:avLst/>
          </a:prstGeom>
          <a:noFill/>
        </p:spPr>
        <p:txBody>
          <a:bodyPr wrap="square">
            <a:spAutoFit/>
          </a:bodyPr>
          <a:lstStyle/>
          <a:p>
            <a:r>
              <a:rPr lang="en-AU" sz="4400" b="1" dirty="0">
                <a:latin typeface="Arial" panose="020B0604020202020204" pitchFamily="34" charset="0"/>
                <a:cs typeface="Arial" panose="020B0604020202020204" pitchFamily="34" charset="0"/>
              </a:rPr>
              <a:t>Delivery Program Operational Plan &amp; Budget (DPOP)</a:t>
            </a:r>
          </a:p>
        </p:txBody>
      </p:sp>
    </p:spTree>
    <p:extLst>
      <p:ext uri="{BB962C8B-B14F-4D97-AF65-F5344CB8AC3E}">
        <p14:creationId xmlns:p14="http://schemas.microsoft.com/office/powerpoint/2010/main" val="4085350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135A-CF85-4076-A12B-371D2215AC0A}"/>
              </a:ext>
            </a:extLst>
          </p:cNvPr>
          <p:cNvSpPr>
            <a:spLocks noGrp="1"/>
          </p:cNvSpPr>
          <p:nvPr>
            <p:ph type="title"/>
          </p:nvPr>
        </p:nvSpPr>
        <p:spPr/>
        <p:txBody>
          <a:bodyPr/>
          <a:lstStyle/>
          <a:p>
            <a:r>
              <a:rPr lang="en-AU" dirty="0"/>
              <a:t>Overview</a:t>
            </a:r>
          </a:p>
        </p:txBody>
      </p:sp>
      <p:sp>
        <p:nvSpPr>
          <p:cNvPr id="3" name="Content Placeholder 2">
            <a:extLst>
              <a:ext uri="{FF2B5EF4-FFF2-40B4-BE49-F238E27FC236}">
                <a16:creationId xmlns:a16="http://schemas.microsoft.com/office/drawing/2014/main" id="{58737F77-7C67-4576-BE14-7E50C4E08D4D}"/>
              </a:ext>
            </a:extLst>
          </p:cNvPr>
          <p:cNvSpPr>
            <a:spLocks noGrp="1"/>
          </p:cNvSpPr>
          <p:nvPr>
            <p:ph idx="1"/>
          </p:nvPr>
        </p:nvSpPr>
        <p:spPr>
          <a:xfrm>
            <a:off x="395141" y="1253330"/>
            <a:ext cx="6113944" cy="4817531"/>
          </a:xfrm>
        </p:spPr>
        <p:txBody>
          <a:bodyPr/>
          <a:lstStyle/>
          <a:p>
            <a:endParaRPr lang="en-AU" b="0" i="0" dirty="0">
              <a:solidFill>
                <a:srgbClr val="34373D"/>
              </a:solidFill>
              <a:effectLst/>
              <a:latin typeface="Helvetica" panose="020B0604020202020204" pitchFamily="34" charset="0"/>
            </a:endParaRPr>
          </a:p>
          <a:p>
            <a:pPr>
              <a:spcBef>
                <a:spcPts val="1200"/>
              </a:spcBef>
              <a:spcAft>
                <a:spcPts val="1200"/>
              </a:spcAft>
            </a:pPr>
            <a:r>
              <a:rPr lang="en-AU" b="0" i="0" dirty="0">
                <a:solidFill>
                  <a:srgbClr val="34373D"/>
                </a:solidFill>
                <a:effectLst/>
                <a:latin typeface="Helvetica" panose="020B0604020202020204" pitchFamily="34" charset="0"/>
              </a:rPr>
              <a:t>What is the DPOP &amp; Budget? </a:t>
            </a:r>
          </a:p>
          <a:p>
            <a:pPr>
              <a:spcBef>
                <a:spcPts val="1200"/>
              </a:spcBef>
              <a:spcAft>
                <a:spcPts val="1200"/>
              </a:spcAft>
            </a:pPr>
            <a:r>
              <a:rPr lang="en-AU" b="0" i="0" dirty="0">
                <a:solidFill>
                  <a:srgbClr val="34373D"/>
                </a:solidFill>
                <a:effectLst/>
                <a:latin typeface="Helvetica" panose="020B0604020202020204" pitchFamily="34" charset="0"/>
              </a:rPr>
              <a:t>Overview Key Projects</a:t>
            </a:r>
          </a:p>
          <a:p>
            <a:pPr>
              <a:spcBef>
                <a:spcPts val="1200"/>
              </a:spcBef>
              <a:spcAft>
                <a:spcPts val="1200"/>
              </a:spcAft>
            </a:pPr>
            <a:r>
              <a:rPr lang="en-AU" dirty="0">
                <a:solidFill>
                  <a:srgbClr val="34373D"/>
                </a:solidFill>
                <a:latin typeface="Helvetica" panose="020B0604020202020204" pitchFamily="34" charset="0"/>
              </a:rPr>
              <a:t>Next steps in adopting our DPOP &amp; Budget 2021-22</a:t>
            </a:r>
            <a:endParaRPr lang="en-AU" dirty="0">
              <a:solidFill>
                <a:srgbClr val="34373D"/>
              </a:solidFill>
              <a:highlight>
                <a:srgbClr val="FFFF00"/>
              </a:highlight>
              <a:latin typeface="Helvetica" panose="020B0604020202020204" pitchFamily="34" charset="0"/>
            </a:endParaRPr>
          </a:p>
          <a:p>
            <a:pPr>
              <a:spcBef>
                <a:spcPts val="1200"/>
              </a:spcBef>
              <a:spcAft>
                <a:spcPts val="1200"/>
              </a:spcAft>
            </a:pPr>
            <a:r>
              <a:rPr lang="en-AU" dirty="0">
                <a:solidFill>
                  <a:srgbClr val="34373D"/>
                </a:solidFill>
                <a:latin typeface="Helvetica" panose="020B0604020202020204" pitchFamily="34" charset="0"/>
              </a:rPr>
              <a:t>How to Get Involved</a:t>
            </a:r>
          </a:p>
          <a:p>
            <a:pPr marL="0" indent="0">
              <a:buNone/>
            </a:pPr>
            <a:endParaRPr lang="en-AU" b="0" i="0" dirty="0">
              <a:solidFill>
                <a:srgbClr val="34373D"/>
              </a:solidFill>
              <a:effectLst/>
              <a:highlight>
                <a:srgbClr val="FFFF00"/>
              </a:highlight>
              <a:latin typeface="Helvetica" panose="020B0604020202020204" pitchFamily="34" charset="0"/>
            </a:endParaRPr>
          </a:p>
          <a:p>
            <a:endParaRPr lang="en-AU" dirty="0"/>
          </a:p>
        </p:txBody>
      </p:sp>
      <p:pic>
        <p:nvPicPr>
          <p:cNvPr id="5" name="Picture 4">
            <a:extLst>
              <a:ext uri="{FF2B5EF4-FFF2-40B4-BE49-F238E27FC236}">
                <a16:creationId xmlns:a16="http://schemas.microsoft.com/office/drawing/2014/main" id="{6BB6F08A-D7FD-4A9F-B5B8-FAD3EBA5F79C}"/>
              </a:ext>
            </a:extLst>
          </p:cNvPr>
          <p:cNvPicPr>
            <a:picLocks noChangeAspect="1"/>
          </p:cNvPicPr>
          <p:nvPr/>
        </p:nvPicPr>
        <p:blipFill>
          <a:blip r:embed="rId2"/>
          <a:stretch>
            <a:fillRect/>
          </a:stretch>
        </p:blipFill>
        <p:spPr>
          <a:xfrm>
            <a:off x="7133439" y="1089787"/>
            <a:ext cx="3543967" cy="4981074"/>
          </a:xfrm>
          <a:prstGeom prst="rect">
            <a:avLst/>
          </a:prstGeom>
        </p:spPr>
      </p:pic>
    </p:spTree>
    <p:extLst>
      <p:ext uri="{BB962C8B-B14F-4D97-AF65-F5344CB8AC3E}">
        <p14:creationId xmlns:p14="http://schemas.microsoft.com/office/powerpoint/2010/main" val="274068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55699-00B3-464E-A8CE-4A316B426F22}"/>
              </a:ext>
            </a:extLst>
          </p:cNvPr>
          <p:cNvPicPr>
            <a:picLocks noChangeAspect="1"/>
          </p:cNvPicPr>
          <p:nvPr/>
        </p:nvPicPr>
        <p:blipFill>
          <a:blip r:embed="rId3"/>
          <a:stretch>
            <a:fillRect/>
          </a:stretch>
        </p:blipFill>
        <p:spPr>
          <a:xfrm>
            <a:off x="1999640" y="1198418"/>
            <a:ext cx="5253037" cy="4754646"/>
          </a:xfrm>
          <a:prstGeom prst="rect">
            <a:avLst/>
          </a:prstGeom>
        </p:spPr>
      </p:pic>
      <p:sp>
        <p:nvSpPr>
          <p:cNvPr id="2" name="Title 1">
            <a:extLst>
              <a:ext uri="{FF2B5EF4-FFF2-40B4-BE49-F238E27FC236}">
                <a16:creationId xmlns:a16="http://schemas.microsoft.com/office/drawing/2014/main" id="{534DA4DD-C87E-44BE-989F-EA676BDABCBE}"/>
              </a:ext>
            </a:extLst>
          </p:cNvPr>
          <p:cNvSpPr>
            <a:spLocks noGrp="1"/>
          </p:cNvSpPr>
          <p:nvPr>
            <p:ph type="title"/>
          </p:nvPr>
        </p:nvSpPr>
        <p:spPr/>
        <p:txBody>
          <a:bodyPr/>
          <a:lstStyle/>
          <a:p>
            <a:r>
              <a:rPr lang="en-AU" dirty="0"/>
              <a:t>Integrated Planning &amp; Reporting</a:t>
            </a:r>
          </a:p>
        </p:txBody>
      </p:sp>
      <p:sp>
        <p:nvSpPr>
          <p:cNvPr id="6" name="Rectangle: Rounded Corners 5">
            <a:extLst>
              <a:ext uri="{FF2B5EF4-FFF2-40B4-BE49-F238E27FC236}">
                <a16:creationId xmlns:a16="http://schemas.microsoft.com/office/drawing/2014/main" id="{C99C274B-58EA-4756-8DD4-E7D49F52E9A4}"/>
              </a:ext>
            </a:extLst>
          </p:cNvPr>
          <p:cNvSpPr/>
          <p:nvPr/>
        </p:nvSpPr>
        <p:spPr>
          <a:xfrm>
            <a:off x="1866343" y="3121406"/>
            <a:ext cx="1820254" cy="10254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38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5ED342-3DF3-46DE-BA64-E2FCD2CBAA3C}"/>
              </a:ext>
            </a:extLst>
          </p:cNvPr>
          <p:cNvSpPr>
            <a:spLocks noGrp="1"/>
          </p:cNvSpPr>
          <p:nvPr>
            <p:ph idx="1"/>
          </p:nvPr>
        </p:nvSpPr>
        <p:spPr>
          <a:xfrm>
            <a:off x="395140" y="1173961"/>
            <a:ext cx="5142535" cy="4817531"/>
          </a:xfrm>
        </p:spPr>
        <p:txBody>
          <a:bodyPr/>
          <a:lstStyle/>
          <a:p>
            <a:endParaRPr lang="en-AU" sz="2400" dirty="0"/>
          </a:p>
          <a:p>
            <a:pPr>
              <a:spcBef>
                <a:spcPts val="1200"/>
              </a:spcBef>
              <a:spcAft>
                <a:spcPts val="1200"/>
              </a:spcAft>
            </a:pPr>
            <a:r>
              <a:rPr lang="en-AU" dirty="0"/>
              <a:t>Shoalhaven 2027</a:t>
            </a:r>
          </a:p>
          <a:p>
            <a:pPr>
              <a:spcBef>
                <a:spcPts val="1200"/>
              </a:spcBef>
              <a:spcAft>
                <a:spcPts val="1200"/>
              </a:spcAft>
            </a:pPr>
            <a:r>
              <a:rPr lang="en-AU" dirty="0"/>
              <a:t>Reviewed and updated after each election</a:t>
            </a:r>
          </a:p>
          <a:p>
            <a:pPr>
              <a:spcBef>
                <a:spcPts val="1200"/>
              </a:spcBef>
              <a:spcAft>
                <a:spcPts val="1200"/>
              </a:spcAft>
            </a:pPr>
            <a:r>
              <a:rPr lang="en-AU" dirty="0"/>
              <a:t>What is important to the community?</a:t>
            </a:r>
          </a:p>
          <a:p>
            <a:pPr>
              <a:spcBef>
                <a:spcPts val="1200"/>
              </a:spcBef>
              <a:spcAft>
                <a:spcPts val="1200"/>
              </a:spcAft>
            </a:pPr>
            <a:r>
              <a:rPr lang="en-AU" dirty="0"/>
              <a:t>Not everything in the plan is Council’s responsibility</a:t>
            </a:r>
          </a:p>
          <a:p>
            <a:endParaRPr lang="en-AU" sz="2400" dirty="0"/>
          </a:p>
          <a:p>
            <a:endParaRPr lang="en-AU" dirty="0"/>
          </a:p>
          <a:p>
            <a:endParaRPr lang="en-AU" sz="2400" dirty="0"/>
          </a:p>
        </p:txBody>
      </p:sp>
      <p:sp>
        <p:nvSpPr>
          <p:cNvPr id="5" name="Title 4">
            <a:extLst>
              <a:ext uri="{FF2B5EF4-FFF2-40B4-BE49-F238E27FC236}">
                <a16:creationId xmlns:a16="http://schemas.microsoft.com/office/drawing/2014/main" id="{1FA24BB4-8850-4053-956B-D9F0EAA0ACA1}"/>
              </a:ext>
            </a:extLst>
          </p:cNvPr>
          <p:cNvSpPr>
            <a:spLocks noGrp="1"/>
          </p:cNvSpPr>
          <p:nvPr>
            <p:ph type="title"/>
          </p:nvPr>
        </p:nvSpPr>
        <p:spPr/>
        <p:txBody>
          <a:bodyPr/>
          <a:lstStyle/>
          <a:p>
            <a:r>
              <a:rPr lang="en-AU" dirty="0"/>
              <a:t>Community Strategic Plan (10 years)</a:t>
            </a:r>
          </a:p>
        </p:txBody>
      </p:sp>
      <p:pic>
        <p:nvPicPr>
          <p:cNvPr id="2" name="Picture 1">
            <a:extLst>
              <a:ext uri="{FF2B5EF4-FFF2-40B4-BE49-F238E27FC236}">
                <a16:creationId xmlns:a16="http://schemas.microsoft.com/office/drawing/2014/main" id="{E638FF7A-1380-49CA-96C5-45F27081BBD2}"/>
              </a:ext>
            </a:extLst>
          </p:cNvPr>
          <p:cNvPicPr>
            <a:picLocks noChangeAspect="1"/>
          </p:cNvPicPr>
          <p:nvPr/>
        </p:nvPicPr>
        <p:blipFill>
          <a:blip r:embed="rId3"/>
          <a:stretch>
            <a:fillRect/>
          </a:stretch>
        </p:blipFill>
        <p:spPr>
          <a:xfrm>
            <a:off x="5854804" y="1076226"/>
            <a:ext cx="4928424" cy="5012999"/>
          </a:xfrm>
          <a:prstGeom prst="rect">
            <a:avLst/>
          </a:prstGeom>
        </p:spPr>
      </p:pic>
    </p:spTree>
    <p:extLst>
      <p:ext uri="{BB962C8B-B14F-4D97-AF65-F5344CB8AC3E}">
        <p14:creationId xmlns:p14="http://schemas.microsoft.com/office/powerpoint/2010/main" val="176164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1FC3-30C7-49A0-9FB8-1BCF2AA7C6F9}"/>
              </a:ext>
            </a:extLst>
          </p:cNvPr>
          <p:cNvSpPr>
            <a:spLocks noGrp="1"/>
          </p:cNvSpPr>
          <p:nvPr>
            <p:ph type="title"/>
          </p:nvPr>
        </p:nvSpPr>
        <p:spPr/>
        <p:txBody>
          <a:bodyPr/>
          <a:lstStyle/>
          <a:p>
            <a:r>
              <a:rPr lang="en-AU" dirty="0"/>
              <a:t>Delivery Program Operational Plan</a:t>
            </a:r>
          </a:p>
        </p:txBody>
      </p:sp>
      <p:sp>
        <p:nvSpPr>
          <p:cNvPr id="5" name="Content Placeholder 2">
            <a:extLst>
              <a:ext uri="{FF2B5EF4-FFF2-40B4-BE49-F238E27FC236}">
                <a16:creationId xmlns:a16="http://schemas.microsoft.com/office/drawing/2014/main" id="{40CB7809-6239-47E8-B50B-5EC245E21524}"/>
              </a:ext>
            </a:extLst>
          </p:cNvPr>
          <p:cNvSpPr txBox="1">
            <a:spLocks/>
          </p:cNvSpPr>
          <p:nvPr/>
        </p:nvSpPr>
        <p:spPr>
          <a:xfrm>
            <a:off x="5368793" y="1020234"/>
            <a:ext cx="6159484" cy="4817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2400" dirty="0"/>
          </a:p>
          <a:p>
            <a:endParaRPr lang="en-AU" sz="2400" dirty="0"/>
          </a:p>
          <a:p>
            <a:pPr>
              <a:spcBef>
                <a:spcPts val="1200"/>
              </a:spcBef>
              <a:spcAft>
                <a:spcPts val="600"/>
              </a:spcAft>
            </a:pPr>
            <a:r>
              <a:rPr lang="en-AU" sz="2400" dirty="0"/>
              <a:t>Updated each year – informed through:</a:t>
            </a:r>
          </a:p>
          <a:p>
            <a:pPr lvl="1">
              <a:spcBef>
                <a:spcPts val="600"/>
              </a:spcBef>
            </a:pPr>
            <a:r>
              <a:rPr lang="en-AU" sz="2000" dirty="0"/>
              <a:t>Adopted Strategic Plans</a:t>
            </a:r>
          </a:p>
          <a:p>
            <a:pPr lvl="1">
              <a:spcBef>
                <a:spcPts val="600"/>
              </a:spcBef>
            </a:pPr>
            <a:r>
              <a:rPr lang="en-AU" sz="2000" dirty="0"/>
              <a:t>Asset Management Plans</a:t>
            </a:r>
          </a:p>
          <a:p>
            <a:pPr lvl="1">
              <a:spcBef>
                <a:spcPts val="600"/>
              </a:spcBef>
            </a:pPr>
            <a:r>
              <a:rPr lang="en-AU" sz="2000" dirty="0"/>
              <a:t>Evidence, data, maintenance schedules</a:t>
            </a:r>
          </a:p>
          <a:p>
            <a:pPr>
              <a:spcBef>
                <a:spcPts val="1200"/>
              </a:spcBef>
              <a:spcAft>
                <a:spcPts val="600"/>
              </a:spcAft>
            </a:pPr>
            <a:r>
              <a:rPr lang="en-AU" sz="2400" dirty="0"/>
              <a:t>In consultation with Councillors</a:t>
            </a:r>
          </a:p>
          <a:p>
            <a:pPr>
              <a:spcBef>
                <a:spcPts val="1200"/>
              </a:spcBef>
              <a:spcAft>
                <a:spcPts val="600"/>
              </a:spcAft>
            </a:pPr>
            <a:r>
              <a:rPr lang="en-AU" sz="2400" dirty="0"/>
              <a:t>Public </a:t>
            </a:r>
            <a:r>
              <a:rPr lang="en-AU" sz="2400"/>
              <a:t>Exhibition each year</a:t>
            </a:r>
            <a:endParaRPr lang="en-AU" sz="2400" dirty="0"/>
          </a:p>
          <a:p>
            <a:endParaRPr lang="en-AU" sz="2400" dirty="0"/>
          </a:p>
          <a:p>
            <a:endParaRPr lang="en-AU" sz="2400" dirty="0"/>
          </a:p>
          <a:p>
            <a:endParaRPr lang="en-AU" dirty="0"/>
          </a:p>
          <a:p>
            <a:endParaRPr lang="en-AU" sz="2400" dirty="0"/>
          </a:p>
        </p:txBody>
      </p:sp>
      <p:pic>
        <p:nvPicPr>
          <p:cNvPr id="7" name="Content Placeholder 6">
            <a:extLst>
              <a:ext uri="{FF2B5EF4-FFF2-40B4-BE49-F238E27FC236}">
                <a16:creationId xmlns:a16="http://schemas.microsoft.com/office/drawing/2014/main" id="{BAB23332-CC13-4161-B836-00F8B32A2EF9}"/>
              </a:ext>
            </a:extLst>
          </p:cNvPr>
          <p:cNvPicPr>
            <a:picLocks noGrp="1" noChangeAspect="1"/>
          </p:cNvPicPr>
          <p:nvPr>
            <p:ph idx="1"/>
          </p:nvPr>
        </p:nvPicPr>
        <p:blipFill>
          <a:blip r:embed="rId2"/>
          <a:stretch>
            <a:fillRect/>
          </a:stretch>
        </p:blipFill>
        <p:spPr>
          <a:xfrm>
            <a:off x="1157611" y="1197830"/>
            <a:ext cx="3427986" cy="4818062"/>
          </a:xfrm>
          <a:prstGeom prst="rect">
            <a:avLst/>
          </a:prstGeom>
        </p:spPr>
      </p:pic>
    </p:spTree>
    <p:extLst>
      <p:ext uri="{BB962C8B-B14F-4D97-AF65-F5344CB8AC3E}">
        <p14:creationId xmlns:p14="http://schemas.microsoft.com/office/powerpoint/2010/main" val="3815017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1DA1-6C2D-4E81-AB39-DBB598D886C3}"/>
              </a:ext>
            </a:extLst>
          </p:cNvPr>
          <p:cNvSpPr>
            <a:spLocks noGrp="1"/>
          </p:cNvSpPr>
          <p:nvPr>
            <p:ph type="title"/>
          </p:nvPr>
        </p:nvSpPr>
        <p:spPr>
          <a:xfrm>
            <a:off x="395140" y="256718"/>
            <a:ext cx="9634981" cy="530421"/>
          </a:xfrm>
        </p:spPr>
        <p:txBody>
          <a:bodyPr lIns="91440" tIns="45720" rIns="91440" bIns="45720">
            <a:normAutofit/>
          </a:bodyPr>
          <a:lstStyle/>
          <a:p>
            <a:r>
              <a:rPr lang="en-AU" sz="3100" b="1">
                <a:effectLst/>
              </a:rPr>
              <a:t>2021/22 Budget Overview</a:t>
            </a:r>
            <a:endParaRPr lang="en-AU" sz="3100">
              <a:effectLst/>
            </a:endParaRPr>
          </a:p>
        </p:txBody>
      </p:sp>
      <p:graphicFrame>
        <p:nvGraphicFramePr>
          <p:cNvPr id="8" name="Table 7">
            <a:extLst>
              <a:ext uri="{FF2B5EF4-FFF2-40B4-BE49-F238E27FC236}">
                <a16:creationId xmlns:a16="http://schemas.microsoft.com/office/drawing/2014/main" id="{E9F6066B-C4D1-444D-9692-3174E83804FE}"/>
              </a:ext>
            </a:extLst>
          </p:cNvPr>
          <p:cNvGraphicFramePr>
            <a:graphicFrameLocks noGrp="1"/>
          </p:cNvGraphicFramePr>
          <p:nvPr/>
        </p:nvGraphicFramePr>
        <p:xfrm>
          <a:off x="1520555" y="1697040"/>
          <a:ext cx="7970080" cy="3463920"/>
        </p:xfrm>
        <a:graphic>
          <a:graphicData uri="http://schemas.openxmlformats.org/drawingml/2006/table">
            <a:tbl>
              <a:tblPr firstRow="1" firstCol="1" bandRow="1"/>
              <a:tblGrid>
                <a:gridCol w="2757480">
                  <a:extLst>
                    <a:ext uri="{9D8B030D-6E8A-4147-A177-3AD203B41FA5}">
                      <a16:colId xmlns:a16="http://schemas.microsoft.com/office/drawing/2014/main" val="3689393885"/>
                    </a:ext>
                  </a:extLst>
                </a:gridCol>
                <a:gridCol w="1303150">
                  <a:extLst>
                    <a:ext uri="{9D8B030D-6E8A-4147-A177-3AD203B41FA5}">
                      <a16:colId xmlns:a16="http://schemas.microsoft.com/office/drawing/2014/main" val="1949533223"/>
                    </a:ext>
                  </a:extLst>
                </a:gridCol>
                <a:gridCol w="1303150">
                  <a:extLst>
                    <a:ext uri="{9D8B030D-6E8A-4147-A177-3AD203B41FA5}">
                      <a16:colId xmlns:a16="http://schemas.microsoft.com/office/drawing/2014/main" val="3574701371"/>
                    </a:ext>
                  </a:extLst>
                </a:gridCol>
                <a:gridCol w="1303150">
                  <a:extLst>
                    <a:ext uri="{9D8B030D-6E8A-4147-A177-3AD203B41FA5}">
                      <a16:colId xmlns:a16="http://schemas.microsoft.com/office/drawing/2014/main" val="965328074"/>
                    </a:ext>
                  </a:extLst>
                </a:gridCol>
                <a:gridCol w="1303150">
                  <a:extLst>
                    <a:ext uri="{9D8B030D-6E8A-4147-A177-3AD203B41FA5}">
                      <a16:colId xmlns:a16="http://schemas.microsoft.com/office/drawing/2014/main" val="1005903399"/>
                    </a:ext>
                  </a:extLst>
                </a:gridCol>
              </a:tblGrid>
              <a:tr h="710279">
                <a:tc rowSpan="2">
                  <a:txBody>
                    <a:bodyPr/>
                    <a:lstStyle/>
                    <a:p>
                      <a:pPr algn="l"/>
                      <a:r>
                        <a:rPr lang="en-AU" sz="24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gridSpan="4">
                  <a:txBody>
                    <a:bodyPr/>
                    <a:lstStyle/>
                    <a:p>
                      <a:pPr algn="ctr"/>
                      <a:r>
                        <a:rPr lang="en-AU" sz="2400">
                          <a:solidFill>
                            <a:srgbClr val="FFFFFF"/>
                          </a:solidFill>
                          <a:effectLst/>
                          <a:latin typeface="Arial" panose="020B0604020202020204" pitchFamily="34" charset="0"/>
                          <a:ea typeface="Calibri" panose="020F0502020204030204" pitchFamily="34" charset="0"/>
                          <a:cs typeface="Arial" panose="020B0604020202020204" pitchFamily="34" charset="0"/>
                        </a:rPr>
                        <a:t>($‘000)</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006125065"/>
                  </a:ext>
                </a:extLst>
              </a:tr>
              <a:tr h="790030">
                <a:tc vMerge="1">
                  <a:txBody>
                    <a:bodyPr/>
                    <a:lstStyle/>
                    <a:p>
                      <a:endParaRPr lang="en-AU"/>
                    </a:p>
                  </a:txBody>
                  <a:tcPr/>
                </a:tc>
                <a:tc>
                  <a:txBody>
                    <a:bodyPr/>
                    <a:lstStyle/>
                    <a:p>
                      <a:pPr algn="ctr"/>
                      <a: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General </a:t>
                      </a:r>
                      <a:b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Fund</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algn="ctr"/>
                      <a: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Water </a:t>
                      </a:r>
                      <a:b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Fund</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algn="ctr"/>
                      <a: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Sewer </a:t>
                      </a:r>
                      <a:b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Fund</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tc>
                  <a:txBody>
                    <a:bodyPr/>
                    <a:lstStyle/>
                    <a:p>
                      <a:pPr algn="ctr"/>
                      <a:r>
                        <a:rPr lang="en-AU" sz="24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Consol.</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7365D"/>
                    </a:solidFill>
                  </a:tcPr>
                </a:tc>
                <a:extLst>
                  <a:ext uri="{0D108BD9-81ED-4DB2-BD59-A6C34878D82A}">
                    <a16:rowId xmlns:a16="http://schemas.microsoft.com/office/drawing/2014/main" val="667331007"/>
                  </a:ext>
                </a:extLst>
              </a:tr>
              <a:tr h="654537">
                <a:tc>
                  <a:txBody>
                    <a:bodyPr/>
                    <a:lstStyle/>
                    <a:p>
                      <a:pPr algn="l"/>
                      <a:r>
                        <a:rPr lang="en-AU" sz="2400">
                          <a:effectLst/>
                          <a:latin typeface="Arial" panose="020B0604020202020204" pitchFamily="34" charset="0"/>
                          <a:ea typeface="Calibri" panose="020F0502020204030204" pitchFamily="34" charset="0"/>
                          <a:cs typeface="Arial" panose="020B0604020202020204" pitchFamily="34" charset="0"/>
                        </a:rPr>
                        <a:t>Capital Budget</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a:effectLst/>
                          <a:latin typeface="Arial" panose="020B0604020202020204" pitchFamily="34" charset="0"/>
                          <a:ea typeface="Calibri" panose="020F0502020204030204" pitchFamily="34" charset="0"/>
                          <a:cs typeface="Arial" panose="020B0604020202020204" pitchFamily="34" charset="0"/>
                        </a:rPr>
                        <a:t>176,531</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a:effectLst/>
                          <a:latin typeface="Arial" panose="020B0604020202020204" pitchFamily="34" charset="0"/>
                          <a:ea typeface="Calibri" panose="020F0502020204030204" pitchFamily="34" charset="0"/>
                          <a:cs typeface="Arial" panose="020B0604020202020204" pitchFamily="34" charset="0"/>
                        </a:rPr>
                        <a:t>27,129</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a:effectLst/>
                          <a:latin typeface="Arial" panose="020B0604020202020204" pitchFamily="34" charset="0"/>
                          <a:ea typeface="Calibri" panose="020F0502020204030204" pitchFamily="34" charset="0"/>
                          <a:cs typeface="Arial" panose="020B0604020202020204" pitchFamily="34" charset="0"/>
                        </a:rPr>
                        <a:t>26,554</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a:effectLst/>
                          <a:latin typeface="Arial" panose="020B0604020202020204" pitchFamily="34" charset="0"/>
                          <a:ea typeface="Calibri" panose="020F0502020204030204" pitchFamily="34" charset="0"/>
                          <a:cs typeface="Arial" panose="020B0604020202020204" pitchFamily="34" charset="0"/>
                        </a:rPr>
                        <a:t>230,214</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720921"/>
                  </a:ext>
                </a:extLst>
              </a:tr>
              <a:tr h="654537">
                <a:tc>
                  <a:txBody>
                    <a:bodyPr/>
                    <a:lstStyle/>
                    <a:p>
                      <a:pPr algn="l"/>
                      <a:r>
                        <a:rPr lang="en-AU" sz="2400">
                          <a:effectLst/>
                          <a:latin typeface="Arial" panose="020B0604020202020204" pitchFamily="34" charset="0"/>
                          <a:ea typeface="Calibri" panose="020F0502020204030204" pitchFamily="34" charset="0"/>
                          <a:cs typeface="Arial" panose="020B0604020202020204" pitchFamily="34" charset="0"/>
                        </a:rPr>
                        <a:t>Operating Budget</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dirty="0">
                          <a:effectLst/>
                          <a:latin typeface="Arial" panose="020B0604020202020204" pitchFamily="34" charset="0"/>
                          <a:ea typeface="Calibri" panose="020F0502020204030204" pitchFamily="34" charset="0"/>
                          <a:cs typeface="Arial" panose="020B0604020202020204" pitchFamily="34" charset="0"/>
                        </a:rPr>
                        <a:t>249,739</a:t>
                      </a:r>
                      <a:endParaRPr lang="en-AU"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a:effectLst/>
                          <a:latin typeface="Arial" panose="020B0604020202020204" pitchFamily="34" charset="0"/>
                          <a:ea typeface="Calibri" panose="020F0502020204030204" pitchFamily="34" charset="0"/>
                          <a:cs typeface="Arial" panose="020B0604020202020204" pitchFamily="34" charset="0"/>
                        </a:rPr>
                        <a:t>29,314</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a:effectLst/>
                          <a:latin typeface="Arial" panose="020B0604020202020204" pitchFamily="34" charset="0"/>
                          <a:ea typeface="Calibri" panose="020F0502020204030204" pitchFamily="34" charset="0"/>
                          <a:cs typeface="Arial" panose="020B0604020202020204" pitchFamily="34" charset="0"/>
                        </a:rPr>
                        <a:t>42,493</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AU" sz="2400">
                          <a:effectLst/>
                          <a:latin typeface="Arial" panose="020B0604020202020204" pitchFamily="34" charset="0"/>
                          <a:ea typeface="Calibri" panose="020F0502020204030204" pitchFamily="34" charset="0"/>
                          <a:cs typeface="Arial" panose="020B0604020202020204" pitchFamily="34" charset="0"/>
                        </a:rPr>
                        <a:t>265,724</a:t>
                      </a:r>
                      <a:endParaRPr lang="en-AU"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8519380"/>
                  </a:ext>
                </a:extLst>
              </a:tr>
              <a:tr h="654537">
                <a:tc>
                  <a:txBody>
                    <a:bodyPr/>
                    <a:lstStyle/>
                    <a:p>
                      <a:pPr algn="l"/>
                      <a:r>
                        <a:rPr lang="en-AU" sz="2400" b="1">
                          <a:effectLst/>
                          <a:latin typeface="Arial" panose="020B0604020202020204" pitchFamily="34" charset="0"/>
                          <a:ea typeface="Calibri" panose="020F0502020204030204" pitchFamily="34" charset="0"/>
                          <a:cs typeface="Arial" panose="020B0604020202020204" pitchFamily="34" charset="0"/>
                        </a:rPr>
                        <a:t>Total Budget</a:t>
                      </a:r>
                      <a:endParaRPr lang="en-AU" sz="24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r"/>
                      <a:r>
                        <a:rPr lang="en-AU" sz="2400" b="1">
                          <a:effectLst/>
                          <a:latin typeface="Arial" panose="020B0604020202020204" pitchFamily="34" charset="0"/>
                          <a:ea typeface="Calibri" panose="020F0502020204030204" pitchFamily="34" charset="0"/>
                          <a:cs typeface="Arial" panose="020B0604020202020204" pitchFamily="34" charset="0"/>
                        </a:rPr>
                        <a:t>426,279</a:t>
                      </a:r>
                      <a:endParaRPr lang="en-AU" sz="24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r"/>
                      <a:r>
                        <a:rPr lang="en-AU" sz="2400" b="1">
                          <a:effectLst/>
                          <a:latin typeface="Arial" panose="020B0604020202020204" pitchFamily="34" charset="0"/>
                          <a:ea typeface="Calibri" panose="020F0502020204030204" pitchFamily="34" charset="0"/>
                          <a:cs typeface="Arial" panose="020B0604020202020204" pitchFamily="34" charset="0"/>
                        </a:rPr>
                        <a:t>56,435</a:t>
                      </a:r>
                      <a:endParaRPr lang="en-AU" sz="24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r"/>
                      <a:r>
                        <a:rPr lang="en-AU" sz="2400" b="1">
                          <a:effectLst/>
                          <a:latin typeface="Arial" panose="020B0604020202020204" pitchFamily="34" charset="0"/>
                          <a:ea typeface="Calibri" panose="020F0502020204030204" pitchFamily="34" charset="0"/>
                          <a:cs typeface="Arial" panose="020B0604020202020204" pitchFamily="34" charset="0"/>
                        </a:rPr>
                        <a:t>69,046</a:t>
                      </a:r>
                      <a:endParaRPr lang="en-AU" sz="24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r"/>
                      <a:r>
                        <a:rPr lang="en-AU" sz="2400" b="1" dirty="0">
                          <a:effectLst/>
                          <a:latin typeface="Arial" panose="020B0604020202020204" pitchFamily="34" charset="0"/>
                          <a:ea typeface="Calibri" panose="020F0502020204030204" pitchFamily="34" charset="0"/>
                          <a:cs typeface="Arial" panose="020B0604020202020204" pitchFamily="34" charset="0"/>
                        </a:rPr>
                        <a:t>495,938</a:t>
                      </a:r>
                      <a:endParaRPr lang="en-AU" sz="24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60503360"/>
                  </a:ext>
                </a:extLst>
              </a:tr>
            </a:tbl>
          </a:graphicData>
        </a:graphic>
      </p:graphicFrame>
    </p:spTree>
    <p:extLst>
      <p:ext uri="{BB962C8B-B14F-4D97-AF65-F5344CB8AC3E}">
        <p14:creationId xmlns:p14="http://schemas.microsoft.com/office/powerpoint/2010/main" val="232307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C98BF-B5D4-49C0-8478-D0FA4B12D1E5}"/>
              </a:ext>
            </a:extLst>
          </p:cNvPr>
          <p:cNvSpPr>
            <a:spLocks noGrp="1"/>
          </p:cNvSpPr>
          <p:nvPr>
            <p:ph sz="half" idx="2"/>
          </p:nvPr>
        </p:nvSpPr>
        <p:spPr>
          <a:xfrm>
            <a:off x="395140" y="1987826"/>
            <a:ext cx="5396060" cy="4026475"/>
          </a:xfrm>
        </p:spPr>
        <p:txBody>
          <a:bodyPr/>
          <a:lstStyle/>
          <a:p>
            <a:pPr>
              <a:spcBef>
                <a:spcPts val="1800"/>
              </a:spcBef>
            </a:pPr>
            <a:r>
              <a:rPr lang="en-AU" sz="2400" b="0" i="0" u="none" strike="noStrike" baseline="0">
                <a:solidFill>
                  <a:srgbClr val="000000"/>
                </a:solidFill>
                <a:latin typeface="Arial" panose="020B0604020202020204" pitchFamily="34" charset="0"/>
              </a:rPr>
              <a:t>Sanctuary Point Library</a:t>
            </a:r>
          </a:p>
          <a:p>
            <a:pPr>
              <a:spcBef>
                <a:spcPts val="1800"/>
              </a:spcBef>
            </a:pPr>
            <a:r>
              <a:rPr lang="en-AU" sz="2400">
                <a:solidFill>
                  <a:srgbClr val="000000"/>
                </a:solidFill>
              </a:rPr>
              <a:t>Boongaree</a:t>
            </a:r>
          </a:p>
          <a:p>
            <a:pPr>
              <a:spcBef>
                <a:spcPts val="1800"/>
              </a:spcBef>
            </a:pPr>
            <a:r>
              <a:rPr lang="en-AU" sz="2400">
                <a:solidFill>
                  <a:srgbClr val="000000"/>
                </a:solidFill>
              </a:rPr>
              <a:t>SCARP – Artie Smith Oval</a:t>
            </a:r>
          </a:p>
          <a:p>
            <a:pPr>
              <a:spcBef>
                <a:spcPts val="1800"/>
              </a:spcBef>
            </a:pPr>
            <a:r>
              <a:rPr lang="en-AU" sz="2400">
                <a:solidFill>
                  <a:srgbClr val="000000"/>
                </a:solidFill>
              </a:rPr>
              <a:t>Bay and Basin Skate Park</a:t>
            </a:r>
          </a:p>
          <a:p>
            <a:pPr>
              <a:spcBef>
                <a:spcPts val="1800"/>
              </a:spcBef>
            </a:pPr>
            <a:r>
              <a:rPr lang="en-AU" sz="2400" b="0" i="0" u="none" strike="noStrike" baseline="0">
                <a:solidFill>
                  <a:srgbClr val="000000"/>
                </a:solidFill>
                <a:latin typeface="Arial" panose="020B0604020202020204" pitchFamily="34" charset="0"/>
              </a:rPr>
              <a:t>Materials Recovery Facility (MRF)</a:t>
            </a:r>
          </a:p>
          <a:p>
            <a:pPr>
              <a:spcBef>
                <a:spcPts val="1800"/>
              </a:spcBef>
            </a:pPr>
            <a:r>
              <a:rPr lang="en-AU" sz="2400">
                <a:solidFill>
                  <a:srgbClr val="000000"/>
                </a:solidFill>
              </a:rPr>
              <a:t>Resource Recovery Facility (RRF)</a:t>
            </a:r>
          </a:p>
          <a:p>
            <a:pPr>
              <a:spcBef>
                <a:spcPts val="1800"/>
              </a:spcBef>
            </a:pPr>
            <a:endParaRPr lang="en-AU" sz="2400" b="0" i="0" u="none" strike="noStrike" baseline="0">
              <a:solidFill>
                <a:srgbClr val="000000"/>
              </a:solidFill>
              <a:latin typeface="Arial" panose="020B0604020202020204" pitchFamily="34" charset="0"/>
            </a:endParaRPr>
          </a:p>
          <a:p>
            <a:pPr>
              <a:spcBef>
                <a:spcPts val="1800"/>
              </a:spcBef>
            </a:pPr>
            <a:endParaRPr lang="en-AU" sz="2400" b="0" i="0" u="none" strike="noStrike" baseline="0">
              <a:solidFill>
                <a:srgbClr val="000000"/>
              </a:solidFill>
              <a:latin typeface="Arial" panose="020B0604020202020204" pitchFamily="34" charset="0"/>
            </a:endParaRPr>
          </a:p>
        </p:txBody>
      </p:sp>
      <p:pic>
        <p:nvPicPr>
          <p:cNvPr id="7" name="Picture 6">
            <a:extLst>
              <a:ext uri="{FF2B5EF4-FFF2-40B4-BE49-F238E27FC236}">
                <a16:creationId xmlns:a16="http://schemas.microsoft.com/office/drawing/2014/main" id="{FF0B2BDA-7104-41D7-8A12-C92EC2D8784A}"/>
              </a:ext>
            </a:extLst>
          </p:cNvPr>
          <p:cNvPicPr>
            <a:picLocks noChangeAspect="1"/>
          </p:cNvPicPr>
          <p:nvPr/>
        </p:nvPicPr>
        <p:blipFill>
          <a:blip r:embed="rId3"/>
          <a:stretch>
            <a:fillRect/>
          </a:stretch>
        </p:blipFill>
        <p:spPr>
          <a:xfrm>
            <a:off x="5604305" y="846970"/>
            <a:ext cx="5917751" cy="1327556"/>
          </a:xfrm>
          <a:prstGeom prst="rect">
            <a:avLst/>
          </a:prstGeom>
        </p:spPr>
      </p:pic>
      <p:sp>
        <p:nvSpPr>
          <p:cNvPr id="8" name="Title 5">
            <a:extLst>
              <a:ext uri="{FF2B5EF4-FFF2-40B4-BE49-F238E27FC236}">
                <a16:creationId xmlns:a16="http://schemas.microsoft.com/office/drawing/2014/main" id="{0C110068-EE5F-44FB-8A0F-D93BF2449DA4}"/>
              </a:ext>
            </a:extLst>
          </p:cNvPr>
          <p:cNvSpPr>
            <a:spLocks noGrp="1"/>
          </p:cNvSpPr>
          <p:nvPr>
            <p:ph type="title"/>
          </p:nvPr>
        </p:nvSpPr>
        <p:spPr>
          <a:xfrm>
            <a:off x="395140" y="256718"/>
            <a:ext cx="9634981" cy="530421"/>
          </a:xfrm>
        </p:spPr>
        <p:txBody>
          <a:bodyPr/>
          <a:lstStyle/>
          <a:p>
            <a:r>
              <a:rPr lang="en-AU"/>
              <a:t>Ongoing Major Projects</a:t>
            </a:r>
          </a:p>
        </p:txBody>
      </p:sp>
      <p:pic>
        <p:nvPicPr>
          <p:cNvPr id="4" name="Picture 3">
            <a:extLst>
              <a:ext uri="{FF2B5EF4-FFF2-40B4-BE49-F238E27FC236}">
                <a16:creationId xmlns:a16="http://schemas.microsoft.com/office/drawing/2014/main" id="{915F52D3-30DD-40AD-BD85-078DEED42363}"/>
              </a:ext>
            </a:extLst>
          </p:cNvPr>
          <p:cNvPicPr>
            <a:picLocks noChangeAspect="1"/>
          </p:cNvPicPr>
          <p:nvPr/>
        </p:nvPicPr>
        <p:blipFill>
          <a:blip r:embed="rId4"/>
          <a:stretch>
            <a:fillRect/>
          </a:stretch>
        </p:blipFill>
        <p:spPr>
          <a:xfrm>
            <a:off x="6460708" y="2234357"/>
            <a:ext cx="3423870" cy="3838716"/>
          </a:xfrm>
          <a:prstGeom prst="rect">
            <a:avLst/>
          </a:prstGeom>
        </p:spPr>
      </p:pic>
    </p:spTree>
    <p:extLst>
      <p:ext uri="{BB962C8B-B14F-4D97-AF65-F5344CB8AC3E}">
        <p14:creationId xmlns:p14="http://schemas.microsoft.com/office/powerpoint/2010/main" val="2689841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C98BF-B5D4-49C0-8478-D0FA4B12D1E5}"/>
              </a:ext>
            </a:extLst>
          </p:cNvPr>
          <p:cNvSpPr>
            <a:spLocks noGrp="1"/>
          </p:cNvSpPr>
          <p:nvPr>
            <p:ph sz="half" idx="2"/>
          </p:nvPr>
        </p:nvSpPr>
        <p:spPr>
          <a:xfrm>
            <a:off x="395140" y="1510748"/>
            <a:ext cx="5022550" cy="4503553"/>
          </a:xfrm>
        </p:spPr>
        <p:txBody>
          <a:bodyPr/>
          <a:lstStyle/>
          <a:p>
            <a:pPr algn="l"/>
            <a:endParaRPr lang="en-AU" sz="1800" b="0" i="0" u="none" strike="noStrike" baseline="0" dirty="0">
              <a:solidFill>
                <a:srgbClr val="000000"/>
              </a:solidFill>
              <a:latin typeface="Symbol" panose="05050102010706020507" pitchFamily="18" charset="2"/>
            </a:endParaRPr>
          </a:p>
          <a:p>
            <a:pPr>
              <a:spcBef>
                <a:spcPts val="1800"/>
              </a:spcBef>
              <a:spcAft>
                <a:spcPts val="1200"/>
              </a:spcAft>
            </a:pPr>
            <a:r>
              <a:rPr lang="en-AU" sz="2400" dirty="0">
                <a:solidFill>
                  <a:srgbClr val="000000"/>
                </a:solidFill>
              </a:rPr>
              <a:t>Far North Collector Road (photo new roundabout)</a:t>
            </a:r>
          </a:p>
          <a:p>
            <a:pPr>
              <a:spcBef>
                <a:spcPts val="1800"/>
              </a:spcBef>
              <a:spcAft>
                <a:spcPts val="1200"/>
              </a:spcAft>
            </a:pPr>
            <a:r>
              <a:rPr lang="en-AU" sz="2400" b="0" i="0" u="none" strike="noStrike" baseline="0" dirty="0">
                <a:solidFill>
                  <a:srgbClr val="000000"/>
                </a:solidFill>
                <a:latin typeface="Arial" panose="020B0604020202020204" pitchFamily="34" charset="0"/>
              </a:rPr>
              <a:t>Sewer &amp; Water infrastructure - Moss Vale Road Urban Release Areas</a:t>
            </a:r>
          </a:p>
          <a:p>
            <a:pPr>
              <a:spcBef>
                <a:spcPts val="1800"/>
              </a:spcBef>
              <a:spcAft>
                <a:spcPts val="1200"/>
              </a:spcAft>
            </a:pPr>
            <a:r>
              <a:rPr lang="en-AU" sz="2400" b="0" i="0" u="none" strike="noStrike" baseline="0" dirty="0">
                <a:solidFill>
                  <a:srgbClr val="000000"/>
                </a:solidFill>
                <a:latin typeface="Arial" panose="020B0604020202020204" pitchFamily="34" charset="0"/>
              </a:rPr>
              <a:t>Nowra Riverfront Precinct</a:t>
            </a:r>
          </a:p>
          <a:p>
            <a:pPr>
              <a:spcBef>
                <a:spcPts val="1800"/>
              </a:spcBef>
              <a:spcAft>
                <a:spcPts val="1200"/>
              </a:spcAft>
            </a:pPr>
            <a:r>
              <a:rPr lang="en-AU" sz="2400" dirty="0">
                <a:solidFill>
                  <a:srgbClr val="000000"/>
                </a:solidFill>
              </a:rPr>
              <a:t>Coastal Management Program</a:t>
            </a:r>
            <a:endParaRPr lang="en-AU" sz="2400" b="0" i="0" u="none" strike="noStrike" baseline="0" dirty="0">
              <a:solidFill>
                <a:srgbClr val="000000"/>
              </a:solidFill>
              <a:latin typeface="Arial" panose="020B0604020202020204" pitchFamily="34" charset="0"/>
            </a:endParaRPr>
          </a:p>
          <a:p>
            <a:pPr>
              <a:spcBef>
                <a:spcPts val="1800"/>
              </a:spcBef>
            </a:pPr>
            <a:endParaRPr lang="en-AU" sz="2400" b="0" i="0" u="none" strike="noStrike" baseline="0" dirty="0">
              <a:solidFill>
                <a:srgbClr val="000000"/>
              </a:solidFill>
              <a:latin typeface="Arial" panose="020B0604020202020204" pitchFamily="34" charset="0"/>
            </a:endParaRPr>
          </a:p>
          <a:p>
            <a:pPr>
              <a:spcBef>
                <a:spcPts val="1800"/>
              </a:spcBef>
            </a:pPr>
            <a:endParaRPr lang="en-AU" sz="2400" b="0" i="0" u="none" strike="noStrike" baseline="0" dirty="0">
              <a:solidFill>
                <a:srgbClr val="000000"/>
              </a:solidFill>
              <a:latin typeface="Arial" panose="020B0604020202020204" pitchFamily="34" charset="0"/>
            </a:endParaRPr>
          </a:p>
          <a:p>
            <a:pPr>
              <a:spcBef>
                <a:spcPts val="1800"/>
              </a:spcBef>
            </a:pPr>
            <a:endParaRPr lang="en-AU" sz="2400" b="0" i="0" u="none" strike="noStrike" baseline="0" dirty="0">
              <a:solidFill>
                <a:srgbClr val="000000"/>
              </a:solidFill>
              <a:latin typeface="Arial" panose="020B0604020202020204" pitchFamily="34" charset="0"/>
            </a:endParaRPr>
          </a:p>
          <a:p>
            <a:endParaRPr lang="en-AU" dirty="0"/>
          </a:p>
        </p:txBody>
      </p:sp>
      <p:sp>
        <p:nvSpPr>
          <p:cNvPr id="6" name="Title 5">
            <a:extLst>
              <a:ext uri="{FF2B5EF4-FFF2-40B4-BE49-F238E27FC236}">
                <a16:creationId xmlns:a16="http://schemas.microsoft.com/office/drawing/2014/main" id="{183E9169-4682-4A95-9C46-01D3F31893AA}"/>
              </a:ext>
            </a:extLst>
          </p:cNvPr>
          <p:cNvSpPr>
            <a:spLocks noGrp="1"/>
          </p:cNvSpPr>
          <p:nvPr>
            <p:ph type="title"/>
          </p:nvPr>
        </p:nvSpPr>
        <p:spPr/>
        <p:txBody>
          <a:bodyPr/>
          <a:lstStyle/>
          <a:p>
            <a:r>
              <a:rPr lang="en-AU"/>
              <a:t>Ongoing Major Projects</a:t>
            </a:r>
          </a:p>
        </p:txBody>
      </p:sp>
      <p:pic>
        <p:nvPicPr>
          <p:cNvPr id="7" name="Picture 6">
            <a:extLst>
              <a:ext uri="{FF2B5EF4-FFF2-40B4-BE49-F238E27FC236}">
                <a16:creationId xmlns:a16="http://schemas.microsoft.com/office/drawing/2014/main" id="{D24EB06A-B9E8-403A-9D1F-CEB1B8006F8E}"/>
              </a:ext>
            </a:extLst>
          </p:cNvPr>
          <p:cNvPicPr>
            <a:picLocks noChangeAspect="1"/>
          </p:cNvPicPr>
          <p:nvPr/>
        </p:nvPicPr>
        <p:blipFill>
          <a:blip r:embed="rId3"/>
          <a:stretch>
            <a:fillRect/>
          </a:stretch>
        </p:blipFill>
        <p:spPr>
          <a:xfrm>
            <a:off x="5417690" y="1079382"/>
            <a:ext cx="5680999" cy="1286404"/>
          </a:xfrm>
          <a:prstGeom prst="rect">
            <a:avLst/>
          </a:prstGeom>
        </p:spPr>
      </p:pic>
      <p:pic>
        <p:nvPicPr>
          <p:cNvPr id="8" name="Picture 2">
            <a:extLst>
              <a:ext uri="{FF2B5EF4-FFF2-40B4-BE49-F238E27FC236}">
                <a16:creationId xmlns:a16="http://schemas.microsoft.com/office/drawing/2014/main" id="{97710A95-FEF8-4EAD-9763-F79447A11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015" y="2584499"/>
            <a:ext cx="4866620" cy="304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7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C98BF-B5D4-49C0-8478-D0FA4B12D1E5}"/>
              </a:ext>
            </a:extLst>
          </p:cNvPr>
          <p:cNvSpPr>
            <a:spLocks noGrp="1"/>
          </p:cNvSpPr>
          <p:nvPr>
            <p:ph sz="half" idx="2"/>
          </p:nvPr>
        </p:nvSpPr>
        <p:spPr>
          <a:xfrm>
            <a:off x="395140" y="1510748"/>
            <a:ext cx="6828620" cy="4503553"/>
          </a:xfrm>
        </p:spPr>
        <p:txBody>
          <a:bodyPr/>
          <a:lstStyle/>
          <a:p>
            <a:pPr>
              <a:spcBef>
                <a:spcPts val="1800"/>
              </a:spcBef>
              <a:spcAft>
                <a:spcPts val="1200"/>
              </a:spcAft>
            </a:pPr>
            <a:r>
              <a:rPr lang="en-AU" sz="2400" b="0" i="0" u="none" strike="noStrike" baseline="0"/>
              <a:t>Industrial Estates – ongoing stages</a:t>
            </a:r>
            <a:endParaRPr lang="en-AU" sz="2400">
              <a:solidFill>
                <a:srgbClr val="26274C"/>
              </a:solidFill>
            </a:endParaRPr>
          </a:p>
          <a:p>
            <a:pPr>
              <a:spcBef>
                <a:spcPts val="1800"/>
              </a:spcBef>
              <a:spcAft>
                <a:spcPts val="1200"/>
              </a:spcAft>
            </a:pPr>
            <a:r>
              <a:rPr lang="en-AU" sz="2400" b="0" i="0" u="none" strike="noStrike" baseline="0">
                <a:solidFill>
                  <a:srgbClr val="26274C"/>
                </a:solidFill>
              </a:rPr>
              <a:t>Redevelop Vincentia's Burton Street Mall</a:t>
            </a:r>
          </a:p>
          <a:p>
            <a:pPr>
              <a:spcBef>
                <a:spcPts val="1800"/>
              </a:spcBef>
              <a:spcAft>
                <a:spcPts val="1200"/>
              </a:spcAft>
            </a:pPr>
            <a:r>
              <a:rPr lang="en-AU" sz="2400">
                <a:solidFill>
                  <a:srgbClr val="26274C"/>
                </a:solidFill>
              </a:rPr>
              <a:t>B</a:t>
            </a:r>
            <a:r>
              <a:rPr lang="en-AU" sz="2400" b="0" i="0" u="none" strike="noStrike" baseline="0">
                <a:solidFill>
                  <a:srgbClr val="26274C"/>
                </a:solidFill>
              </a:rPr>
              <a:t>erthing facility - Ulladulla Harbour</a:t>
            </a:r>
          </a:p>
          <a:p>
            <a:pPr>
              <a:spcBef>
                <a:spcPts val="1800"/>
              </a:spcBef>
              <a:spcAft>
                <a:spcPts val="1200"/>
              </a:spcAft>
            </a:pPr>
            <a:r>
              <a:rPr lang="en-AU" sz="2400">
                <a:solidFill>
                  <a:srgbClr val="26274C"/>
                </a:solidFill>
              </a:rPr>
              <a:t>Bridges Program ($4.3M)</a:t>
            </a:r>
          </a:p>
          <a:p>
            <a:pPr>
              <a:spcBef>
                <a:spcPts val="1800"/>
              </a:spcBef>
              <a:spcAft>
                <a:spcPts val="1200"/>
              </a:spcAft>
            </a:pPr>
            <a:r>
              <a:rPr lang="en-AU" sz="2400" b="0" i="0" u="none" strike="noStrike" baseline="0">
                <a:solidFill>
                  <a:srgbClr val="26274C"/>
                </a:solidFill>
              </a:rPr>
              <a:t>Waterways Program (boat ramp improvements)</a:t>
            </a:r>
          </a:p>
          <a:p>
            <a:pPr algn="l"/>
            <a:endParaRPr lang="en-AU" sz="2400" b="0" i="0" u="none" strike="noStrike" baseline="0">
              <a:solidFill>
                <a:srgbClr val="000000"/>
              </a:solidFill>
            </a:endParaRPr>
          </a:p>
        </p:txBody>
      </p:sp>
      <p:pic>
        <p:nvPicPr>
          <p:cNvPr id="4" name="Picture 3">
            <a:extLst>
              <a:ext uri="{FF2B5EF4-FFF2-40B4-BE49-F238E27FC236}">
                <a16:creationId xmlns:a16="http://schemas.microsoft.com/office/drawing/2014/main" id="{440BACA1-DB62-4030-8E4F-F1C8C047B0D0}"/>
              </a:ext>
            </a:extLst>
          </p:cNvPr>
          <p:cNvPicPr>
            <a:picLocks noChangeAspect="1"/>
          </p:cNvPicPr>
          <p:nvPr/>
        </p:nvPicPr>
        <p:blipFill>
          <a:blip r:embed="rId3"/>
          <a:stretch>
            <a:fillRect/>
          </a:stretch>
        </p:blipFill>
        <p:spPr>
          <a:xfrm>
            <a:off x="6774312" y="956023"/>
            <a:ext cx="4076147" cy="1165544"/>
          </a:xfrm>
          <a:prstGeom prst="rect">
            <a:avLst/>
          </a:prstGeom>
        </p:spPr>
      </p:pic>
      <p:sp>
        <p:nvSpPr>
          <p:cNvPr id="7" name="Title 5">
            <a:extLst>
              <a:ext uri="{FF2B5EF4-FFF2-40B4-BE49-F238E27FC236}">
                <a16:creationId xmlns:a16="http://schemas.microsoft.com/office/drawing/2014/main" id="{FDB59EA4-2BA8-47A4-9EEB-3E5706A83EDC}"/>
              </a:ext>
            </a:extLst>
          </p:cNvPr>
          <p:cNvSpPr>
            <a:spLocks noGrp="1"/>
          </p:cNvSpPr>
          <p:nvPr>
            <p:ph type="title"/>
          </p:nvPr>
        </p:nvSpPr>
        <p:spPr>
          <a:xfrm>
            <a:off x="395140" y="256718"/>
            <a:ext cx="9634981" cy="530421"/>
          </a:xfrm>
        </p:spPr>
        <p:txBody>
          <a:bodyPr/>
          <a:lstStyle/>
          <a:p>
            <a:r>
              <a:rPr lang="en-AU"/>
              <a:t>Capital Projects Showcase</a:t>
            </a:r>
          </a:p>
        </p:txBody>
      </p:sp>
      <p:pic>
        <p:nvPicPr>
          <p:cNvPr id="5" name="Picture 4" descr="A picture containing tree, outdoor, ground, sidewalk&#10;&#10;Description automatically generated">
            <a:extLst>
              <a:ext uri="{FF2B5EF4-FFF2-40B4-BE49-F238E27FC236}">
                <a16:creationId xmlns:a16="http://schemas.microsoft.com/office/drawing/2014/main" id="{3F80E8FD-7D50-441C-9577-21C151124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110" y="2352206"/>
            <a:ext cx="4662380" cy="2743034"/>
          </a:xfrm>
          <a:prstGeom prst="rect">
            <a:avLst/>
          </a:prstGeom>
        </p:spPr>
      </p:pic>
    </p:spTree>
    <p:extLst>
      <p:ext uri="{BB962C8B-B14F-4D97-AF65-F5344CB8AC3E}">
        <p14:creationId xmlns:p14="http://schemas.microsoft.com/office/powerpoint/2010/main" val="16123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E6E8-B3F6-4968-94F5-3015FE13AAB9}"/>
              </a:ext>
            </a:extLst>
          </p:cNvPr>
          <p:cNvSpPr>
            <a:spLocks noGrp="1"/>
          </p:cNvSpPr>
          <p:nvPr>
            <p:ph type="title"/>
          </p:nvPr>
        </p:nvSpPr>
        <p:spPr/>
        <p:txBody>
          <a:bodyPr/>
          <a:lstStyle/>
          <a:p>
            <a:r>
              <a:rPr lang="en-AU" dirty="0"/>
              <a:t>What’s on Public Exhibition?</a:t>
            </a:r>
          </a:p>
        </p:txBody>
      </p:sp>
      <p:pic>
        <p:nvPicPr>
          <p:cNvPr id="7" name="Picture 6">
            <a:extLst>
              <a:ext uri="{FF2B5EF4-FFF2-40B4-BE49-F238E27FC236}">
                <a16:creationId xmlns:a16="http://schemas.microsoft.com/office/drawing/2014/main" id="{A97A6429-010A-46FF-996C-80DDB01CF2B9}"/>
              </a:ext>
            </a:extLst>
          </p:cNvPr>
          <p:cNvPicPr>
            <a:picLocks noChangeAspect="1"/>
          </p:cNvPicPr>
          <p:nvPr/>
        </p:nvPicPr>
        <p:blipFill>
          <a:blip r:embed="rId3"/>
          <a:stretch>
            <a:fillRect/>
          </a:stretch>
        </p:blipFill>
        <p:spPr>
          <a:xfrm>
            <a:off x="545417" y="1390261"/>
            <a:ext cx="3019636" cy="4320000"/>
          </a:xfrm>
          <a:prstGeom prst="rect">
            <a:avLst/>
          </a:prstGeom>
        </p:spPr>
      </p:pic>
      <p:pic>
        <p:nvPicPr>
          <p:cNvPr id="9" name="Picture 8">
            <a:extLst>
              <a:ext uri="{FF2B5EF4-FFF2-40B4-BE49-F238E27FC236}">
                <a16:creationId xmlns:a16="http://schemas.microsoft.com/office/drawing/2014/main" id="{46889990-7B96-4043-A1E8-15725A8D3CAD}"/>
              </a:ext>
            </a:extLst>
          </p:cNvPr>
          <p:cNvPicPr>
            <a:picLocks noChangeAspect="1"/>
          </p:cNvPicPr>
          <p:nvPr/>
        </p:nvPicPr>
        <p:blipFill>
          <a:blip r:embed="rId4"/>
          <a:stretch>
            <a:fillRect/>
          </a:stretch>
        </p:blipFill>
        <p:spPr>
          <a:xfrm>
            <a:off x="3963045" y="1390261"/>
            <a:ext cx="3039841" cy="4320000"/>
          </a:xfrm>
          <a:prstGeom prst="rect">
            <a:avLst/>
          </a:prstGeom>
        </p:spPr>
      </p:pic>
      <p:pic>
        <p:nvPicPr>
          <p:cNvPr id="11" name="Picture 10">
            <a:extLst>
              <a:ext uri="{FF2B5EF4-FFF2-40B4-BE49-F238E27FC236}">
                <a16:creationId xmlns:a16="http://schemas.microsoft.com/office/drawing/2014/main" id="{CF903BD2-6DFB-430B-9E7F-B7239BE19983}"/>
              </a:ext>
            </a:extLst>
          </p:cNvPr>
          <p:cNvPicPr>
            <a:picLocks noChangeAspect="1"/>
          </p:cNvPicPr>
          <p:nvPr/>
        </p:nvPicPr>
        <p:blipFill>
          <a:blip r:embed="rId5"/>
          <a:stretch>
            <a:fillRect/>
          </a:stretch>
        </p:blipFill>
        <p:spPr>
          <a:xfrm>
            <a:off x="7491884" y="1390261"/>
            <a:ext cx="3025732" cy="4320000"/>
          </a:xfrm>
          <a:prstGeom prst="rect">
            <a:avLst/>
          </a:prstGeom>
        </p:spPr>
      </p:pic>
    </p:spTree>
    <p:extLst>
      <p:ext uri="{BB962C8B-B14F-4D97-AF65-F5344CB8AC3E}">
        <p14:creationId xmlns:p14="http://schemas.microsoft.com/office/powerpoint/2010/main" val="2030228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F36B-65F6-45DC-8499-B8A728AE9BB3}"/>
              </a:ext>
            </a:extLst>
          </p:cNvPr>
          <p:cNvSpPr>
            <a:spLocks noGrp="1"/>
          </p:cNvSpPr>
          <p:nvPr>
            <p:ph type="ctrTitle"/>
          </p:nvPr>
        </p:nvSpPr>
        <p:spPr/>
        <p:txBody>
          <a:bodyPr/>
          <a:lstStyle/>
          <a:p>
            <a:r>
              <a:rPr lang="en-AU" dirty="0"/>
              <a:t>Organisational Structure</a:t>
            </a:r>
          </a:p>
        </p:txBody>
      </p:sp>
      <p:sp>
        <p:nvSpPr>
          <p:cNvPr id="3" name="Subtitle 2">
            <a:extLst>
              <a:ext uri="{FF2B5EF4-FFF2-40B4-BE49-F238E27FC236}">
                <a16:creationId xmlns:a16="http://schemas.microsoft.com/office/drawing/2014/main" id="{4404B6FB-BF79-458D-8E5A-A1C747BB81B8}"/>
              </a:ext>
            </a:extLst>
          </p:cNvPr>
          <p:cNvSpPr>
            <a:spLocks noGrp="1"/>
          </p:cNvSpPr>
          <p:nvPr>
            <p:ph type="subTitle" idx="1"/>
          </p:nvPr>
        </p:nvSpPr>
        <p:spPr/>
        <p:txBody>
          <a:bodyPr lIns="91440" tIns="45720" rIns="91440" bIns="45720" anchor="t">
            <a:normAutofit/>
          </a:bodyPr>
          <a:lstStyle/>
          <a:p>
            <a:r>
              <a:rPr lang="en-AU" dirty="0">
                <a:latin typeface="Arial"/>
                <a:cs typeface="Arial"/>
              </a:rPr>
              <a:t>Stephen </a:t>
            </a:r>
            <a:r>
              <a:rPr lang="en-AU" dirty="0" err="1">
                <a:latin typeface="Arial"/>
                <a:cs typeface="Arial"/>
              </a:rPr>
              <a:t>Dunshea</a:t>
            </a:r>
            <a:r>
              <a:rPr lang="en-AU" dirty="0">
                <a:latin typeface="Arial"/>
                <a:cs typeface="Arial"/>
              </a:rPr>
              <a:t> </a:t>
            </a:r>
            <a:br>
              <a:rPr lang="en-AU" dirty="0"/>
            </a:br>
            <a:r>
              <a:rPr lang="en-AU" dirty="0">
                <a:latin typeface="Arial"/>
                <a:cs typeface="Arial"/>
              </a:rPr>
              <a:t>Chief Executive Officer</a:t>
            </a:r>
          </a:p>
        </p:txBody>
      </p:sp>
    </p:spTree>
    <p:extLst>
      <p:ext uri="{BB962C8B-B14F-4D97-AF65-F5344CB8AC3E}">
        <p14:creationId xmlns:p14="http://schemas.microsoft.com/office/powerpoint/2010/main" val="2316334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135A-CF85-4076-A12B-371D2215AC0A}"/>
              </a:ext>
            </a:extLst>
          </p:cNvPr>
          <p:cNvSpPr>
            <a:spLocks noGrp="1"/>
          </p:cNvSpPr>
          <p:nvPr>
            <p:ph type="title"/>
          </p:nvPr>
        </p:nvSpPr>
        <p:spPr/>
        <p:txBody>
          <a:bodyPr/>
          <a:lstStyle/>
          <a:p>
            <a:r>
              <a:rPr lang="en-AU" dirty="0"/>
              <a:t>Get Involved</a:t>
            </a:r>
          </a:p>
        </p:txBody>
      </p:sp>
      <p:sp>
        <p:nvSpPr>
          <p:cNvPr id="3" name="Content Placeholder 2">
            <a:extLst>
              <a:ext uri="{FF2B5EF4-FFF2-40B4-BE49-F238E27FC236}">
                <a16:creationId xmlns:a16="http://schemas.microsoft.com/office/drawing/2014/main" id="{58737F77-7C67-4576-BE14-7E50C4E08D4D}"/>
              </a:ext>
            </a:extLst>
          </p:cNvPr>
          <p:cNvSpPr>
            <a:spLocks noGrp="1"/>
          </p:cNvSpPr>
          <p:nvPr>
            <p:ph idx="1"/>
          </p:nvPr>
        </p:nvSpPr>
        <p:spPr>
          <a:xfrm>
            <a:off x="395139" y="1253330"/>
            <a:ext cx="6322901" cy="4817531"/>
          </a:xfrm>
        </p:spPr>
        <p:txBody>
          <a:bodyPr/>
          <a:lstStyle/>
          <a:p>
            <a:pPr>
              <a:spcBef>
                <a:spcPts val="1200"/>
              </a:spcBef>
              <a:spcAft>
                <a:spcPts val="1200"/>
              </a:spcAft>
            </a:pPr>
            <a:r>
              <a:rPr lang="en-AU" b="0" i="0" dirty="0">
                <a:solidFill>
                  <a:srgbClr val="2F2B4E"/>
                </a:solidFill>
                <a:effectLst/>
                <a:latin typeface="Helvetica" panose="020B0604020202020204" pitchFamily="34" charset="0"/>
              </a:rPr>
              <a:t>Public Exhibition </a:t>
            </a:r>
            <a:r>
              <a:rPr lang="en-AU" dirty="0">
                <a:solidFill>
                  <a:srgbClr val="2F2B4E"/>
                </a:solidFill>
                <a:latin typeface="Helvetica" panose="020B0604020202020204" pitchFamily="34" charset="0"/>
              </a:rPr>
              <a:t>29</a:t>
            </a:r>
            <a:r>
              <a:rPr lang="en-AU" b="0" i="0" dirty="0">
                <a:solidFill>
                  <a:srgbClr val="2F2B4E"/>
                </a:solidFill>
                <a:effectLst/>
                <a:latin typeface="Helvetica" panose="020B0604020202020204" pitchFamily="34" charset="0"/>
              </a:rPr>
              <a:t> April – 27 May</a:t>
            </a:r>
          </a:p>
          <a:p>
            <a:pPr>
              <a:spcBef>
                <a:spcPts val="1200"/>
              </a:spcBef>
              <a:spcAft>
                <a:spcPts val="1200"/>
              </a:spcAft>
            </a:pPr>
            <a:r>
              <a:rPr lang="en-AU" dirty="0">
                <a:solidFill>
                  <a:srgbClr val="2F2B4E"/>
                </a:solidFill>
                <a:latin typeface="Helvetica" panose="020B0604020202020204" pitchFamily="34" charset="0"/>
              </a:rPr>
              <a:t>Submissions collated, considered &amp; </a:t>
            </a:r>
            <a:r>
              <a:rPr lang="en-AU" dirty="0" err="1">
                <a:solidFill>
                  <a:srgbClr val="2F2B4E"/>
                </a:solidFill>
                <a:latin typeface="Helvetica" panose="020B0604020202020204" pitchFamily="34" charset="0"/>
              </a:rPr>
              <a:t>Clr</a:t>
            </a:r>
            <a:r>
              <a:rPr lang="en-AU" dirty="0">
                <a:solidFill>
                  <a:srgbClr val="2F2B4E"/>
                </a:solidFill>
                <a:latin typeface="Helvetica" panose="020B0604020202020204" pitchFamily="34" charset="0"/>
              </a:rPr>
              <a:t> Briefing on amendments</a:t>
            </a:r>
          </a:p>
          <a:p>
            <a:pPr>
              <a:spcBef>
                <a:spcPts val="1200"/>
              </a:spcBef>
              <a:spcAft>
                <a:spcPts val="1200"/>
              </a:spcAft>
            </a:pPr>
            <a:r>
              <a:rPr lang="en-AU" dirty="0">
                <a:solidFill>
                  <a:srgbClr val="2F2B4E"/>
                </a:solidFill>
              </a:rPr>
              <a:t>Final Draft DPOP considered at a Council Meeting in June</a:t>
            </a:r>
          </a:p>
          <a:p>
            <a:pPr>
              <a:spcBef>
                <a:spcPts val="1200"/>
              </a:spcBef>
              <a:spcAft>
                <a:spcPts val="1200"/>
              </a:spcAft>
            </a:pPr>
            <a:r>
              <a:rPr lang="en-AU" b="1" dirty="0">
                <a:solidFill>
                  <a:srgbClr val="2F2B4E"/>
                </a:solidFill>
              </a:rPr>
              <a:t>Once Budget adopted Staff continue planning &amp; delivery of 2021-22 program</a:t>
            </a:r>
          </a:p>
          <a:p>
            <a:endParaRPr lang="en-AU" dirty="0">
              <a:solidFill>
                <a:srgbClr val="34373D"/>
              </a:solidFill>
              <a:highlight>
                <a:srgbClr val="FFFF00"/>
              </a:highlight>
              <a:latin typeface="Helvetica" panose="020B0604020202020204" pitchFamily="34" charset="0"/>
            </a:endParaRPr>
          </a:p>
          <a:p>
            <a:pPr marL="0" indent="0">
              <a:buNone/>
            </a:pPr>
            <a:endParaRPr lang="en-AU" b="0" i="0" dirty="0">
              <a:solidFill>
                <a:srgbClr val="34373D"/>
              </a:solidFill>
              <a:effectLst/>
              <a:highlight>
                <a:srgbClr val="FFFF00"/>
              </a:highlight>
              <a:latin typeface="Helvetica" panose="020B0604020202020204" pitchFamily="34" charset="0"/>
            </a:endParaRPr>
          </a:p>
          <a:p>
            <a:endParaRPr lang="en-AU" dirty="0"/>
          </a:p>
        </p:txBody>
      </p:sp>
      <p:pic>
        <p:nvPicPr>
          <p:cNvPr id="4" name="Picture 3" descr="A close up of electronics&#10;&#10;Description automatically generated">
            <a:extLst>
              <a:ext uri="{FF2B5EF4-FFF2-40B4-BE49-F238E27FC236}">
                <a16:creationId xmlns:a16="http://schemas.microsoft.com/office/drawing/2014/main" id="{B99CE62C-8E6B-4086-8A5B-DA9265286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652" y="1642980"/>
            <a:ext cx="5158208" cy="3393557"/>
          </a:xfrm>
          <a:prstGeom prst="rect">
            <a:avLst/>
          </a:prstGeom>
        </p:spPr>
      </p:pic>
    </p:spTree>
    <p:extLst>
      <p:ext uri="{BB962C8B-B14F-4D97-AF65-F5344CB8AC3E}">
        <p14:creationId xmlns:p14="http://schemas.microsoft.com/office/powerpoint/2010/main" val="332931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CF99A3-3966-4C56-B1DE-665468EE1EB7}"/>
              </a:ext>
            </a:extLst>
          </p:cNvPr>
          <p:cNvSpPr>
            <a:spLocks noGrp="1"/>
          </p:cNvSpPr>
          <p:nvPr>
            <p:ph type="subTitle" idx="1"/>
          </p:nvPr>
        </p:nvSpPr>
        <p:spPr>
          <a:xfrm>
            <a:off x="701336" y="3818700"/>
            <a:ext cx="9246988" cy="996135"/>
          </a:xfrm>
        </p:spPr>
        <p:txBody>
          <a:bodyPr>
            <a:noAutofit/>
          </a:bodyPr>
          <a:lstStyle/>
          <a:p>
            <a:r>
              <a:rPr lang="en-AU" sz="3600" dirty="0"/>
              <a:t>Paul Keech</a:t>
            </a:r>
          </a:p>
          <a:p>
            <a:r>
              <a:rPr lang="en-AU" sz="3600" dirty="0"/>
              <a:t>Director City Services </a:t>
            </a:r>
          </a:p>
        </p:txBody>
      </p:sp>
      <p:sp>
        <p:nvSpPr>
          <p:cNvPr id="4" name="TextBox 3">
            <a:extLst>
              <a:ext uri="{FF2B5EF4-FFF2-40B4-BE49-F238E27FC236}">
                <a16:creationId xmlns:a16="http://schemas.microsoft.com/office/drawing/2014/main" id="{D79AD70A-274B-4AE9-A5E4-5E390DC9A7AC}"/>
              </a:ext>
            </a:extLst>
          </p:cNvPr>
          <p:cNvSpPr txBox="1"/>
          <p:nvPr/>
        </p:nvSpPr>
        <p:spPr>
          <a:xfrm>
            <a:off x="609015" y="2346158"/>
            <a:ext cx="6331103" cy="830997"/>
          </a:xfrm>
          <a:prstGeom prst="rect">
            <a:avLst/>
          </a:prstGeom>
          <a:noFill/>
        </p:spPr>
        <p:txBody>
          <a:bodyPr wrap="square">
            <a:spAutoFit/>
          </a:bodyPr>
          <a:lstStyle/>
          <a:p>
            <a:r>
              <a:rPr lang="en-AU" sz="4800" b="1" dirty="0">
                <a:latin typeface="Arial" panose="020B0604020202020204" pitchFamily="34" charset="0"/>
                <a:cs typeface="Arial" panose="020B0604020202020204" pitchFamily="34" charset="0"/>
              </a:rPr>
              <a:t>Capital Works </a:t>
            </a:r>
          </a:p>
        </p:txBody>
      </p:sp>
    </p:spTree>
    <p:extLst>
      <p:ext uri="{BB962C8B-B14F-4D97-AF65-F5344CB8AC3E}">
        <p14:creationId xmlns:p14="http://schemas.microsoft.com/office/powerpoint/2010/main" val="3238732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135A-CF85-4076-A12B-371D2215AC0A}"/>
              </a:ext>
            </a:extLst>
          </p:cNvPr>
          <p:cNvSpPr>
            <a:spLocks noGrp="1"/>
          </p:cNvSpPr>
          <p:nvPr>
            <p:ph type="title"/>
          </p:nvPr>
        </p:nvSpPr>
        <p:spPr/>
        <p:txBody>
          <a:bodyPr/>
          <a:lstStyle/>
          <a:p>
            <a:r>
              <a:rPr lang="en-AU" dirty="0"/>
              <a:t>Indicative 10 Year Capital Works</a:t>
            </a:r>
          </a:p>
        </p:txBody>
      </p:sp>
      <p:sp>
        <p:nvSpPr>
          <p:cNvPr id="3" name="Content Placeholder 2">
            <a:extLst>
              <a:ext uri="{FF2B5EF4-FFF2-40B4-BE49-F238E27FC236}">
                <a16:creationId xmlns:a16="http://schemas.microsoft.com/office/drawing/2014/main" id="{58737F77-7C67-4576-BE14-7E50C4E08D4D}"/>
              </a:ext>
            </a:extLst>
          </p:cNvPr>
          <p:cNvSpPr>
            <a:spLocks noGrp="1"/>
          </p:cNvSpPr>
          <p:nvPr>
            <p:ph idx="1"/>
          </p:nvPr>
        </p:nvSpPr>
        <p:spPr>
          <a:xfrm>
            <a:off x="395139" y="1253330"/>
            <a:ext cx="6322901" cy="4817531"/>
          </a:xfrm>
        </p:spPr>
        <p:txBody>
          <a:bodyPr/>
          <a:lstStyle/>
          <a:p>
            <a:pPr>
              <a:spcBef>
                <a:spcPts val="1200"/>
              </a:spcBef>
              <a:spcAft>
                <a:spcPts val="600"/>
              </a:spcAft>
            </a:pPr>
            <a:r>
              <a:rPr lang="en-AU" b="0" i="0" u="none" strike="noStrike" baseline="0" dirty="0">
                <a:solidFill>
                  <a:srgbClr val="000000"/>
                </a:solidFill>
              </a:rPr>
              <a:t>Invest in existing infrastructure with a focus on replacing and renewing infrastructure in poor condition </a:t>
            </a:r>
          </a:p>
          <a:p>
            <a:pPr>
              <a:spcBef>
                <a:spcPts val="1200"/>
              </a:spcBef>
              <a:spcAft>
                <a:spcPts val="600"/>
              </a:spcAft>
            </a:pPr>
            <a:r>
              <a:rPr lang="en-AU" b="0" i="0" u="none" strike="noStrike" baseline="0" dirty="0">
                <a:solidFill>
                  <a:srgbClr val="000000"/>
                </a:solidFill>
              </a:rPr>
              <a:t>Address community needs through the provision of general infrastructure programs and projects</a:t>
            </a:r>
          </a:p>
          <a:p>
            <a:pPr>
              <a:spcBef>
                <a:spcPts val="1200"/>
              </a:spcBef>
              <a:spcAft>
                <a:spcPts val="600"/>
              </a:spcAft>
            </a:pPr>
            <a:r>
              <a:rPr lang="en-AU" b="0" i="0" u="none" strike="noStrike" baseline="0" dirty="0">
                <a:solidFill>
                  <a:srgbClr val="000000"/>
                </a:solidFill>
              </a:rPr>
              <a:t>Deliver key strategic projects subject to State and Federal Government Funding support, as well as borrowings </a:t>
            </a:r>
          </a:p>
          <a:p>
            <a:endParaRPr lang="en-AU" dirty="0">
              <a:solidFill>
                <a:srgbClr val="34373D"/>
              </a:solidFill>
              <a:highlight>
                <a:srgbClr val="FFFF00"/>
              </a:highlight>
              <a:latin typeface="Helvetica" panose="020B0604020202020204" pitchFamily="34" charset="0"/>
            </a:endParaRPr>
          </a:p>
          <a:p>
            <a:pPr marL="0" indent="0">
              <a:buNone/>
            </a:pPr>
            <a:endParaRPr lang="en-AU" b="0" i="0" dirty="0">
              <a:solidFill>
                <a:srgbClr val="34373D"/>
              </a:solidFill>
              <a:effectLst/>
              <a:highlight>
                <a:srgbClr val="FFFF00"/>
              </a:highlight>
              <a:latin typeface="Helvetica" panose="020B0604020202020204" pitchFamily="34" charset="0"/>
            </a:endParaRPr>
          </a:p>
          <a:p>
            <a:endParaRPr lang="en-AU" dirty="0"/>
          </a:p>
        </p:txBody>
      </p:sp>
      <p:pic>
        <p:nvPicPr>
          <p:cNvPr id="6" name="Picture 5">
            <a:extLst>
              <a:ext uri="{FF2B5EF4-FFF2-40B4-BE49-F238E27FC236}">
                <a16:creationId xmlns:a16="http://schemas.microsoft.com/office/drawing/2014/main" id="{8EB7C86C-27DA-470F-844A-2A46631A4ADE}"/>
              </a:ext>
            </a:extLst>
          </p:cNvPr>
          <p:cNvPicPr>
            <a:picLocks noChangeAspect="1"/>
          </p:cNvPicPr>
          <p:nvPr/>
        </p:nvPicPr>
        <p:blipFill>
          <a:blip r:embed="rId2"/>
          <a:stretch>
            <a:fillRect/>
          </a:stretch>
        </p:blipFill>
        <p:spPr>
          <a:xfrm>
            <a:off x="7369770" y="1253330"/>
            <a:ext cx="3481754" cy="4466492"/>
          </a:xfrm>
          <a:prstGeom prst="rect">
            <a:avLst/>
          </a:prstGeom>
        </p:spPr>
      </p:pic>
    </p:spTree>
    <p:extLst>
      <p:ext uri="{BB962C8B-B14F-4D97-AF65-F5344CB8AC3E}">
        <p14:creationId xmlns:p14="http://schemas.microsoft.com/office/powerpoint/2010/main" val="4121230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135A-CF85-4076-A12B-371D2215AC0A}"/>
              </a:ext>
            </a:extLst>
          </p:cNvPr>
          <p:cNvSpPr>
            <a:spLocks noGrp="1"/>
          </p:cNvSpPr>
          <p:nvPr>
            <p:ph type="title"/>
          </p:nvPr>
        </p:nvSpPr>
        <p:spPr/>
        <p:txBody>
          <a:bodyPr/>
          <a:lstStyle/>
          <a:p>
            <a:r>
              <a:rPr lang="en-AU" dirty="0"/>
              <a:t>Indicative 10 Year Capital Works</a:t>
            </a:r>
          </a:p>
        </p:txBody>
      </p:sp>
      <p:sp>
        <p:nvSpPr>
          <p:cNvPr id="3" name="Content Placeholder 2">
            <a:extLst>
              <a:ext uri="{FF2B5EF4-FFF2-40B4-BE49-F238E27FC236}">
                <a16:creationId xmlns:a16="http://schemas.microsoft.com/office/drawing/2014/main" id="{58737F77-7C67-4576-BE14-7E50C4E08D4D}"/>
              </a:ext>
            </a:extLst>
          </p:cNvPr>
          <p:cNvSpPr>
            <a:spLocks noGrp="1"/>
          </p:cNvSpPr>
          <p:nvPr>
            <p:ph idx="1"/>
          </p:nvPr>
        </p:nvSpPr>
        <p:spPr>
          <a:xfrm>
            <a:off x="395139" y="1253330"/>
            <a:ext cx="6322901" cy="4817531"/>
          </a:xfrm>
        </p:spPr>
        <p:txBody>
          <a:bodyPr/>
          <a:lstStyle/>
          <a:p>
            <a:pPr>
              <a:spcBef>
                <a:spcPts val="1200"/>
              </a:spcBef>
              <a:spcAft>
                <a:spcPts val="600"/>
              </a:spcAft>
            </a:pPr>
            <a:r>
              <a:rPr lang="en-AU" b="0" i="0" u="none" strike="noStrike" baseline="0" dirty="0">
                <a:solidFill>
                  <a:srgbClr val="000000"/>
                </a:solidFill>
              </a:rPr>
              <a:t>Council only allocates an annual budget, not a 10 year budget</a:t>
            </a:r>
          </a:p>
          <a:p>
            <a:pPr>
              <a:spcBef>
                <a:spcPts val="1200"/>
              </a:spcBef>
              <a:spcAft>
                <a:spcPts val="600"/>
              </a:spcAft>
            </a:pPr>
            <a:r>
              <a:rPr lang="en-AU" dirty="0">
                <a:solidFill>
                  <a:srgbClr val="000000"/>
                </a:solidFill>
              </a:rPr>
              <a:t>I</a:t>
            </a:r>
            <a:r>
              <a:rPr lang="en-AU" b="0" i="0" u="none" strike="noStrike" baseline="0" dirty="0">
                <a:solidFill>
                  <a:srgbClr val="000000"/>
                </a:solidFill>
              </a:rPr>
              <a:t>ndicative list is likely to evolve with projects being added and deleted and reprioritised over time</a:t>
            </a:r>
          </a:p>
          <a:p>
            <a:pPr>
              <a:spcBef>
                <a:spcPts val="1200"/>
              </a:spcBef>
              <a:spcAft>
                <a:spcPts val="600"/>
              </a:spcAft>
            </a:pPr>
            <a:r>
              <a:rPr lang="en-AU" b="0" i="0" u="none" strike="noStrike" baseline="0" dirty="0">
                <a:solidFill>
                  <a:srgbClr val="000000"/>
                </a:solidFill>
              </a:rPr>
              <a:t>Many projects have not been through a detailed design phase which may change the expected timing of delivery</a:t>
            </a:r>
            <a:endParaRPr lang="en-AU" dirty="0">
              <a:solidFill>
                <a:srgbClr val="34373D"/>
              </a:solidFill>
              <a:highlight>
                <a:srgbClr val="FFFF00"/>
              </a:highlight>
            </a:endParaRPr>
          </a:p>
          <a:p>
            <a:pPr marL="0" indent="0">
              <a:buNone/>
            </a:pPr>
            <a:endParaRPr lang="en-AU" b="0" i="0" dirty="0">
              <a:solidFill>
                <a:srgbClr val="34373D"/>
              </a:solidFill>
              <a:effectLst/>
              <a:highlight>
                <a:srgbClr val="FFFF00"/>
              </a:highlight>
              <a:latin typeface="Helvetica" panose="020B0604020202020204" pitchFamily="34" charset="0"/>
            </a:endParaRPr>
          </a:p>
          <a:p>
            <a:endParaRPr lang="en-AU" dirty="0"/>
          </a:p>
        </p:txBody>
      </p:sp>
      <p:pic>
        <p:nvPicPr>
          <p:cNvPr id="1028" name="Picture 4">
            <a:extLst>
              <a:ext uri="{FF2B5EF4-FFF2-40B4-BE49-F238E27FC236}">
                <a16:creationId xmlns:a16="http://schemas.microsoft.com/office/drawing/2014/main" id="{8F1589BA-200E-49AE-ABA9-8A7C885FF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861" y="1539550"/>
            <a:ext cx="4606928" cy="3596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81CE3F-A864-4FD5-9490-E74462A5ADAE}"/>
              </a:ext>
            </a:extLst>
          </p:cNvPr>
          <p:cNvSpPr txBox="1"/>
          <p:nvPr/>
        </p:nvSpPr>
        <p:spPr>
          <a:xfrm>
            <a:off x="7237046" y="5283200"/>
            <a:ext cx="3352800" cy="369332"/>
          </a:xfrm>
          <a:prstGeom prst="rect">
            <a:avLst/>
          </a:prstGeom>
          <a:noFill/>
        </p:spPr>
        <p:txBody>
          <a:bodyPr wrap="square" rtlCol="0">
            <a:spAutoFit/>
          </a:bodyPr>
          <a:lstStyle/>
          <a:p>
            <a:r>
              <a:rPr lang="en-AU" dirty="0"/>
              <a:t>School Creek Bridge Opening</a:t>
            </a:r>
          </a:p>
        </p:txBody>
      </p:sp>
    </p:spTree>
    <p:extLst>
      <p:ext uri="{BB962C8B-B14F-4D97-AF65-F5344CB8AC3E}">
        <p14:creationId xmlns:p14="http://schemas.microsoft.com/office/powerpoint/2010/main" val="1862144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135A-CF85-4076-A12B-371D2215AC0A}"/>
              </a:ext>
            </a:extLst>
          </p:cNvPr>
          <p:cNvSpPr>
            <a:spLocks noGrp="1"/>
          </p:cNvSpPr>
          <p:nvPr>
            <p:ph type="title"/>
          </p:nvPr>
        </p:nvSpPr>
        <p:spPr/>
        <p:txBody>
          <a:bodyPr/>
          <a:lstStyle/>
          <a:p>
            <a:r>
              <a:rPr lang="en-AU" dirty="0"/>
              <a:t>Indicative 10 Year Capital Works</a:t>
            </a:r>
          </a:p>
        </p:txBody>
      </p:sp>
      <p:sp>
        <p:nvSpPr>
          <p:cNvPr id="3" name="Content Placeholder 2">
            <a:extLst>
              <a:ext uri="{FF2B5EF4-FFF2-40B4-BE49-F238E27FC236}">
                <a16:creationId xmlns:a16="http://schemas.microsoft.com/office/drawing/2014/main" id="{58737F77-7C67-4576-BE14-7E50C4E08D4D}"/>
              </a:ext>
            </a:extLst>
          </p:cNvPr>
          <p:cNvSpPr>
            <a:spLocks noGrp="1"/>
          </p:cNvSpPr>
          <p:nvPr>
            <p:ph idx="1"/>
          </p:nvPr>
        </p:nvSpPr>
        <p:spPr>
          <a:xfrm>
            <a:off x="395139" y="1253330"/>
            <a:ext cx="6322901" cy="4817531"/>
          </a:xfrm>
        </p:spPr>
        <p:txBody>
          <a:bodyPr/>
          <a:lstStyle/>
          <a:p>
            <a:pPr>
              <a:spcBef>
                <a:spcPts val="1200"/>
              </a:spcBef>
              <a:spcAft>
                <a:spcPts val="600"/>
              </a:spcAft>
            </a:pPr>
            <a:r>
              <a:rPr lang="en-AU" b="0" i="0" u="none" strike="noStrike" baseline="0" dirty="0">
                <a:solidFill>
                  <a:srgbClr val="000000"/>
                </a:solidFill>
              </a:rPr>
              <a:t>Projects are confirmed through the development and adoption by Council of the DPOP and Budget each financial year</a:t>
            </a:r>
            <a:endParaRPr lang="en-AU" dirty="0">
              <a:solidFill>
                <a:srgbClr val="000000"/>
              </a:solidFill>
            </a:endParaRPr>
          </a:p>
          <a:p>
            <a:pPr>
              <a:spcBef>
                <a:spcPts val="1200"/>
              </a:spcBef>
              <a:spcAft>
                <a:spcPts val="600"/>
              </a:spcAft>
            </a:pPr>
            <a:r>
              <a:rPr lang="en-AU" b="0" i="0" u="none" strike="noStrike" baseline="0" dirty="0">
                <a:solidFill>
                  <a:srgbClr val="000000"/>
                </a:solidFill>
              </a:rPr>
              <a:t>To assist in finding a project of interest use the “Ctrl F” in the PDF electronic version of this plan with the key Road name or Project name</a:t>
            </a:r>
          </a:p>
          <a:p>
            <a:pPr marL="0" indent="0">
              <a:spcBef>
                <a:spcPts val="1200"/>
              </a:spcBef>
              <a:spcAft>
                <a:spcPts val="600"/>
              </a:spcAft>
              <a:buNone/>
            </a:pPr>
            <a:endParaRPr lang="en-AU" b="0" i="0" dirty="0">
              <a:solidFill>
                <a:srgbClr val="34373D"/>
              </a:solidFill>
              <a:effectLst/>
              <a:highlight>
                <a:srgbClr val="FFFF00"/>
              </a:highlight>
            </a:endParaRPr>
          </a:p>
          <a:p>
            <a:endParaRPr lang="en-AU" dirty="0"/>
          </a:p>
        </p:txBody>
      </p:sp>
      <p:pic>
        <p:nvPicPr>
          <p:cNvPr id="5" name="Picture 4">
            <a:extLst>
              <a:ext uri="{FF2B5EF4-FFF2-40B4-BE49-F238E27FC236}">
                <a16:creationId xmlns:a16="http://schemas.microsoft.com/office/drawing/2014/main" id="{06E60FE4-4BC4-4FF2-BB95-0E07DB5361AC}"/>
              </a:ext>
            </a:extLst>
          </p:cNvPr>
          <p:cNvPicPr>
            <a:picLocks noChangeAspect="1"/>
          </p:cNvPicPr>
          <p:nvPr/>
        </p:nvPicPr>
        <p:blipFill>
          <a:blip r:embed="rId2"/>
          <a:stretch>
            <a:fillRect/>
          </a:stretch>
        </p:blipFill>
        <p:spPr>
          <a:xfrm>
            <a:off x="6839338" y="992113"/>
            <a:ext cx="4442110" cy="4649879"/>
          </a:xfrm>
          <a:prstGeom prst="rect">
            <a:avLst/>
          </a:prstGeom>
        </p:spPr>
      </p:pic>
    </p:spTree>
    <p:extLst>
      <p:ext uri="{BB962C8B-B14F-4D97-AF65-F5344CB8AC3E}">
        <p14:creationId xmlns:p14="http://schemas.microsoft.com/office/powerpoint/2010/main" val="633172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135A-CF85-4076-A12B-371D2215AC0A}"/>
              </a:ext>
            </a:extLst>
          </p:cNvPr>
          <p:cNvSpPr>
            <a:spLocks noGrp="1"/>
          </p:cNvSpPr>
          <p:nvPr>
            <p:ph type="title"/>
          </p:nvPr>
        </p:nvSpPr>
        <p:spPr/>
        <p:txBody>
          <a:bodyPr/>
          <a:lstStyle/>
          <a:p>
            <a:r>
              <a:rPr lang="en-AU" dirty="0"/>
              <a:t>Demonstration</a:t>
            </a:r>
          </a:p>
        </p:txBody>
      </p:sp>
      <p:pic>
        <p:nvPicPr>
          <p:cNvPr id="8" name="Content Placeholder 7">
            <a:extLst>
              <a:ext uri="{FF2B5EF4-FFF2-40B4-BE49-F238E27FC236}">
                <a16:creationId xmlns:a16="http://schemas.microsoft.com/office/drawing/2014/main" id="{F6A579C5-41D8-4F6C-9CC8-A8409CD2B224}"/>
              </a:ext>
            </a:extLst>
          </p:cNvPr>
          <p:cNvPicPr>
            <a:picLocks noGrp="1" noChangeAspect="1"/>
          </p:cNvPicPr>
          <p:nvPr>
            <p:ph idx="1"/>
          </p:nvPr>
        </p:nvPicPr>
        <p:blipFill>
          <a:blip r:embed="rId2"/>
          <a:stretch>
            <a:fillRect/>
          </a:stretch>
        </p:blipFill>
        <p:spPr>
          <a:xfrm>
            <a:off x="3411375" y="1252538"/>
            <a:ext cx="4281812" cy="4818062"/>
          </a:xfrm>
        </p:spPr>
      </p:pic>
    </p:spTree>
    <p:extLst>
      <p:ext uri="{BB962C8B-B14F-4D97-AF65-F5344CB8AC3E}">
        <p14:creationId xmlns:p14="http://schemas.microsoft.com/office/powerpoint/2010/main" val="1913419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CF99A3-3966-4C56-B1DE-665468EE1EB7}"/>
              </a:ext>
            </a:extLst>
          </p:cNvPr>
          <p:cNvSpPr>
            <a:spLocks noGrp="1"/>
          </p:cNvSpPr>
          <p:nvPr>
            <p:ph type="subTitle" idx="1"/>
          </p:nvPr>
        </p:nvSpPr>
        <p:spPr>
          <a:xfrm>
            <a:off x="635647" y="4287915"/>
            <a:ext cx="11162775" cy="1166112"/>
          </a:xfrm>
        </p:spPr>
        <p:txBody>
          <a:bodyPr>
            <a:noAutofit/>
          </a:bodyPr>
          <a:lstStyle/>
          <a:p>
            <a:r>
              <a:rPr lang="en-AU" sz="3600" dirty="0"/>
              <a:t>Vince Di Pietro</a:t>
            </a:r>
          </a:p>
          <a:p>
            <a:r>
              <a:rPr lang="en-AU" sz="3600" dirty="0"/>
              <a:t>Recovery Into Resilience Project Coordinator </a:t>
            </a:r>
          </a:p>
        </p:txBody>
      </p:sp>
      <p:sp>
        <p:nvSpPr>
          <p:cNvPr id="4" name="TextBox 3">
            <a:extLst>
              <a:ext uri="{FF2B5EF4-FFF2-40B4-BE49-F238E27FC236}">
                <a16:creationId xmlns:a16="http://schemas.microsoft.com/office/drawing/2014/main" id="{806BB251-5A54-4F93-A1C0-15F7F826DFA3}"/>
              </a:ext>
            </a:extLst>
          </p:cNvPr>
          <p:cNvSpPr txBox="1"/>
          <p:nvPr/>
        </p:nvSpPr>
        <p:spPr>
          <a:xfrm>
            <a:off x="550417" y="1923779"/>
            <a:ext cx="11248005" cy="1846659"/>
          </a:xfrm>
          <a:prstGeom prst="rect">
            <a:avLst/>
          </a:prstGeom>
          <a:noFill/>
        </p:spPr>
        <p:txBody>
          <a:bodyPr wrap="square">
            <a:spAutoFit/>
          </a:bodyPr>
          <a:lstStyle/>
          <a:p>
            <a:r>
              <a:rPr lang="en-AU" sz="4800" b="1" dirty="0"/>
              <a:t>Recovery Into Resilience Project (RRP) Action Plan</a:t>
            </a:r>
          </a:p>
          <a:p>
            <a:endParaRPr lang="en-AU" dirty="0"/>
          </a:p>
        </p:txBody>
      </p:sp>
    </p:spTree>
    <p:extLst>
      <p:ext uri="{BB962C8B-B14F-4D97-AF65-F5344CB8AC3E}">
        <p14:creationId xmlns:p14="http://schemas.microsoft.com/office/powerpoint/2010/main" val="3047924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15533F-6194-4330-AE80-2DC45767E754}"/>
              </a:ext>
            </a:extLst>
          </p:cNvPr>
          <p:cNvSpPr>
            <a:spLocks noGrp="1"/>
          </p:cNvSpPr>
          <p:nvPr>
            <p:ph type="title"/>
          </p:nvPr>
        </p:nvSpPr>
        <p:spPr/>
        <p:txBody>
          <a:bodyPr/>
          <a:lstStyle/>
          <a:p>
            <a:r>
              <a:rPr lang="en-AU" dirty="0"/>
              <a:t>Repair, Recovery, Resilience...Readiness</a:t>
            </a:r>
          </a:p>
        </p:txBody>
      </p:sp>
      <p:graphicFrame>
        <p:nvGraphicFramePr>
          <p:cNvPr id="5" name="Object 4">
            <a:extLst>
              <a:ext uri="{FF2B5EF4-FFF2-40B4-BE49-F238E27FC236}">
                <a16:creationId xmlns:a16="http://schemas.microsoft.com/office/drawing/2014/main" id="{C2EF79F6-7AC8-4283-9B2E-6A7B57FE5A84}"/>
              </a:ext>
            </a:extLst>
          </p:cNvPr>
          <p:cNvGraphicFramePr>
            <a:graphicFrameLocks noChangeAspect="1"/>
          </p:cNvGraphicFramePr>
          <p:nvPr/>
        </p:nvGraphicFramePr>
        <p:xfrm>
          <a:off x="285750" y="946150"/>
          <a:ext cx="3822700" cy="5411788"/>
        </p:xfrm>
        <a:graphic>
          <a:graphicData uri="http://schemas.openxmlformats.org/presentationml/2006/ole">
            <mc:AlternateContent xmlns:mc="http://schemas.openxmlformats.org/markup-compatibility/2006">
              <mc:Choice xmlns:v="urn:schemas-microsoft-com:vml" Requires="v">
                <p:oleObj name="Acrobat Document" r:id="rId2" imgW="3778200" imgH="5346720" progId="Acrobat.Document.DC">
                  <p:embed/>
                </p:oleObj>
              </mc:Choice>
              <mc:Fallback>
                <p:oleObj name="Acrobat Document" r:id="rId2" imgW="3778200" imgH="5346720" progId="Acrobat.Document.DC">
                  <p:embed/>
                  <p:pic>
                    <p:nvPicPr>
                      <p:cNvPr id="5" name="Object 4">
                        <a:extLst>
                          <a:ext uri="{FF2B5EF4-FFF2-40B4-BE49-F238E27FC236}">
                            <a16:creationId xmlns:a16="http://schemas.microsoft.com/office/drawing/2014/main" id="{C2EF79F6-7AC8-4283-9B2E-6A7B57FE5A84}"/>
                          </a:ext>
                        </a:extLst>
                      </p:cNvPr>
                      <p:cNvPicPr/>
                      <p:nvPr/>
                    </p:nvPicPr>
                    <p:blipFill>
                      <a:blip r:embed="rId3"/>
                      <a:stretch>
                        <a:fillRect/>
                      </a:stretch>
                    </p:blipFill>
                    <p:spPr>
                      <a:xfrm>
                        <a:off x="285750" y="946150"/>
                        <a:ext cx="3822700" cy="5411788"/>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50AFC6ED-52C0-4825-8F3D-3E82B68DBD9B}"/>
              </a:ext>
            </a:extLst>
          </p:cNvPr>
          <p:cNvGraphicFramePr>
            <a:graphicFrameLocks noChangeAspect="1"/>
          </p:cNvGraphicFramePr>
          <p:nvPr/>
        </p:nvGraphicFramePr>
        <p:xfrm>
          <a:off x="8079784" y="943073"/>
          <a:ext cx="3829050" cy="5418137"/>
        </p:xfrm>
        <a:graphic>
          <a:graphicData uri="http://schemas.openxmlformats.org/presentationml/2006/ole">
            <mc:AlternateContent xmlns:mc="http://schemas.openxmlformats.org/markup-compatibility/2006">
              <mc:Choice xmlns:v="urn:schemas-microsoft-com:vml" Requires="v">
                <p:oleObj name="Acrobat Document" r:id="rId4" imgW="5667206" imgH="8019921" progId="AcroExch.Document.DC">
                  <p:embed/>
                </p:oleObj>
              </mc:Choice>
              <mc:Fallback>
                <p:oleObj name="Acrobat Document" r:id="rId4" imgW="5667206" imgH="8019921" progId="AcroExch.Document.DC">
                  <p:embed/>
                  <p:pic>
                    <p:nvPicPr>
                      <p:cNvPr id="2" name="Object 1">
                        <a:extLst>
                          <a:ext uri="{FF2B5EF4-FFF2-40B4-BE49-F238E27FC236}">
                            <a16:creationId xmlns:a16="http://schemas.microsoft.com/office/drawing/2014/main" id="{50AFC6ED-52C0-4825-8F3D-3E82B68DBD9B}"/>
                          </a:ext>
                        </a:extLst>
                      </p:cNvPr>
                      <p:cNvPicPr/>
                      <p:nvPr/>
                    </p:nvPicPr>
                    <p:blipFill>
                      <a:blip r:embed="rId5"/>
                      <a:stretch>
                        <a:fillRect/>
                      </a:stretch>
                    </p:blipFill>
                    <p:spPr>
                      <a:xfrm>
                        <a:off x="8079784" y="943073"/>
                        <a:ext cx="3829050" cy="541813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B43AFEF4-AC9B-47A1-A85E-73C0AF4DD722}"/>
              </a:ext>
            </a:extLst>
          </p:cNvPr>
          <p:cNvGraphicFramePr>
            <a:graphicFrameLocks noChangeAspect="1"/>
          </p:cNvGraphicFramePr>
          <p:nvPr/>
        </p:nvGraphicFramePr>
        <p:xfrm>
          <a:off x="4161985" y="943073"/>
          <a:ext cx="3829050" cy="5418137"/>
        </p:xfrm>
        <a:graphic>
          <a:graphicData uri="http://schemas.openxmlformats.org/presentationml/2006/ole">
            <mc:AlternateContent xmlns:mc="http://schemas.openxmlformats.org/markup-compatibility/2006">
              <mc:Choice xmlns:v="urn:schemas-microsoft-com:vml" Requires="v">
                <p:oleObj name="Acrobat Document" r:id="rId6" imgW="5667206" imgH="8019921" progId="AcroExch.Document.DC">
                  <p:embed/>
                </p:oleObj>
              </mc:Choice>
              <mc:Fallback>
                <p:oleObj name="Acrobat Document" r:id="rId6" imgW="5667206" imgH="8019921" progId="AcroExch.Document.DC">
                  <p:embed/>
                  <p:pic>
                    <p:nvPicPr>
                      <p:cNvPr id="3" name="Object 2">
                        <a:extLst>
                          <a:ext uri="{FF2B5EF4-FFF2-40B4-BE49-F238E27FC236}">
                            <a16:creationId xmlns:a16="http://schemas.microsoft.com/office/drawing/2014/main" id="{B43AFEF4-AC9B-47A1-A85E-73C0AF4DD722}"/>
                          </a:ext>
                        </a:extLst>
                      </p:cNvPr>
                      <p:cNvPicPr/>
                      <p:nvPr/>
                    </p:nvPicPr>
                    <p:blipFill>
                      <a:blip r:embed="rId7"/>
                      <a:stretch>
                        <a:fillRect/>
                      </a:stretch>
                    </p:blipFill>
                    <p:spPr>
                      <a:xfrm>
                        <a:off x="4161985" y="943073"/>
                        <a:ext cx="3829050" cy="5418137"/>
                      </a:xfrm>
                      <a:prstGeom prst="rect">
                        <a:avLst/>
                      </a:prstGeom>
                    </p:spPr>
                  </p:pic>
                </p:oleObj>
              </mc:Fallback>
            </mc:AlternateContent>
          </a:graphicData>
        </a:graphic>
      </p:graphicFrame>
    </p:spTree>
    <p:extLst>
      <p:ext uri="{BB962C8B-B14F-4D97-AF65-F5344CB8AC3E}">
        <p14:creationId xmlns:p14="http://schemas.microsoft.com/office/powerpoint/2010/main" val="23168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15533F-6194-4330-AE80-2DC45767E754}"/>
              </a:ext>
            </a:extLst>
          </p:cNvPr>
          <p:cNvSpPr>
            <a:spLocks noGrp="1"/>
          </p:cNvSpPr>
          <p:nvPr>
            <p:ph type="title"/>
          </p:nvPr>
        </p:nvSpPr>
        <p:spPr>
          <a:xfrm>
            <a:off x="395140" y="256718"/>
            <a:ext cx="9634981" cy="1437858"/>
          </a:xfrm>
        </p:spPr>
        <p:txBody>
          <a:bodyPr/>
          <a:lstStyle/>
          <a:p>
            <a:r>
              <a:rPr lang="en-AU" dirty="0"/>
              <a:t>RRP Summary Page</a:t>
            </a:r>
            <a:br>
              <a:rPr lang="en-AU" dirty="0"/>
            </a:br>
            <a:br>
              <a:rPr lang="en-AU" dirty="0"/>
            </a:br>
            <a:endParaRPr lang="en-AU" dirty="0"/>
          </a:p>
        </p:txBody>
      </p:sp>
      <p:graphicFrame>
        <p:nvGraphicFramePr>
          <p:cNvPr id="3" name="Object 2">
            <a:extLst>
              <a:ext uri="{FF2B5EF4-FFF2-40B4-BE49-F238E27FC236}">
                <a16:creationId xmlns:a16="http://schemas.microsoft.com/office/drawing/2014/main" id="{9B7D9202-BC72-463E-B6F2-ADA8A0BB084C}"/>
              </a:ext>
            </a:extLst>
          </p:cNvPr>
          <p:cNvGraphicFramePr>
            <a:graphicFrameLocks noChangeAspect="1"/>
          </p:cNvGraphicFramePr>
          <p:nvPr/>
        </p:nvGraphicFramePr>
        <p:xfrm>
          <a:off x="535127" y="856037"/>
          <a:ext cx="9845988" cy="5538368"/>
        </p:xfrm>
        <a:graphic>
          <a:graphicData uri="http://schemas.openxmlformats.org/presentationml/2006/ole">
            <mc:AlternateContent xmlns:mc="http://schemas.openxmlformats.org/markup-compatibility/2006">
              <mc:Choice xmlns:v="urn:schemas-microsoft-com:vml" Requires="v">
                <p:oleObj name="Acrobat Document" r:id="rId2" imgW="9143759" imgH="5143210" progId="AcroExch.Document.DC">
                  <p:embed/>
                </p:oleObj>
              </mc:Choice>
              <mc:Fallback>
                <p:oleObj name="Acrobat Document" r:id="rId2" imgW="9143759" imgH="5143210" progId="AcroExch.Document.DC">
                  <p:embed/>
                  <p:pic>
                    <p:nvPicPr>
                      <p:cNvPr id="3" name="Object 2">
                        <a:extLst>
                          <a:ext uri="{FF2B5EF4-FFF2-40B4-BE49-F238E27FC236}">
                            <a16:creationId xmlns:a16="http://schemas.microsoft.com/office/drawing/2014/main" id="{9B7D9202-BC72-463E-B6F2-ADA8A0BB084C}"/>
                          </a:ext>
                        </a:extLst>
                      </p:cNvPr>
                      <p:cNvPicPr/>
                      <p:nvPr/>
                    </p:nvPicPr>
                    <p:blipFill>
                      <a:blip r:embed="rId3"/>
                      <a:stretch>
                        <a:fillRect/>
                      </a:stretch>
                    </p:blipFill>
                    <p:spPr>
                      <a:xfrm>
                        <a:off x="535127" y="856037"/>
                        <a:ext cx="9845988" cy="5538368"/>
                      </a:xfrm>
                      <a:prstGeom prst="rect">
                        <a:avLst/>
                      </a:prstGeom>
                    </p:spPr>
                  </p:pic>
                </p:oleObj>
              </mc:Fallback>
            </mc:AlternateContent>
          </a:graphicData>
        </a:graphic>
      </p:graphicFrame>
    </p:spTree>
    <p:extLst>
      <p:ext uri="{BB962C8B-B14F-4D97-AF65-F5344CB8AC3E}">
        <p14:creationId xmlns:p14="http://schemas.microsoft.com/office/powerpoint/2010/main" val="1719166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9">
            <a:extLst>
              <a:ext uri="{FF2B5EF4-FFF2-40B4-BE49-F238E27FC236}">
                <a16:creationId xmlns:a16="http://schemas.microsoft.com/office/drawing/2014/main" id="{5DB3710A-7E75-5741-A2A8-F31F9E0249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547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0" name="Group 2">
            <a:extLst>
              <a:ext uri="{FF2B5EF4-FFF2-40B4-BE49-F238E27FC236}">
                <a16:creationId xmlns:a16="http://schemas.microsoft.com/office/drawing/2014/main" id="{2171221B-33AF-6949-A623-D6E98EC75FF9}"/>
              </a:ext>
            </a:extLst>
          </p:cNvPr>
          <p:cNvGrpSpPr>
            <a:grpSpLocks/>
          </p:cNvGrpSpPr>
          <p:nvPr/>
        </p:nvGrpSpPr>
        <p:grpSpPr bwMode="auto">
          <a:xfrm>
            <a:off x="2868613" y="5903071"/>
            <a:ext cx="6475412" cy="1054941"/>
            <a:chOff x="1791791" y="5784229"/>
            <a:chExt cx="8635863" cy="1362076"/>
          </a:xfrm>
        </p:grpSpPr>
        <p:pic>
          <p:nvPicPr>
            <p:cNvPr id="17420" name="Picture 2" descr="http://www.southcoast.com.au/imagesof/images/159b.jpg">
              <a:extLst>
                <a:ext uri="{FF2B5EF4-FFF2-40B4-BE49-F238E27FC236}">
                  <a16:creationId xmlns:a16="http://schemas.microsoft.com/office/drawing/2014/main" id="{CCAE4F05-74B1-BD41-8B9B-6EF5ADB3DE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1791" y="5784229"/>
              <a:ext cx="4289739" cy="13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4" descr="http://www.southcoast.com.au/imagesof/images/1592.jpg">
              <a:extLst>
                <a:ext uri="{FF2B5EF4-FFF2-40B4-BE49-F238E27FC236}">
                  <a16:creationId xmlns:a16="http://schemas.microsoft.com/office/drawing/2014/main" id="{3C9D229A-498B-6248-926C-59E776E073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35040" y="5790265"/>
              <a:ext cx="4392614" cy="135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7411" name="Object 5">
            <a:extLst>
              <a:ext uri="{FF2B5EF4-FFF2-40B4-BE49-F238E27FC236}">
                <a16:creationId xmlns:a16="http://schemas.microsoft.com/office/drawing/2014/main" id="{61B78E4F-EBB5-5E4C-A2FC-9A08C900D942}"/>
              </a:ext>
            </a:extLst>
          </p:cNvPr>
          <p:cNvGraphicFramePr>
            <a:graphicFrameLocks noChangeAspect="1"/>
          </p:cNvGraphicFramePr>
          <p:nvPr/>
        </p:nvGraphicFramePr>
        <p:xfrm>
          <a:off x="1511300" y="5903913"/>
          <a:ext cx="2744788" cy="965200"/>
        </p:xfrm>
        <a:graphic>
          <a:graphicData uri="http://schemas.openxmlformats.org/presentationml/2006/ole">
            <mc:AlternateContent xmlns:mc="http://schemas.openxmlformats.org/markup-compatibility/2006">
              <mc:Choice xmlns:v="urn:schemas-microsoft-com:vml" Requires="v">
                <p:oleObj name="Photo Editor Photo" r:id="rId6" imgW="14998700" imgH="3848100" progId="">
                  <p:embed/>
                </p:oleObj>
              </mc:Choice>
              <mc:Fallback>
                <p:oleObj name="Photo Editor Photo" r:id="rId6" imgW="14998700" imgH="3848100" progId="">
                  <p:embed/>
                  <p:pic>
                    <p:nvPicPr>
                      <p:cNvPr id="17411" name="Object 5">
                        <a:extLst>
                          <a:ext uri="{FF2B5EF4-FFF2-40B4-BE49-F238E27FC236}">
                            <a16:creationId xmlns:a16="http://schemas.microsoft.com/office/drawing/2014/main" id="{61B78E4F-EBB5-5E4C-A2FC-9A08C900D9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300" y="5903913"/>
                        <a:ext cx="2744788" cy="965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2" name="Text Box 4">
            <a:extLst>
              <a:ext uri="{FF2B5EF4-FFF2-40B4-BE49-F238E27FC236}">
                <a16:creationId xmlns:a16="http://schemas.microsoft.com/office/drawing/2014/main" id="{4FC2A5D1-F0EF-4D48-B136-699B34FCF173}"/>
              </a:ext>
            </a:extLst>
          </p:cNvPr>
          <p:cNvSpPr txBox="1">
            <a:spLocks noChangeArrowheads="1"/>
          </p:cNvSpPr>
          <p:nvPr/>
        </p:nvSpPr>
        <p:spPr bwMode="auto">
          <a:xfrm>
            <a:off x="2528769" y="4832754"/>
            <a:ext cx="63198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AU" altLang="en-US" sz="1600" b="1" dirty="0">
                <a:solidFill>
                  <a:srgbClr val="FFFF00"/>
                </a:solidFill>
                <a:latin typeface="Arial Black"/>
                <a:ea typeface="ＭＳ Ｐゴシック"/>
              </a:rPr>
              <a:t>Emeritus Professor Darryl Low Choy</a:t>
            </a:r>
          </a:p>
          <a:p>
            <a:pPr algn="ctr" eaLnBrk="1" hangingPunct="1">
              <a:spcBef>
                <a:spcPct val="0"/>
              </a:spcBef>
              <a:buFontTx/>
              <a:buNone/>
            </a:pPr>
            <a:r>
              <a:rPr lang="en-AU" altLang="en-US" sz="1600" b="1" dirty="0">
                <a:solidFill>
                  <a:srgbClr val="FFFF00"/>
                </a:solidFill>
                <a:latin typeface="Arial Black"/>
                <a:ea typeface="ＭＳ Ｐゴシック"/>
              </a:rPr>
              <a:t>Ms </a:t>
            </a:r>
            <a:r>
              <a:rPr lang="en-AU" altLang="en-US" sz="1600" b="1" dirty="0" err="1">
                <a:solidFill>
                  <a:srgbClr val="FFFF00"/>
                </a:solidFill>
                <a:latin typeface="Arial Black"/>
                <a:ea typeface="ＭＳ Ｐゴシック"/>
              </a:rPr>
              <a:t>Pazit</a:t>
            </a:r>
            <a:r>
              <a:rPr lang="en-AU" altLang="en-US" sz="1600" b="1" dirty="0">
                <a:solidFill>
                  <a:srgbClr val="FFFF00"/>
                </a:solidFill>
                <a:latin typeface="Arial Black"/>
                <a:ea typeface="ＭＳ Ｐゴシック"/>
              </a:rPr>
              <a:t> </a:t>
            </a:r>
            <a:r>
              <a:rPr lang="en-AU" altLang="en-US" sz="1600" b="1" dirty="0" err="1">
                <a:solidFill>
                  <a:srgbClr val="FFFF00"/>
                </a:solidFill>
                <a:latin typeface="Arial Black"/>
                <a:ea typeface="ＭＳ Ｐゴシック"/>
              </a:rPr>
              <a:t>Taygfeld</a:t>
            </a:r>
            <a:endParaRPr lang="en-AU" altLang="en-US" sz="1600" b="1" dirty="0">
              <a:solidFill>
                <a:srgbClr val="FFFF00"/>
              </a:solidFill>
              <a:latin typeface="Arial Black"/>
              <a:ea typeface="ＭＳ Ｐゴシック"/>
            </a:endParaRPr>
          </a:p>
        </p:txBody>
      </p:sp>
      <p:sp>
        <p:nvSpPr>
          <p:cNvPr id="14" name="Title 1">
            <a:extLst>
              <a:ext uri="{FF2B5EF4-FFF2-40B4-BE49-F238E27FC236}">
                <a16:creationId xmlns:a16="http://schemas.microsoft.com/office/drawing/2014/main" id="{08A7273B-4231-8A4E-AE05-485E9B1BC70F}"/>
              </a:ext>
            </a:extLst>
          </p:cNvPr>
          <p:cNvSpPr>
            <a:spLocks noGrp="1"/>
          </p:cNvSpPr>
          <p:nvPr>
            <p:ph type="title"/>
          </p:nvPr>
        </p:nvSpPr>
        <p:spPr>
          <a:xfrm>
            <a:off x="2306638" y="1624013"/>
            <a:ext cx="7605712" cy="965200"/>
          </a:xfrm>
        </p:spPr>
        <p:txBody>
          <a:bodyPr>
            <a:normAutofit fontScale="90000"/>
          </a:bodyPr>
          <a:lstStyle/>
          <a:p>
            <a:pPr>
              <a:defRPr/>
            </a:pPr>
            <a:br>
              <a:rPr lang="en-AU" sz="3000" b="1"/>
            </a:br>
            <a:br>
              <a:rPr lang="en-AU" sz="3000" b="1"/>
            </a:br>
            <a:br>
              <a:rPr lang="en-AU" sz="1700" b="1">
                <a:solidFill>
                  <a:srgbClr val="FFFF00"/>
                </a:solidFill>
                <a:latin typeface="Arial Black" charset="0"/>
              </a:rPr>
            </a:br>
            <a:r>
              <a:rPr lang="en-AU" sz="2200" b="1">
                <a:solidFill>
                  <a:srgbClr val="FFFF00"/>
                </a:solidFill>
                <a:latin typeface="Arial Black" charset="0"/>
              </a:rPr>
              <a:t>Towards a Community Led Adaptation &amp; Resilience Strategy for Shoalhaven</a:t>
            </a:r>
            <a:br>
              <a:rPr lang="en-AU" sz="2200" b="1">
                <a:solidFill>
                  <a:srgbClr val="FFFF00"/>
                </a:solidFill>
                <a:latin typeface="Arial Black" charset="0"/>
              </a:rPr>
            </a:br>
            <a:r>
              <a:rPr lang="en-AU" sz="1600" b="1" i="1">
                <a:solidFill>
                  <a:srgbClr val="FFFF00"/>
                </a:solidFill>
                <a:latin typeface="Arial Narrow" panose="020B0604020202020204" pitchFamily="34" charset="0"/>
                <a:cs typeface="Arial Narrow" panose="020B0604020202020204" pitchFamily="34" charset="0"/>
              </a:rPr>
              <a:t>(A component of the Shoalhaven City Council’s “Recovery into Resilience” Project)</a:t>
            </a:r>
            <a:br>
              <a:rPr lang="en-AU" sz="1700">
                <a:solidFill>
                  <a:srgbClr val="FFFF00"/>
                </a:solidFill>
                <a:latin typeface="Arial Black" charset="0"/>
              </a:rPr>
            </a:br>
            <a:r>
              <a:rPr lang="en-AU" sz="4500" b="1">
                <a:latin typeface="Arial Black" charset="0"/>
              </a:rPr>
              <a:t> </a:t>
            </a:r>
            <a:br>
              <a:rPr lang="en-AU" sz="3000"/>
            </a:br>
            <a:endParaRPr lang="en-AU" sz="3000"/>
          </a:p>
        </p:txBody>
      </p:sp>
      <p:sp>
        <p:nvSpPr>
          <p:cNvPr id="17414" name="Text Box 7">
            <a:extLst>
              <a:ext uri="{FF2B5EF4-FFF2-40B4-BE49-F238E27FC236}">
                <a16:creationId xmlns:a16="http://schemas.microsoft.com/office/drawing/2014/main" id="{81D9D97C-D77B-7548-AA6C-D448BBFBFFB9}"/>
              </a:ext>
            </a:extLst>
          </p:cNvPr>
          <p:cNvSpPr txBox="1">
            <a:spLocks noChangeArrowheads="1"/>
          </p:cNvSpPr>
          <p:nvPr/>
        </p:nvSpPr>
        <p:spPr bwMode="auto">
          <a:xfrm>
            <a:off x="1987342" y="3138902"/>
            <a:ext cx="792443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2800" b="1" dirty="0">
                <a:solidFill>
                  <a:srgbClr val="FFFF00"/>
                </a:solidFill>
                <a:latin typeface="Arial"/>
                <a:ea typeface="ＭＳ Ｐゴシック"/>
                <a:cs typeface="Arial"/>
              </a:rPr>
              <a:t>Initial Project Brief to CCB Executive Meeting</a:t>
            </a:r>
          </a:p>
          <a:p>
            <a:pPr algn="ctr" eaLnBrk="1" hangingPunct="1">
              <a:spcBef>
                <a:spcPct val="50000"/>
              </a:spcBef>
              <a:buFontTx/>
              <a:buNone/>
            </a:pPr>
            <a:endParaRPr lang="en-US" altLang="en-US" sz="1800" b="1" dirty="0">
              <a:solidFill>
                <a:srgbClr val="FFFF00"/>
              </a:solidFill>
              <a:latin typeface="Arial Narrow" panose="020B0604020202020204" pitchFamily="34" charset="0"/>
              <a:cs typeface="Arial" panose="020B0604020202020204" pitchFamily="34" charset="0"/>
            </a:endParaRPr>
          </a:p>
        </p:txBody>
      </p:sp>
      <p:pic>
        <p:nvPicPr>
          <p:cNvPr id="17415" name="Picture 15" descr="Image result for shoalhaven city nsw images">
            <a:extLst>
              <a:ext uri="{FF2B5EF4-FFF2-40B4-BE49-F238E27FC236}">
                <a16:creationId xmlns:a16="http://schemas.microsoft.com/office/drawing/2014/main" id="{7DC6127F-94B6-234F-A226-E911D6222FE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b="-928"/>
          <a:stretch>
            <a:fillRect/>
          </a:stretch>
        </p:blipFill>
        <p:spPr bwMode="auto">
          <a:xfrm>
            <a:off x="1524001" y="-26988"/>
            <a:ext cx="3565525" cy="147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5" descr="Related image">
            <a:extLst>
              <a:ext uri="{FF2B5EF4-FFF2-40B4-BE49-F238E27FC236}">
                <a16:creationId xmlns:a16="http://schemas.microsoft.com/office/drawing/2014/main" id="{BB6589AD-0024-CB4A-A576-E28EC000D7A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89525" y="-26988"/>
            <a:ext cx="2338388" cy="147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0" descr="Image result for shoalhaven city national parks images">
            <a:extLst>
              <a:ext uri="{FF2B5EF4-FFF2-40B4-BE49-F238E27FC236}">
                <a16:creationId xmlns:a16="http://schemas.microsoft.com/office/drawing/2014/main" id="{DF410CF0-87A9-6C41-BE34-0DB54F463EF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27914" y="-26988"/>
            <a:ext cx="3240087" cy="147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3827CBE-3416-204D-99A6-B544A7B04531}"/>
              </a:ext>
            </a:extLst>
          </p:cNvPr>
          <p:cNvPicPr>
            <a:picLocks noChangeAspect="1"/>
          </p:cNvPicPr>
          <p:nvPr/>
        </p:nvPicPr>
        <p:blipFill>
          <a:blip r:embed="rId11"/>
          <a:stretch>
            <a:fillRect/>
          </a:stretch>
        </p:blipFill>
        <p:spPr>
          <a:xfrm>
            <a:off x="7835900" y="5918110"/>
            <a:ext cx="2832100" cy="939800"/>
          </a:xfrm>
          <a:prstGeom prst="rect">
            <a:avLst/>
          </a:prstGeom>
        </p:spPr>
      </p:pic>
    </p:spTree>
    <p:extLst>
      <p:ext uri="{BB962C8B-B14F-4D97-AF65-F5344CB8AC3E}">
        <p14:creationId xmlns:p14="http://schemas.microsoft.com/office/powerpoint/2010/main" val="4201334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CCD85F4-D562-4DBD-8296-11AC1286C754}"/>
              </a:ext>
            </a:extLst>
          </p:cNvPr>
          <p:cNvSpPr>
            <a:spLocks noGrp="1"/>
          </p:cNvSpPr>
          <p:nvPr>
            <p:ph sz="half" idx="1"/>
          </p:nvPr>
        </p:nvSpPr>
        <p:spPr/>
        <p:txBody>
          <a:bodyPr/>
          <a:lstStyle/>
          <a:p>
            <a:endParaRPr lang="en-US"/>
          </a:p>
        </p:txBody>
      </p:sp>
      <p:sp>
        <p:nvSpPr>
          <p:cNvPr id="11" name="Content Placeholder 10">
            <a:extLst>
              <a:ext uri="{FF2B5EF4-FFF2-40B4-BE49-F238E27FC236}">
                <a16:creationId xmlns:a16="http://schemas.microsoft.com/office/drawing/2014/main" id="{9993AA59-3BE6-44F9-96ED-522A9BFC4087}"/>
              </a:ext>
            </a:extLst>
          </p:cNvPr>
          <p:cNvSpPr>
            <a:spLocks noGrp="1"/>
          </p:cNvSpPr>
          <p:nvPr>
            <p:ph sz="half" idx="2"/>
          </p:nvPr>
        </p:nvSpPr>
        <p:spPr>
          <a:xfrm>
            <a:off x="6096000" y="1933344"/>
            <a:ext cx="5307307" cy="2991312"/>
          </a:xfrm>
        </p:spPr>
        <p:txBody>
          <a:bodyPr/>
          <a:lstStyle/>
          <a:p>
            <a:pPr marL="0" indent="0">
              <a:buNone/>
            </a:pPr>
            <a:r>
              <a:rPr lang="en-US" sz="2400" dirty="0"/>
              <a:t>Previously:</a:t>
            </a:r>
          </a:p>
          <a:p>
            <a:r>
              <a:rPr lang="en-US" sz="2200" dirty="0"/>
              <a:t>Finance, Corporate &amp; Community Service – Acting Director Jane Lewis</a:t>
            </a:r>
          </a:p>
          <a:p>
            <a:r>
              <a:rPr lang="en-US" sz="2200" dirty="0"/>
              <a:t>Planning, Environment &amp; Development Service – Director Phil Costello</a:t>
            </a:r>
          </a:p>
          <a:p>
            <a:r>
              <a:rPr lang="en-US" sz="2200" dirty="0"/>
              <a:t>Assets &amp; Works – Director Paul Keech</a:t>
            </a:r>
          </a:p>
          <a:p>
            <a:r>
              <a:rPr lang="en-US" sz="2200" dirty="0"/>
              <a:t>Shoalhaven Water – Acting Director Robert Horner </a:t>
            </a:r>
          </a:p>
        </p:txBody>
      </p:sp>
      <p:sp>
        <p:nvSpPr>
          <p:cNvPr id="3" name="Title 2">
            <a:extLst>
              <a:ext uri="{FF2B5EF4-FFF2-40B4-BE49-F238E27FC236}">
                <a16:creationId xmlns:a16="http://schemas.microsoft.com/office/drawing/2014/main" id="{220A8E24-1681-48D3-932A-78F6C3D846E3}"/>
              </a:ext>
            </a:extLst>
          </p:cNvPr>
          <p:cNvSpPr>
            <a:spLocks noGrp="1"/>
          </p:cNvSpPr>
          <p:nvPr>
            <p:ph type="title"/>
          </p:nvPr>
        </p:nvSpPr>
        <p:spPr/>
        <p:txBody>
          <a:bodyPr/>
          <a:lstStyle/>
          <a:p>
            <a:r>
              <a:rPr lang="en-US" dirty="0"/>
              <a:t>Old Structure</a:t>
            </a:r>
          </a:p>
        </p:txBody>
      </p:sp>
      <p:pic>
        <p:nvPicPr>
          <p:cNvPr id="9" name="Picture 8">
            <a:extLst>
              <a:ext uri="{FF2B5EF4-FFF2-40B4-BE49-F238E27FC236}">
                <a16:creationId xmlns:a16="http://schemas.microsoft.com/office/drawing/2014/main" id="{7BFF1D73-B293-4334-9B00-5028D59700DE}"/>
              </a:ext>
            </a:extLst>
          </p:cNvPr>
          <p:cNvPicPr>
            <a:picLocks noChangeAspect="1"/>
          </p:cNvPicPr>
          <p:nvPr/>
        </p:nvPicPr>
        <p:blipFill>
          <a:blip r:embed="rId2"/>
          <a:stretch>
            <a:fillRect/>
          </a:stretch>
        </p:blipFill>
        <p:spPr>
          <a:xfrm>
            <a:off x="395140" y="1021488"/>
            <a:ext cx="5307307" cy="5266101"/>
          </a:xfrm>
          <a:prstGeom prst="rect">
            <a:avLst/>
          </a:prstGeom>
        </p:spPr>
      </p:pic>
    </p:spTree>
    <p:extLst>
      <p:ext uri="{BB962C8B-B14F-4D97-AF65-F5344CB8AC3E}">
        <p14:creationId xmlns:p14="http://schemas.microsoft.com/office/powerpoint/2010/main" val="2743862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5135440"/>
            <a:ext cx="8640960" cy="1384995"/>
          </a:xfrm>
          <a:prstGeom prst="rect">
            <a:avLst/>
          </a:prstGeom>
        </p:spPr>
        <p:txBody>
          <a:bodyPr wrap="square">
            <a:spAutoFit/>
          </a:bodyPr>
          <a:lstStyle/>
          <a:p>
            <a:pPr marL="342900" indent="-342900" algn="ctr"/>
            <a:r>
              <a:rPr lang="en-AU" sz="2800" b="1" i="1">
                <a:latin typeface="Arial" pitchFamily="34" charset="0"/>
                <a:cs typeface="Arial" pitchFamily="34" charset="0"/>
              </a:rPr>
              <a:t>Acknowledge the Elders past &amp; present and the Traditional Owners of the land and sea scapes which are the subject of our research</a:t>
            </a:r>
          </a:p>
        </p:txBody>
      </p:sp>
      <p:sp>
        <p:nvSpPr>
          <p:cNvPr id="5" name="Rectangle 4"/>
          <p:cNvSpPr/>
          <p:nvPr/>
        </p:nvSpPr>
        <p:spPr>
          <a:xfrm>
            <a:off x="1660084" y="142667"/>
            <a:ext cx="9007917" cy="954107"/>
          </a:xfrm>
          <a:prstGeom prst="rect">
            <a:avLst/>
          </a:prstGeom>
        </p:spPr>
        <p:txBody>
          <a:bodyPr wrap="square">
            <a:spAutoFit/>
          </a:bodyPr>
          <a:lstStyle/>
          <a:p>
            <a:pPr marL="342900" indent="-342900" algn="ctr"/>
            <a:r>
              <a:rPr lang="en-AU" sz="2800" b="1" i="1">
                <a:solidFill>
                  <a:prstClr val="white"/>
                </a:solidFill>
                <a:latin typeface="Arial" pitchFamily="34" charset="0"/>
                <a:cs typeface="Arial" pitchFamily="34" charset="0"/>
              </a:rPr>
              <a:t>Acknowledge </a:t>
            </a:r>
            <a:r>
              <a:rPr lang="en-AU" sz="2800" b="1" i="1">
                <a:latin typeface="Arial" pitchFamily="34" charset="0"/>
                <a:cs typeface="Arial" pitchFamily="34" charset="0"/>
              </a:rPr>
              <a:t>the Traditional Owners of </a:t>
            </a:r>
            <a:r>
              <a:rPr lang="en-AU" sz="2800" b="1" i="1">
                <a:solidFill>
                  <a:prstClr val="white"/>
                </a:solidFill>
                <a:latin typeface="Arial" pitchFamily="34" charset="0"/>
                <a:cs typeface="Arial" pitchFamily="34" charset="0"/>
              </a:rPr>
              <a:t>the country where we are meeting today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7770" y="1209458"/>
            <a:ext cx="3837956" cy="3843870"/>
          </a:xfrm>
          <a:prstGeom prst="rect">
            <a:avLst/>
          </a:prstGeom>
        </p:spPr>
      </p:pic>
      <p:sp>
        <p:nvSpPr>
          <p:cNvPr id="7" name="TextBox 6"/>
          <p:cNvSpPr txBox="1"/>
          <p:nvPr/>
        </p:nvSpPr>
        <p:spPr>
          <a:xfrm>
            <a:off x="6630881" y="6611780"/>
            <a:ext cx="4021999" cy="246221"/>
          </a:xfrm>
          <a:prstGeom prst="rect">
            <a:avLst/>
          </a:prstGeom>
          <a:noFill/>
        </p:spPr>
        <p:txBody>
          <a:bodyPr wrap="square" rtlCol="0">
            <a:spAutoFit/>
          </a:bodyPr>
          <a:lstStyle/>
          <a:p>
            <a:r>
              <a:rPr lang="en-US" sz="1000">
                <a:latin typeface="Arial Narrow"/>
                <a:cs typeface="Arial Narrow"/>
              </a:rPr>
              <a:t>http://www.123rf.com/photo_19511234_abstract-aboriginal-map-dot-painting.html</a:t>
            </a:r>
          </a:p>
        </p:txBody>
      </p:sp>
    </p:spTree>
    <p:extLst>
      <p:ext uri="{BB962C8B-B14F-4D97-AF65-F5344CB8AC3E}">
        <p14:creationId xmlns:p14="http://schemas.microsoft.com/office/powerpoint/2010/main" val="406197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a:spLocks noChangeArrowheads="1"/>
          </p:cNvSpPr>
          <p:nvPr/>
        </p:nvSpPr>
        <p:spPr bwMode="auto">
          <a:xfrm>
            <a:off x="1643662" y="480458"/>
            <a:ext cx="8106309" cy="830997"/>
          </a:xfrm>
          <a:prstGeom prst="rect">
            <a:avLst/>
          </a:prstGeom>
          <a:noFill/>
          <a:ln w="9525">
            <a:noFill/>
            <a:miter lim="800000"/>
            <a:headEnd/>
            <a:tailEnd/>
          </a:ln>
          <a:effectLst/>
        </p:spPr>
        <p:txBody>
          <a:bodyPr wrap="square">
            <a:spAutoFit/>
          </a:bodyPr>
          <a:lstStyle/>
          <a:p>
            <a:pPr algn="ctr">
              <a:defRPr/>
            </a:pPr>
            <a:r>
              <a:rPr lang="en-US" sz="2800" b="1">
                <a:latin typeface="Arial Black" pitchFamily="34" charset="0"/>
              </a:rPr>
              <a:t>The Brief </a:t>
            </a:r>
          </a:p>
          <a:p>
            <a:pPr algn="ctr">
              <a:defRPr/>
            </a:pPr>
            <a:r>
              <a:rPr lang="en-US" sz="2000" b="1">
                <a:latin typeface="Arial Black" pitchFamily="34" charset="0"/>
              </a:rPr>
              <a:t>(Long Term Community-Led Resilience Stream)</a:t>
            </a:r>
            <a:endParaRPr lang="en-AU" sz="2000">
              <a:latin typeface="Arial Black" pitchFamily="34" charset="0"/>
            </a:endParaRPr>
          </a:p>
        </p:txBody>
      </p:sp>
      <p:sp>
        <p:nvSpPr>
          <p:cNvPr id="4" name="TextBox 3">
            <a:extLst>
              <a:ext uri="{FF2B5EF4-FFF2-40B4-BE49-F238E27FC236}">
                <a16:creationId xmlns:a16="http://schemas.microsoft.com/office/drawing/2014/main" id="{8342E8C7-A162-EF49-900C-6CEA4F1D61D3}"/>
              </a:ext>
            </a:extLst>
          </p:cNvPr>
          <p:cNvSpPr txBox="1"/>
          <p:nvPr/>
        </p:nvSpPr>
        <p:spPr>
          <a:xfrm>
            <a:off x="1764210" y="1651639"/>
            <a:ext cx="8663578" cy="1569660"/>
          </a:xfrm>
          <a:prstGeom prst="rect">
            <a:avLst/>
          </a:prstGeom>
          <a:noFill/>
        </p:spPr>
        <p:txBody>
          <a:bodyPr wrap="square" rtlCol="0">
            <a:spAutoFit/>
          </a:bodyPr>
          <a:lstStyle/>
          <a:p>
            <a:r>
              <a:rPr lang="en-AU" sz="2400" b="1">
                <a:latin typeface="Arial Narrow" panose="020B0604020202020204" pitchFamily="34" charset="0"/>
                <a:cs typeface="Arial Narrow" panose="020B0604020202020204" pitchFamily="34" charset="0"/>
              </a:rPr>
              <a:t>The overarching aim of this project is to forge a partnerships between Council, research and academic institutions, business and key community organisations for the purposes of developing a Long Term Community-led Adaptation and Resilience Strategy for Shoalhaven</a:t>
            </a:r>
          </a:p>
        </p:txBody>
      </p:sp>
      <p:sp>
        <p:nvSpPr>
          <p:cNvPr id="2" name="TextBox 1">
            <a:extLst>
              <a:ext uri="{FF2B5EF4-FFF2-40B4-BE49-F238E27FC236}">
                <a16:creationId xmlns:a16="http://schemas.microsoft.com/office/drawing/2014/main" id="{62A5287A-E005-BA4E-B4FE-94ABB392B2AB}"/>
              </a:ext>
            </a:extLst>
          </p:cNvPr>
          <p:cNvSpPr txBox="1"/>
          <p:nvPr/>
        </p:nvSpPr>
        <p:spPr>
          <a:xfrm>
            <a:off x="1764212" y="3959546"/>
            <a:ext cx="8663577" cy="2462213"/>
          </a:xfrm>
          <a:prstGeom prst="rect">
            <a:avLst/>
          </a:prstGeom>
          <a:noFill/>
        </p:spPr>
        <p:txBody>
          <a:bodyPr wrap="square" rtlCol="0">
            <a:spAutoFit/>
          </a:bodyPr>
          <a:lstStyle/>
          <a:p>
            <a:r>
              <a:rPr lang="en-AU" sz="2400" b="1">
                <a:latin typeface="Arial Narrow" panose="020B0604020202020204" pitchFamily="34" charset="0"/>
                <a:cs typeface="Arial Narrow" panose="020B0604020202020204" pitchFamily="34" charset="0"/>
              </a:rPr>
              <a:t>This Activity Stream involves a 10 to 20 year view of Community-led resilience embracing community, human and economic wellbeing, and the community’s vision for the local environment, emergency and disaster management. It will be a completion of previous work from Griffith University’s research in the Sussex Inlet area and continuing its study through other Shoalhaven Communities. </a:t>
            </a:r>
          </a:p>
          <a:p>
            <a:pPr algn="r"/>
            <a:r>
              <a:rPr lang="en-AU" sz="1000">
                <a:latin typeface="Arial Narrow" panose="020B0604020202020204" pitchFamily="34" charset="0"/>
                <a:cs typeface="Arial Narrow" panose="020B0604020202020204" pitchFamily="34" charset="0"/>
              </a:rPr>
              <a:t>SCC RRP Action Plan, Oct 20</a:t>
            </a:r>
          </a:p>
        </p:txBody>
      </p:sp>
    </p:spTree>
    <p:extLst>
      <p:ext uri="{BB962C8B-B14F-4D97-AF65-F5344CB8AC3E}">
        <p14:creationId xmlns:p14="http://schemas.microsoft.com/office/powerpoint/2010/main" val="3361799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on the eigth da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8128" y="944221"/>
            <a:ext cx="2806083" cy="209092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38C5495-4876-8045-B194-45FD88647009}"/>
              </a:ext>
            </a:extLst>
          </p:cNvPr>
          <p:cNvGrpSpPr/>
          <p:nvPr/>
        </p:nvGrpSpPr>
        <p:grpSpPr>
          <a:xfrm>
            <a:off x="8778686" y="600475"/>
            <a:ext cx="866874" cy="643659"/>
            <a:chOff x="4842163" y="267548"/>
            <a:chExt cx="866874" cy="643659"/>
          </a:xfrm>
        </p:grpSpPr>
        <p:sp>
          <p:nvSpPr>
            <p:cNvPr id="73731" name="AutoShape 3"/>
            <p:cNvSpPr>
              <a:spLocks noChangeArrowheads="1"/>
            </p:cNvSpPr>
            <p:nvPr/>
          </p:nvSpPr>
          <p:spPr bwMode="auto">
            <a:xfrm>
              <a:off x="4842163" y="267548"/>
              <a:ext cx="866874" cy="643659"/>
            </a:xfrm>
            <a:prstGeom prst="horizontalScroll">
              <a:avLst>
                <a:gd name="adj" fmla="val 12500"/>
              </a:avLst>
            </a:prstGeom>
            <a:solidFill>
              <a:srgbClr val="FFFF00"/>
            </a:solidFill>
            <a:ln w="9525">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32" name="Text Box 4"/>
            <p:cNvSpPr txBox="1">
              <a:spLocks noChangeArrowheads="1"/>
            </p:cNvSpPr>
            <p:nvPr/>
          </p:nvSpPr>
          <p:spPr bwMode="auto">
            <a:xfrm>
              <a:off x="4842164" y="389323"/>
              <a:ext cx="866873" cy="40011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AU" sz="1000" b="1" dirty="0">
                  <a:solidFill>
                    <a:schemeClr val="bg1"/>
                  </a:solidFill>
                  <a:latin typeface="Arial Black" charset="0"/>
                </a:rPr>
                <a:t>Master Plan</a:t>
              </a:r>
            </a:p>
          </p:txBody>
        </p:sp>
      </p:grpSp>
      <p:sp>
        <p:nvSpPr>
          <p:cNvPr id="73733" name="Text Box 5"/>
          <p:cNvSpPr txBox="1">
            <a:spLocks noChangeArrowheads="1"/>
          </p:cNvSpPr>
          <p:nvPr/>
        </p:nvSpPr>
        <p:spPr bwMode="auto">
          <a:xfrm>
            <a:off x="7618127" y="2635033"/>
            <a:ext cx="2776742" cy="40011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AU" sz="2000" b="1" i="1">
                <a:solidFill>
                  <a:schemeClr val="bg1"/>
                </a:solidFill>
                <a:latin typeface="Garamond" charset="0"/>
              </a:rPr>
              <a:t>….. blind faith!</a:t>
            </a:r>
          </a:p>
        </p:txBody>
      </p:sp>
      <p:pic>
        <p:nvPicPr>
          <p:cNvPr id="12" name="Picture 11">
            <a:extLst>
              <a:ext uri="{FF2B5EF4-FFF2-40B4-BE49-F238E27FC236}">
                <a16:creationId xmlns:a16="http://schemas.microsoft.com/office/drawing/2014/main" id="{1EC69AA7-64A9-B04B-954D-D5FCD5F8F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0451" y="1071582"/>
            <a:ext cx="2081686" cy="1704009"/>
          </a:xfrm>
          <a:prstGeom prst="rect">
            <a:avLst/>
          </a:prstGeom>
        </p:spPr>
      </p:pic>
      <p:sp>
        <p:nvSpPr>
          <p:cNvPr id="13" name="TextBox 12">
            <a:extLst>
              <a:ext uri="{FF2B5EF4-FFF2-40B4-BE49-F238E27FC236}">
                <a16:creationId xmlns:a16="http://schemas.microsoft.com/office/drawing/2014/main" id="{ED53DADC-1263-CD48-9A8A-5AFC38DB134E}"/>
              </a:ext>
            </a:extLst>
          </p:cNvPr>
          <p:cNvSpPr txBox="1"/>
          <p:nvPr/>
        </p:nvSpPr>
        <p:spPr>
          <a:xfrm>
            <a:off x="3520451" y="1022841"/>
            <a:ext cx="3556276" cy="830997"/>
          </a:xfrm>
          <a:prstGeom prst="rect">
            <a:avLst/>
          </a:prstGeom>
          <a:noFill/>
        </p:spPr>
        <p:txBody>
          <a:bodyPr wrap="square" rtlCol="0">
            <a:spAutoFit/>
          </a:bodyPr>
          <a:lstStyle/>
          <a:p>
            <a:r>
              <a:rPr lang="en-US" sz="1600" b="1">
                <a:latin typeface="Chalkduster"/>
                <a:cs typeface="Chalkduster"/>
              </a:rPr>
              <a:t>Planning for communities has traditionally been undertaken by governments </a:t>
            </a:r>
          </a:p>
        </p:txBody>
      </p:sp>
      <p:sp>
        <p:nvSpPr>
          <p:cNvPr id="15" name="TextBox 14">
            <a:extLst>
              <a:ext uri="{FF2B5EF4-FFF2-40B4-BE49-F238E27FC236}">
                <a16:creationId xmlns:a16="http://schemas.microsoft.com/office/drawing/2014/main" id="{E9840F94-D8D6-2C45-807C-4B5675BBB102}"/>
              </a:ext>
            </a:extLst>
          </p:cNvPr>
          <p:cNvSpPr txBox="1"/>
          <p:nvPr/>
        </p:nvSpPr>
        <p:spPr>
          <a:xfrm>
            <a:off x="1759231" y="77254"/>
            <a:ext cx="8673538" cy="523220"/>
          </a:xfrm>
          <a:prstGeom prst="rect">
            <a:avLst/>
          </a:prstGeom>
          <a:noFill/>
        </p:spPr>
        <p:txBody>
          <a:bodyPr wrap="square" rtlCol="0">
            <a:spAutoFit/>
          </a:bodyPr>
          <a:lstStyle/>
          <a:p>
            <a:pPr algn="ctr"/>
            <a:r>
              <a:rPr lang="en-US" sz="2800">
                <a:latin typeface="Arial Black"/>
                <a:cs typeface="Arial Black"/>
              </a:rPr>
              <a:t>Traditional Approaches to Planning</a:t>
            </a:r>
          </a:p>
        </p:txBody>
      </p:sp>
      <p:sp>
        <p:nvSpPr>
          <p:cNvPr id="20" name="TextBox 19">
            <a:extLst>
              <a:ext uri="{FF2B5EF4-FFF2-40B4-BE49-F238E27FC236}">
                <a16:creationId xmlns:a16="http://schemas.microsoft.com/office/drawing/2014/main" id="{E2BE6D51-D899-2643-B864-C369FA1B5BFE}"/>
              </a:ext>
            </a:extLst>
          </p:cNvPr>
          <p:cNvSpPr txBox="1"/>
          <p:nvPr/>
        </p:nvSpPr>
        <p:spPr>
          <a:xfrm>
            <a:off x="4895212" y="4907457"/>
            <a:ext cx="2606974" cy="1323439"/>
          </a:xfrm>
          <a:prstGeom prst="rect">
            <a:avLst/>
          </a:prstGeom>
          <a:noFill/>
        </p:spPr>
        <p:txBody>
          <a:bodyPr wrap="square" rtlCol="0">
            <a:spAutoFit/>
          </a:bodyPr>
          <a:lstStyle/>
          <a:p>
            <a:pPr algn="r"/>
            <a:r>
              <a:rPr lang="en-US" sz="1600" b="1">
                <a:latin typeface="Chalkduster"/>
                <a:cs typeface="Chalkduster"/>
              </a:rPr>
              <a:t>Communities are demanding more involvement in the planning for their communities</a:t>
            </a:r>
          </a:p>
        </p:txBody>
      </p:sp>
      <p:pic>
        <p:nvPicPr>
          <p:cNvPr id="21" name="Picture 20">
            <a:extLst>
              <a:ext uri="{FF2B5EF4-FFF2-40B4-BE49-F238E27FC236}">
                <a16:creationId xmlns:a16="http://schemas.microsoft.com/office/drawing/2014/main" id="{34D9AF78-3F9D-8D44-BF6D-453F70033A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5238" y="4599042"/>
            <a:ext cx="1670215" cy="1688110"/>
          </a:xfrm>
          <a:prstGeom prst="rect">
            <a:avLst/>
          </a:prstGeom>
        </p:spPr>
      </p:pic>
      <p:sp>
        <p:nvSpPr>
          <p:cNvPr id="22" name="TextBox 21">
            <a:extLst>
              <a:ext uri="{FF2B5EF4-FFF2-40B4-BE49-F238E27FC236}">
                <a16:creationId xmlns:a16="http://schemas.microsoft.com/office/drawing/2014/main" id="{53B2E0E0-A1F5-8946-A554-637FEB87963C}"/>
              </a:ext>
            </a:extLst>
          </p:cNvPr>
          <p:cNvSpPr txBox="1"/>
          <p:nvPr/>
        </p:nvSpPr>
        <p:spPr>
          <a:xfrm>
            <a:off x="1224695" y="3597602"/>
            <a:ext cx="5931377" cy="830997"/>
          </a:xfrm>
          <a:prstGeom prst="rect">
            <a:avLst/>
          </a:prstGeom>
          <a:noFill/>
        </p:spPr>
        <p:txBody>
          <a:bodyPr wrap="square" rtlCol="0">
            <a:spAutoFit/>
          </a:bodyPr>
          <a:lstStyle/>
          <a:p>
            <a:r>
              <a:rPr lang="en-US" sz="1600" b="1">
                <a:latin typeface="Chalkduster"/>
                <a:cs typeface="Chalkduster"/>
              </a:rPr>
              <a:t>Planning has only relatively recently attempted to engage the community – largely through consultation and selected and limited participation</a:t>
            </a:r>
          </a:p>
        </p:txBody>
      </p:sp>
    </p:spTree>
    <p:extLst>
      <p:ext uri="{BB962C8B-B14F-4D97-AF65-F5344CB8AC3E}">
        <p14:creationId xmlns:p14="http://schemas.microsoft.com/office/powerpoint/2010/main" val="4930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7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7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animBg="1"/>
      <p:bldP spid="13"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351088" y="2403684"/>
            <a:ext cx="7489825" cy="2123658"/>
          </a:xfrm>
          <a:prstGeom prst="rect">
            <a:avLst/>
          </a:prstGeom>
          <a:noFill/>
          <a:ln w="9525">
            <a:noFill/>
            <a:miter lim="800000"/>
            <a:headEnd/>
            <a:tailEnd/>
          </a:ln>
        </p:spPr>
        <p:txBody>
          <a:bodyPr>
            <a:spAutoFit/>
          </a:bodyPr>
          <a:lstStyle/>
          <a:p>
            <a:pPr algn="ctr">
              <a:spcBef>
                <a:spcPct val="50000"/>
              </a:spcBef>
            </a:pPr>
            <a:r>
              <a:rPr lang="en-AU" sz="4400" b="1">
                <a:latin typeface="Arial Black" pitchFamily="34" charset="0"/>
              </a:rPr>
              <a:t>Self Empowerment &amp; Community Led Planning</a:t>
            </a:r>
          </a:p>
        </p:txBody>
      </p:sp>
    </p:spTree>
    <p:extLst>
      <p:ext uri="{BB962C8B-B14F-4D97-AF65-F5344CB8AC3E}">
        <p14:creationId xmlns:p14="http://schemas.microsoft.com/office/powerpoint/2010/main" val="1727394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2" y="97468"/>
            <a:ext cx="8784976" cy="523220"/>
          </a:xfrm>
          <a:prstGeom prst="rect">
            <a:avLst/>
          </a:prstGeom>
          <a:noFill/>
        </p:spPr>
        <p:txBody>
          <a:bodyPr wrap="square" rtlCol="0">
            <a:spAutoFit/>
          </a:bodyPr>
          <a:lstStyle/>
          <a:p>
            <a:pPr algn="ctr"/>
            <a:r>
              <a:rPr lang="en-US" sz="2800" b="1" err="1">
                <a:latin typeface="Arial Black"/>
                <a:cs typeface="Arial Black"/>
              </a:rPr>
              <a:t>Arnstein’s</a:t>
            </a:r>
            <a:r>
              <a:rPr lang="en-US" sz="2800" b="1">
                <a:latin typeface="Arial Black"/>
                <a:cs typeface="Arial Black"/>
              </a:rPr>
              <a:t> Ladder of Citizen Participation</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489" b="99609" l="1570" r="97758"/>
                    </a14:imgEffect>
                  </a14:imgLayer>
                </a14:imgProps>
              </a:ext>
            </a:extLst>
          </a:blip>
          <a:stretch>
            <a:fillRect/>
          </a:stretch>
        </p:blipFill>
        <p:spPr>
          <a:xfrm>
            <a:off x="3662369" y="772697"/>
            <a:ext cx="2575976" cy="5902796"/>
          </a:xfrm>
          <a:prstGeom prst="rect">
            <a:avLst/>
          </a:prstGeom>
        </p:spPr>
      </p:pic>
      <p:sp>
        <p:nvSpPr>
          <p:cNvPr id="7" name="TextBox 6"/>
          <p:cNvSpPr txBox="1"/>
          <p:nvPr/>
        </p:nvSpPr>
        <p:spPr>
          <a:xfrm>
            <a:off x="3518282" y="1100352"/>
            <a:ext cx="288032" cy="4247317"/>
          </a:xfrm>
          <a:prstGeom prst="rect">
            <a:avLst/>
          </a:prstGeom>
          <a:noFill/>
        </p:spPr>
        <p:txBody>
          <a:bodyPr wrap="square" rtlCol="0">
            <a:spAutoFit/>
          </a:bodyPr>
          <a:lstStyle/>
          <a:p>
            <a:r>
              <a:rPr lang="en-US" b="1">
                <a:latin typeface="Arial"/>
                <a:cs typeface="Arial"/>
              </a:rPr>
              <a:t>8</a:t>
            </a:r>
            <a:endParaRPr lang="en-US" sz="800" b="1">
              <a:latin typeface="Arial"/>
              <a:cs typeface="Arial"/>
            </a:endParaRPr>
          </a:p>
          <a:p>
            <a:endParaRPr lang="en-US" b="1">
              <a:latin typeface="Arial"/>
              <a:cs typeface="Arial"/>
            </a:endParaRPr>
          </a:p>
          <a:p>
            <a:r>
              <a:rPr lang="en-US" b="1">
                <a:latin typeface="Arial"/>
                <a:cs typeface="Arial"/>
              </a:rPr>
              <a:t>7</a:t>
            </a:r>
            <a:endParaRPr lang="en-US" sz="800" b="1">
              <a:latin typeface="Arial"/>
              <a:cs typeface="Arial"/>
            </a:endParaRPr>
          </a:p>
          <a:p>
            <a:endParaRPr lang="en-US" b="1">
              <a:latin typeface="Arial"/>
              <a:cs typeface="Arial"/>
            </a:endParaRPr>
          </a:p>
          <a:p>
            <a:r>
              <a:rPr lang="en-US" b="1">
                <a:latin typeface="Arial"/>
                <a:cs typeface="Arial"/>
              </a:rPr>
              <a:t>6</a:t>
            </a:r>
            <a:endParaRPr lang="en-US" sz="800" b="1">
              <a:latin typeface="Arial"/>
              <a:cs typeface="Arial"/>
            </a:endParaRPr>
          </a:p>
          <a:p>
            <a:endParaRPr lang="en-US" b="1">
              <a:latin typeface="Arial"/>
              <a:cs typeface="Arial"/>
            </a:endParaRPr>
          </a:p>
          <a:p>
            <a:r>
              <a:rPr lang="en-US" b="1">
                <a:latin typeface="Arial"/>
                <a:cs typeface="Arial"/>
              </a:rPr>
              <a:t>5</a:t>
            </a:r>
            <a:endParaRPr lang="en-US" sz="1000" b="1">
              <a:latin typeface="Arial"/>
              <a:cs typeface="Arial"/>
            </a:endParaRPr>
          </a:p>
          <a:p>
            <a:endParaRPr lang="en-US" b="1">
              <a:latin typeface="Arial"/>
              <a:cs typeface="Arial"/>
            </a:endParaRPr>
          </a:p>
          <a:p>
            <a:r>
              <a:rPr lang="en-US" b="1">
                <a:latin typeface="Arial"/>
                <a:cs typeface="Arial"/>
              </a:rPr>
              <a:t>4</a:t>
            </a:r>
            <a:endParaRPr lang="en-US" sz="1000" b="1">
              <a:latin typeface="Arial"/>
              <a:cs typeface="Arial"/>
            </a:endParaRPr>
          </a:p>
          <a:p>
            <a:endParaRPr lang="en-US" b="1">
              <a:latin typeface="Arial"/>
              <a:cs typeface="Arial"/>
            </a:endParaRPr>
          </a:p>
          <a:p>
            <a:r>
              <a:rPr lang="en-US" b="1">
                <a:latin typeface="Arial"/>
                <a:cs typeface="Arial"/>
              </a:rPr>
              <a:t>3</a:t>
            </a:r>
            <a:endParaRPr lang="en-US" sz="1000" b="1">
              <a:latin typeface="Arial"/>
              <a:cs typeface="Arial"/>
            </a:endParaRPr>
          </a:p>
          <a:p>
            <a:endParaRPr lang="en-US" b="1">
              <a:latin typeface="Arial"/>
              <a:cs typeface="Arial"/>
            </a:endParaRPr>
          </a:p>
          <a:p>
            <a:r>
              <a:rPr lang="en-US" b="1">
                <a:latin typeface="Arial"/>
                <a:cs typeface="Arial"/>
              </a:rPr>
              <a:t>2</a:t>
            </a:r>
            <a:endParaRPr lang="en-US" sz="1000" b="1">
              <a:latin typeface="Arial"/>
              <a:cs typeface="Arial"/>
            </a:endParaRPr>
          </a:p>
          <a:p>
            <a:endParaRPr lang="en-US" b="1">
              <a:latin typeface="Arial"/>
              <a:cs typeface="Arial"/>
            </a:endParaRPr>
          </a:p>
          <a:p>
            <a:r>
              <a:rPr lang="en-US" b="1">
                <a:latin typeface="Arial"/>
                <a:cs typeface="Arial"/>
              </a:rPr>
              <a:t>1</a:t>
            </a:r>
          </a:p>
        </p:txBody>
      </p:sp>
      <p:sp>
        <p:nvSpPr>
          <p:cNvPr id="8" name="Right Brace 7"/>
          <p:cNvSpPr/>
          <p:nvPr/>
        </p:nvSpPr>
        <p:spPr>
          <a:xfrm>
            <a:off x="6398602" y="1052736"/>
            <a:ext cx="360040" cy="172819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a:off x="6326594" y="3068960"/>
            <a:ext cx="504056" cy="18722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398602" y="5229200"/>
            <a:ext cx="432048" cy="122413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118682" y="1628801"/>
            <a:ext cx="1944216" cy="646331"/>
          </a:xfrm>
          <a:prstGeom prst="rect">
            <a:avLst/>
          </a:prstGeom>
          <a:noFill/>
        </p:spPr>
        <p:txBody>
          <a:bodyPr wrap="square" rtlCol="0">
            <a:spAutoFit/>
          </a:bodyPr>
          <a:lstStyle/>
          <a:p>
            <a:r>
              <a:rPr lang="en-US" b="1">
                <a:latin typeface="Arial"/>
                <a:cs typeface="Arial"/>
              </a:rPr>
              <a:t>Community Empowerment</a:t>
            </a:r>
          </a:p>
        </p:txBody>
      </p:sp>
      <p:sp>
        <p:nvSpPr>
          <p:cNvPr id="13" name="TextBox 12"/>
          <p:cNvSpPr txBox="1"/>
          <p:nvPr/>
        </p:nvSpPr>
        <p:spPr>
          <a:xfrm>
            <a:off x="7118682" y="3645025"/>
            <a:ext cx="1944216" cy="646331"/>
          </a:xfrm>
          <a:prstGeom prst="rect">
            <a:avLst/>
          </a:prstGeom>
          <a:noFill/>
        </p:spPr>
        <p:txBody>
          <a:bodyPr wrap="square" rtlCol="0">
            <a:spAutoFit/>
          </a:bodyPr>
          <a:lstStyle/>
          <a:p>
            <a:r>
              <a:rPr lang="en-US" b="1">
                <a:latin typeface="Arial"/>
                <a:cs typeface="Arial"/>
              </a:rPr>
              <a:t>Community Engagement</a:t>
            </a:r>
          </a:p>
        </p:txBody>
      </p:sp>
      <p:sp>
        <p:nvSpPr>
          <p:cNvPr id="14" name="TextBox 13"/>
          <p:cNvSpPr txBox="1"/>
          <p:nvPr/>
        </p:nvSpPr>
        <p:spPr>
          <a:xfrm>
            <a:off x="7118682" y="5661248"/>
            <a:ext cx="2232248" cy="369332"/>
          </a:xfrm>
          <a:prstGeom prst="rect">
            <a:avLst/>
          </a:prstGeom>
          <a:noFill/>
        </p:spPr>
        <p:txBody>
          <a:bodyPr wrap="square" rtlCol="0">
            <a:spAutoFit/>
          </a:bodyPr>
          <a:lstStyle/>
          <a:p>
            <a:r>
              <a:rPr lang="en-US" b="1">
                <a:latin typeface="Arial"/>
                <a:cs typeface="Arial"/>
              </a:rPr>
              <a:t>Non Participation</a:t>
            </a:r>
          </a:p>
        </p:txBody>
      </p:sp>
      <p:sp>
        <p:nvSpPr>
          <p:cNvPr id="16" name="TextBox 15"/>
          <p:cNvSpPr txBox="1"/>
          <p:nvPr/>
        </p:nvSpPr>
        <p:spPr>
          <a:xfrm>
            <a:off x="8760296" y="6536378"/>
            <a:ext cx="1944216" cy="276999"/>
          </a:xfrm>
          <a:prstGeom prst="rect">
            <a:avLst/>
          </a:prstGeom>
          <a:noFill/>
        </p:spPr>
        <p:txBody>
          <a:bodyPr wrap="square" rtlCol="0">
            <a:spAutoFit/>
          </a:bodyPr>
          <a:lstStyle/>
          <a:p>
            <a:r>
              <a:rPr lang="en-US" sz="1200" b="1">
                <a:latin typeface="Arial Narrow"/>
                <a:cs typeface="Arial Narrow"/>
              </a:rPr>
              <a:t>(</a:t>
            </a:r>
            <a:r>
              <a:rPr lang="en-US" sz="1200" i="1">
                <a:latin typeface="Arial Narrow"/>
                <a:cs typeface="Arial Narrow"/>
              </a:rPr>
              <a:t>adapted from </a:t>
            </a:r>
            <a:r>
              <a:rPr lang="en-US" sz="1200" b="1" err="1">
                <a:latin typeface="Arial Narrow"/>
                <a:cs typeface="Arial Narrow"/>
              </a:rPr>
              <a:t>Arnstein</a:t>
            </a:r>
            <a:r>
              <a:rPr lang="en-US" sz="1200" b="1">
                <a:latin typeface="Arial Narrow"/>
                <a:cs typeface="Arial Narrow"/>
              </a:rPr>
              <a:t>, 1969) </a:t>
            </a:r>
            <a:endParaRPr lang="en-US" sz="1200">
              <a:latin typeface="Arial Narrow"/>
              <a:cs typeface="Arial Narrow"/>
            </a:endParaRPr>
          </a:p>
        </p:txBody>
      </p:sp>
      <p:sp>
        <p:nvSpPr>
          <p:cNvPr id="25" name="Oval 24"/>
          <p:cNvSpPr/>
          <p:nvPr/>
        </p:nvSpPr>
        <p:spPr>
          <a:xfrm>
            <a:off x="2480338" y="764704"/>
            <a:ext cx="6694364" cy="2278480"/>
          </a:xfrm>
          <a:prstGeom prst="ellipse">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9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8445" y="632192"/>
            <a:ext cx="8640960" cy="523220"/>
          </a:xfrm>
          <a:prstGeom prst="rect">
            <a:avLst/>
          </a:prstGeom>
          <a:noFill/>
        </p:spPr>
        <p:txBody>
          <a:bodyPr wrap="square" rtlCol="0">
            <a:spAutoFit/>
          </a:bodyPr>
          <a:lstStyle/>
          <a:p>
            <a:pPr algn="ctr"/>
            <a:r>
              <a:rPr lang="en-AU" sz="2800" b="1">
                <a:latin typeface="Arial Black" panose="020B0604020202020204" pitchFamily="34" charset="0"/>
                <a:cs typeface="Arial Black" panose="020B0604020202020204" pitchFamily="34" charset="0"/>
              </a:rPr>
              <a:t>Defining Self Empowered Communities</a:t>
            </a:r>
          </a:p>
        </p:txBody>
      </p:sp>
      <p:sp>
        <p:nvSpPr>
          <p:cNvPr id="4" name="TextBox 3"/>
          <p:cNvSpPr txBox="1"/>
          <p:nvPr/>
        </p:nvSpPr>
        <p:spPr>
          <a:xfrm>
            <a:off x="1665558" y="1947248"/>
            <a:ext cx="8496944" cy="1415772"/>
          </a:xfrm>
          <a:prstGeom prst="rect">
            <a:avLst/>
          </a:prstGeom>
          <a:noFill/>
        </p:spPr>
        <p:txBody>
          <a:bodyPr wrap="square" rtlCol="0">
            <a:spAutoFit/>
          </a:bodyPr>
          <a:lstStyle/>
          <a:p>
            <a:r>
              <a:rPr lang="en-AU" sz="2400" b="1">
                <a:solidFill>
                  <a:srgbClr val="FFFF00"/>
                </a:solidFill>
                <a:latin typeface="Arial Narrow" pitchFamily="34" charset="0"/>
              </a:rPr>
              <a:t>Empowerment</a:t>
            </a:r>
            <a:r>
              <a:rPr lang="en-AU" sz="2400" b="1">
                <a:latin typeface="Arial Narrow" pitchFamily="34" charset="0"/>
              </a:rPr>
              <a:t> is a mechanism by which people, organizations and communities gain mastery over their affairs, suggesting that empowerment occurs at the individual, group, and community levels</a:t>
            </a:r>
          </a:p>
          <a:p>
            <a:pPr algn="r"/>
            <a:r>
              <a:rPr lang="en-AU" sz="1400">
                <a:latin typeface="Arial Narrow" pitchFamily="34" charset="0"/>
              </a:rPr>
              <a:t>							                 (</a:t>
            </a:r>
            <a:r>
              <a:rPr lang="en-AU" sz="1400" err="1">
                <a:latin typeface="Arial Narrow" pitchFamily="34" charset="0"/>
              </a:rPr>
              <a:t>Rappaport</a:t>
            </a:r>
            <a:r>
              <a:rPr lang="en-AU" sz="1400">
                <a:latin typeface="Arial Narrow" pitchFamily="34" charset="0"/>
              </a:rPr>
              <a:t>, 1987) </a:t>
            </a:r>
          </a:p>
        </p:txBody>
      </p:sp>
      <p:sp>
        <p:nvSpPr>
          <p:cNvPr id="5" name="TextBox 4"/>
          <p:cNvSpPr txBox="1"/>
          <p:nvPr/>
        </p:nvSpPr>
        <p:spPr>
          <a:xfrm>
            <a:off x="1718654" y="3919835"/>
            <a:ext cx="8640960" cy="1415772"/>
          </a:xfrm>
          <a:prstGeom prst="rect">
            <a:avLst/>
          </a:prstGeom>
          <a:noFill/>
        </p:spPr>
        <p:txBody>
          <a:bodyPr wrap="square" rtlCol="0">
            <a:spAutoFit/>
          </a:bodyPr>
          <a:lstStyle/>
          <a:p>
            <a:r>
              <a:rPr lang="en-AU" sz="2400" b="1">
                <a:latin typeface="Arial Narrow" pitchFamily="34" charset="0"/>
              </a:rPr>
              <a:t>An </a:t>
            </a:r>
            <a:r>
              <a:rPr lang="en-AU" sz="2400" b="1">
                <a:solidFill>
                  <a:srgbClr val="FFFF00"/>
                </a:solidFill>
                <a:latin typeface="Arial Narrow" pitchFamily="34" charset="0"/>
              </a:rPr>
              <a:t>empowered community </a:t>
            </a:r>
            <a:r>
              <a:rPr lang="en-AU" sz="2400" b="1">
                <a:latin typeface="Arial Narrow" pitchFamily="34" charset="0"/>
              </a:rPr>
              <a:t>is "one that initiates efforts to improve the community, responds to threats to quality of life and provides opportunities for citizen participation" </a:t>
            </a:r>
          </a:p>
          <a:p>
            <a:pPr algn="r"/>
            <a:r>
              <a:rPr lang="en-AU" sz="1400">
                <a:latin typeface="Arial Narrow" pitchFamily="34" charset="0"/>
              </a:rPr>
              <a:t>							      (Zimmerman, 1995, p. 25) </a:t>
            </a:r>
          </a:p>
        </p:txBody>
      </p:sp>
    </p:spTree>
    <p:extLst>
      <p:ext uri="{BB962C8B-B14F-4D97-AF65-F5344CB8AC3E}">
        <p14:creationId xmlns:p14="http://schemas.microsoft.com/office/powerpoint/2010/main" val="24112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171564" y="73592"/>
            <a:ext cx="7848872" cy="584776"/>
          </a:xfrm>
          <a:prstGeom prst="rect">
            <a:avLst/>
          </a:prstGeom>
          <a:noFill/>
          <a:ln w="9525">
            <a:noFill/>
            <a:miter lim="800000"/>
            <a:headEnd/>
            <a:tailEnd/>
          </a:ln>
        </p:spPr>
        <p:txBody>
          <a:bodyPr wrap="square">
            <a:spAutoFit/>
          </a:bodyPr>
          <a:lstStyle/>
          <a:p>
            <a:pPr algn="ctr">
              <a:spcBef>
                <a:spcPct val="50000"/>
              </a:spcBef>
            </a:pPr>
            <a:r>
              <a:rPr lang="en-AU" sz="3200" b="1">
                <a:latin typeface="Arial Black" pitchFamily="34" charset="0"/>
              </a:rPr>
              <a:t>Community Self Empowerment  </a:t>
            </a:r>
          </a:p>
        </p:txBody>
      </p:sp>
      <p:sp>
        <p:nvSpPr>
          <p:cNvPr id="3" name="TextBox 2"/>
          <p:cNvSpPr txBox="1"/>
          <p:nvPr/>
        </p:nvSpPr>
        <p:spPr>
          <a:xfrm>
            <a:off x="1883597" y="1659615"/>
            <a:ext cx="8452320" cy="3354765"/>
          </a:xfrm>
          <a:prstGeom prst="rect">
            <a:avLst/>
          </a:prstGeom>
          <a:solidFill>
            <a:schemeClr val="bg1"/>
          </a:solidFill>
        </p:spPr>
        <p:txBody>
          <a:bodyPr wrap="square" rtlCol="0">
            <a:spAutoFit/>
          </a:bodyPr>
          <a:lstStyle/>
          <a:p>
            <a:r>
              <a:rPr lang="en-AU" sz="2400" b="1">
                <a:solidFill>
                  <a:srgbClr val="FFFF00"/>
                </a:solidFill>
                <a:latin typeface="Arial Narrow" pitchFamily="34" charset="0"/>
              </a:rPr>
              <a:t>Self Empowerment:</a:t>
            </a:r>
          </a:p>
          <a:p>
            <a:r>
              <a:rPr lang="en-AU" sz="2400" b="1">
                <a:latin typeface="Arial Narrow" pitchFamily="34" charset="0"/>
              </a:rPr>
              <a:t>When a community has been involved in the identification of problems, solutions to the problems and actions to resolve the problems, a sense of self empowerment can be created. This process assists communities to develop a sense of self-determination and an adaptive capacity to deal with climate change, natural hazards and other major disturbances.</a:t>
            </a:r>
          </a:p>
          <a:p>
            <a:endParaRPr lang="en-AU" sz="2000" b="1">
              <a:latin typeface="Arial Narrow" pitchFamily="34" charset="0"/>
            </a:endParaRPr>
          </a:p>
          <a:p>
            <a:r>
              <a:rPr lang="en-AU" sz="1200">
                <a:latin typeface="Arial Narrow" pitchFamily="34" charset="0"/>
              </a:rPr>
              <a:t>(Gibbon et al, 2002, 485-491; Lopez-</a:t>
            </a:r>
            <a:r>
              <a:rPr lang="en-AU" sz="1200" err="1">
                <a:latin typeface="Arial Narrow" pitchFamily="34" charset="0"/>
              </a:rPr>
              <a:t>Marreo</a:t>
            </a:r>
            <a:r>
              <a:rPr lang="en-AU" sz="1200">
                <a:latin typeface="Arial Narrow" pitchFamily="34" charset="0"/>
              </a:rPr>
              <a:t> &amp; </a:t>
            </a:r>
            <a:r>
              <a:rPr lang="en-AU" sz="1200" err="1">
                <a:latin typeface="Arial Narrow" pitchFamily="34" charset="0"/>
              </a:rPr>
              <a:t>Tschakert</a:t>
            </a:r>
            <a:r>
              <a:rPr lang="en-AU" sz="1200">
                <a:latin typeface="Arial Narrow" pitchFamily="34" charset="0"/>
              </a:rPr>
              <a:t>, 2011, 229-247; Paton et al 2008, 179–188; Norris et al, 2008, 127-150; Chandra et al, 2010, pp. 1-39; </a:t>
            </a:r>
            <a:r>
              <a:rPr lang="en-AU" sz="1200" err="1">
                <a:latin typeface="Arial Narrow" pitchFamily="34" charset="0"/>
              </a:rPr>
              <a:t>Airriess</a:t>
            </a:r>
            <a:r>
              <a:rPr lang="en-AU" sz="1200">
                <a:latin typeface="Arial Narrow" pitchFamily="34" charset="0"/>
              </a:rPr>
              <a:t> et al 2007, 1333-1346; </a:t>
            </a:r>
            <a:r>
              <a:rPr lang="en-AU" sz="1200" err="1">
                <a:latin typeface="Arial Narrow" pitchFamily="34" charset="0"/>
              </a:rPr>
              <a:t>Airriess</a:t>
            </a:r>
            <a:r>
              <a:rPr lang="en-AU" sz="1200">
                <a:latin typeface="Arial Narrow" pitchFamily="34" charset="0"/>
              </a:rPr>
              <a:t> et al 2010, 103-118)</a:t>
            </a:r>
          </a:p>
        </p:txBody>
      </p:sp>
    </p:spTree>
    <p:extLst>
      <p:ext uri="{BB962C8B-B14F-4D97-AF65-F5344CB8AC3E}">
        <p14:creationId xmlns:p14="http://schemas.microsoft.com/office/powerpoint/2010/main" val="32103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6703" y="797135"/>
            <a:ext cx="6120680" cy="523220"/>
          </a:xfrm>
          <a:prstGeom prst="rect">
            <a:avLst/>
          </a:prstGeom>
          <a:noFill/>
        </p:spPr>
        <p:txBody>
          <a:bodyPr wrap="square" rtlCol="0">
            <a:spAutoFit/>
          </a:bodyPr>
          <a:lstStyle/>
          <a:p>
            <a:pPr algn="ctr"/>
            <a:r>
              <a:rPr lang="en-US" sz="2800" b="1">
                <a:latin typeface="Arial Black"/>
                <a:cs typeface="Arial Black"/>
              </a:rPr>
              <a:t>Community Led Planning </a:t>
            </a:r>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388" y="437921"/>
            <a:ext cx="1800200" cy="720080"/>
          </a:xfrm>
          <a:prstGeom prst="rect">
            <a:avLst/>
          </a:prstGeom>
          <a:noFill/>
          <a:ln>
            <a:noFill/>
          </a:ln>
        </p:spPr>
      </p:pic>
      <p:sp>
        <p:nvSpPr>
          <p:cNvPr id="2" name="TextBox 1"/>
          <p:cNvSpPr txBox="1"/>
          <p:nvPr/>
        </p:nvSpPr>
        <p:spPr>
          <a:xfrm>
            <a:off x="958408" y="2110372"/>
            <a:ext cx="9353959" cy="1200329"/>
          </a:xfrm>
          <a:prstGeom prst="rect">
            <a:avLst/>
          </a:prstGeom>
          <a:noFill/>
        </p:spPr>
        <p:txBody>
          <a:bodyPr wrap="square" rtlCol="0">
            <a:spAutoFit/>
          </a:bodyPr>
          <a:lstStyle/>
          <a:p>
            <a:r>
              <a:rPr lang="en-AU" sz="2400" b="1" i="1"/>
              <a:t>By coming together, evidencing local needs, exploring solutions and implementing a plan of action, they are generating a stronger, more sustainable society that is less reliant on the state to get things done</a:t>
            </a:r>
            <a:r>
              <a:rPr lang="en-AU" b="1"/>
              <a:t>.</a:t>
            </a:r>
          </a:p>
        </p:txBody>
      </p:sp>
      <p:sp>
        <p:nvSpPr>
          <p:cNvPr id="3" name="TextBox 2"/>
          <p:cNvSpPr txBox="1"/>
          <p:nvPr/>
        </p:nvSpPr>
        <p:spPr>
          <a:xfrm>
            <a:off x="785861" y="3667770"/>
            <a:ext cx="9645893" cy="1938992"/>
          </a:xfrm>
          <a:prstGeom prst="rect">
            <a:avLst/>
          </a:prstGeom>
          <a:noFill/>
        </p:spPr>
        <p:txBody>
          <a:bodyPr wrap="square" rtlCol="0">
            <a:spAutoFit/>
          </a:bodyPr>
          <a:lstStyle/>
          <a:p>
            <a:r>
              <a:rPr lang="en-US" sz="2400" b="1" i="1"/>
              <a:t>Community Led Planning (CLP) enables local people to create stronger, more vibrant and more resilient communities, better able to respond to local challenges and opportunities. It represents genuine value for money, as communities across the country take on responsibility for making things happen, rather than waiting for others to do it for them.</a:t>
            </a:r>
            <a:endParaRPr lang="en-US" sz="2400"/>
          </a:p>
        </p:txBody>
      </p:sp>
    </p:spTree>
    <p:extLst>
      <p:ext uri="{BB962C8B-B14F-4D97-AF65-F5344CB8AC3E}">
        <p14:creationId xmlns:p14="http://schemas.microsoft.com/office/powerpoint/2010/main" val="309628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1285164" y="783280"/>
            <a:ext cx="9144000" cy="584776"/>
          </a:xfrm>
          <a:prstGeom prst="rect">
            <a:avLst/>
          </a:prstGeom>
          <a:noFill/>
          <a:ln w="9525">
            <a:noFill/>
            <a:miter lim="800000"/>
            <a:headEnd/>
            <a:tailEnd/>
          </a:ln>
        </p:spPr>
        <p:txBody>
          <a:bodyPr>
            <a:spAutoFit/>
          </a:bodyPr>
          <a:lstStyle/>
          <a:p>
            <a:pPr algn="ctr"/>
            <a:r>
              <a:rPr lang="en-AU" sz="3200">
                <a:latin typeface="Arial Black" pitchFamily="34" charset="0"/>
              </a:rPr>
              <a:t>Levels of Community Engagement </a:t>
            </a:r>
          </a:p>
        </p:txBody>
      </p:sp>
      <p:grpSp>
        <p:nvGrpSpPr>
          <p:cNvPr id="2" name="Group 8"/>
          <p:cNvGrpSpPr>
            <a:grpSpLocks/>
          </p:cNvGrpSpPr>
          <p:nvPr/>
        </p:nvGrpSpPr>
        <p:grpSpPr bwMode="auto">
          <a:xfrm>
            <a:off x="1541925" y="3352896"/>
            <a:ext cx="9144000" cy="1090612"/>
            <a:chOff x="0" y="1706"/>
            <a:chExt cx="5760" cy="687"/>
          </a:xfrm>
        </p:grpSpPr>
        <p:sp>
          <p:nvSpPr>
            <p:cNvPr id="40966" name="Rectangle 2"/>
            <p:cNvSpPr>
              <a:spLocks noChangeArrowheads="1"/>
            </p:cNvSpPr>
            <p:nvPr/>
          </p:nvSpPr>
          <p:spPr bwMode="auto">
            <a:xfrm>
              <a:off x="1143" y="2160"/>
              <a:ext cx="3473" cy="233"/>
            </a:xfrm>
            <a:prstGeom prst="rect">
              <a:avLst/>
            </a:prstGeom>
            <a:noFill/>
            <a:ln w="9525">
              <a:noFill/>
              <a:miter lim="800000"/>
              <a:headEnd/>
              <a:tailEnd/>
            </a:ln>
          </p:spPr>
          <p:txBody>
            <a:bodyPr wrap="none">
              <a:spAutoFit/>
            </a:bodyPr>
            <a:lstStyle/>
            <a:p>
              <a:pPr algn="ctr"/>
              <a:r>
                <a:rPr lang="en-AU" i="1"/>
                <a:t>Increasing level of engagement and community influence</a:t>
              </a:r>
            </a:p>
          </p:txBody>
        </p:sp>
        <p:sp>
          <p:nvSpPr>
            <p:cNvPr id="40967" name="Text Box 3"/>
            <p:cNvSpPr txBox="1">
              <a:spLocks noChangeArrowheads="1"/>
            </p:cNvSpPr>
            <p:nvPr/>
          </p:nvSpPr>
          <p:spPr bwMode="auto">
            <a:xfrm>
              <a:off x="0" y="1706"/>
              <a:ext cx="5760" cy="250"/>
            </a:xfrm>
            <a:prstGeom prst="rect">
              <a:avLst/>
            </a:prstGeom>
            <a:noFill/>
            <a:ln w="9525">
              <a:noFill/>
              <a:miter lim="800000"/>
              <a:headEnd/>
              <a:tailEnd/>
            </a:ln>
          </p:spPr>
          <p:txBody>
            <a:bodyPr>
              <a:spAutoFit/>
            </a:bodyPr>
            <a:lstStyle/>
            <a:p>
              <a:pPr algn="ctr"/>
              <a:r>
                <a:rPr lang="en-AU" sz="2000"/>
                <a:t>Informing – Consulting – Involving – Collaborating </a:t>
              </a:r>
              <a:r>
                <a:rPr lang="en-AU"/>
                <a:t>–</a:t>
              </a:r>
              <a:r>
                <a:rPr lang="en-AU" sz="2000"/>
                <a:t> Empowering </a:t>
              </a:r>
            </a:p>
          </p:txBody>
        </p:sp>
        <p:sp>
          <p:nvSpPr>
            <p:cNvPr id="40968" name="Line 4"/>
            <p:cNvSpPr>
              <a:spLocks noChangeShapeType="1"/>
            </p:cNvSpPr>
            <p:nvPr/>
          </p:nvSpPr>
          <p:spPr bwMode="auto">
            <a:xfrm>
              <a:off x="385" y="2160"/>
              <a:ext cx="4990" cy="0"/>
            </a:xfrm>
            <a:prstGeom prst="line">
              <a:avLst/>
            </a:prstGeom>
            <a:noFill/>
            <a:ln w="76200">
              <a:solidFill>
                <a:schemeClr val="tx1"/>
              </a:solidFill>
              <a:round/>
              <a:headEnd/>
              <a:tailEnd type="stealth" w="lg" len="lg"/>
            </a:ln>
          </p:spPr>
          <p:txBody>
            <a:bodyPr/>
            <a:lstStyle/>
            <a:p>
              <a:endParaRPr lang="en-AU"/>
            </a:p>
          </p:txBody>
        </p:sp>
      </p:grpSp>
      <p:sp>
        <p:nvSpPr>
          <p:cNvPr id="8" name="Text Box 7"/>
          <p:cNvSpPr txBox="1">
            <a:spLocks noChangeArrowheads="1"/>
          </p:cNvSpPr>
          <p:nvPr/>
        </p:nvSpPr>
        <p:spPr bwMode="auto">
          <a:xfrm>
            <a:off x="1845564" y="2578528"/>
            <a:ext cx="7561262" cy="461962"/>
          </a:xfrm>
          <a:prstGeom prst="rect">
            <a:avLst/>
          </a:prstGeom>
          <a:noFill/>
          <a:ln w="9525" algn="ctr">
            <a:noFill/>
            <a:miter lim="800000"/>
            <a:headEnd/>
            <a:tailEnd/>
          </a:ln>
          <a:effectLst/>
        </p:spPr>
        <p:txBody>
          <a:bodyPr>
            <a:spAutoFit/>
          </a:bodyPr>
          <a:lstStyle/>
          <a:p>
            <a:pPr algn="ctr">
              <a:defRPr/>
            </a:pPr>
            <a:r>
              <a:rPr lang="en-AU" sz="2400">
                <a:ln w="10541" cmpd="sng">
                  <a:solidFill>
                    <a:srgbClr val="7D7D7D">
                      <a:tint val="100000"/>
                      <a:shade val="100000"/>
                      <a:satMod val="110000"/>
                    </a:srgbClr>
                  </a:solidFill>
                  <a:prstDash val="solid"/>
                </a:ln>
                <a:latin typeface="Arial Black" pitchFamily="34" charset="0"/>
              </a:rPr>
              <a:t>Levels of Engagement</a:t>
            </a:r>
          </a:p>
        </p:txBody>
      </p:sp>
      <p:sp>
        <p:nvSpPr>
          <p:cNvPr id="5" name="TextBox 4"/>
          <p:cNvSpPr txBox="1"/>
          <p:nvPr/>
        </p:nvSpPr>
        <p:spPr>
          <a:xfrm>
            <a:off x="9319310" y="6313182"/>
            <a:ext cx="1107631" cy="307777"/>
          </a:xfrm>
          <a:prstGeom prst="rect">
            <a:avLst/>
          </a:prstGeom>
          <a:noFill/>
        </p:spPr>
        <p:txBody>
          <a:bodyPr wrap="square" rtlCol="0">
            <a:spAutoFit/>
          </a:bodyPr>
          <a:lstStyle/>
          <a:p>
            <a:r>
              <a:rPr lang="en-US" sz="1400">
                <a:latin typeface="Arial Narrow"/>
                <a:cs typeface="Arial Narrow"/>
              </a:rPr>
              <a:t>Source: IAP2</a:t>
            </a:r>
          </a:p>
        </p:txBody>
      </p:sp>
      <p:sp>
        <p:nvSpPr>
          <p:cNvPr id="3" name="Oval 2"/>
          <p:cNvSpPr/>
          <p:nvPr/>
        </p:nvSpPr>
        <p:spPr>
          <a:xfrm>
            <a:off x="7410142" y="3074124"/>
            <a:ext cx="2710261" cy="1740470"/>
          </a:xfrm>
          <a:prstGeom prst="ellipse">
            <a:avLst/>
          </a:prstGeom>
          <a:noFill/>
          <a:ln w="38100" cmpd="sng">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2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ctrTitle"/>
          </p:nvPr>
        </p:nvSpPr>
        <p:spPr>
          <a:xfrm>
            <a:off x="3609101" y="3179194"/>
            <a:ext cx="4973798" cy="499612"/>
          </a:xfrm>
        </p:spPr>
        <p:txBody>
          <a:bodyPr>
            <a:noAutofit/>
          </a:bodyPr>
          <a:lstStyle/>
          <a:p>
            <a:pPr eaLnBrk="1" hangingPunct="1"/>
            <a:r>
              <a:rPr lang="en-AU">
                <a:latin typeface="Arial Black" charset="0"/>
                <a:cs typeface="Arial Black" charset="0"/>
              </a:rPr>
              <a:t>Planning Phase</a:t>
            </a:r>
          </a:p>
        </p:txBody>
      </p:sp>
    </p:spTree>
    <p:extLst>
      <p:ext uri="{BB962C8B-B14F-4D97-AF65-F5344CB8AC3E}">
        <p14:creationId xmlns:p14="http://schemas.microsoft.com/office/powerpoint/2010/main" val="292714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A4DD-C87E-44BE-989F-EA676BDABCBE}"/>
              </a:ext>
            </a:extLst>
          </p:cNvPr>
          <p:cNvSpPr>
            <a:spLocks noGrp="1"/>
          </p:cNvSpPr>
          <p:nvPr>
            <p:ph type="title"/>
          </p:nvPr>
        </p:nvSpPr>
        <p:spPr/>
        <p:txBody>
          <a:bodyPr/>
          <a:lstStyle/>
          <a:p>
            <a:r>
              <a:rPr lang="en-AU" dirty="0"/>
              <a:t>Why Change the Structure?</a:t>
            </a:r>
          </a:p>
        </p:txBody>
      </p:sp>
      <p:sp>
        <p:nvSpPr>
          <p:cNvPr id="3" name="Content Placeholder 2">
            <a:extLst>
              <a:ext uri="{FF2B5EF4-FFF2-40B4-BE49-F238E27FC236}">
                <a16:creationId xmlns:a16="http://schemas.microsoft.com/office/drawing/2014/main" id="{4E5C5062-7C4E-4634-9C90-CF58C9089800}"/>
              </a:ext>
            </a:extLst>
          </p:cNvPr>
          <p:cNvSpPr>
            <a:spLocks noGrp="1"/>
          </p:cNvSpPr>
          <p:nvPr>
            <p:ph idx="1"/>
          </p:nvPr>
        </p:nvSpPr>
        <p:spPr>
          <a:xfrm>
            <a:off x="395141" y="1122567"/>
            <a:ext cx="8842864" cy="5005672"/>
          </a:xfrm>
        </p:spPr>
        <p:txBody>
          <a:bodyPr/>
          <a:lstStyle/>
          <a:p>
            <a:r>
              <a:rPr lang="en-AU" sz="1800" dirty="0"/>
              <a:t>Vacancies existing in two (2) senior staff roles</a:t>
            </a:r>
          </a:p>
          <a:p>
            <a:pPr lvl="1"/>
            <a:r>
              <a:rPr lang="en-AU" sz="1400" dirty="0"/>
              <a:t>Director – Finance, Corporate &amp; Community Services</a:t>
            </a:r>
          </a:p>
          <a:p>
            <a:pPr lvl="1"/>
            <a:r>
              <a:rPr lang="en-AU" sz="1400" dirty="0"/>
              <a:t>Director – Shoalhaven Water</a:t>
            </a:r>
          </a:p>
          <a:p>
            <a:r>
              <a:rPr lang="en-AU" sz="1800" dirty="0"/>
              <a:t>Opportunity to review these roles</a:t>
            </a:r>
          </a:p>
          <a:p>
            <a:pPr>
              <a:spcAft>
                <a:spcPts val="500"/>
              </a:spcAft>
            </a:pPr>
            <a:r>
              <a:rPr lang="en-AU" sz="1800" dirty="0"/>
              <a:t>Reviews carried out in 2019 that focussed on Customer Service, DA processing, and Future Directions for the Shoalhaven highlight to me the need to:</a:t>
            </a:r>
          </a:p>
          <a:p>
            <a:pPr lvl="1">
              <a:spcAft>
                <a:spcPts val="500"/>
              </a:spcAft>
            </a:pPr>
            <a:r>
              <a:rPr lang="en-AU" sz="1400" dirty="0"/>
              <a:t>Make sure the City and the Council are </a:t>
            </a:r>
            <a:r>
              <a:rPr lang="en-AU" sz="1400" b="1" dirty="0"/>
              <a:t>future ready</a:t>
            </a:r>
            <a:r>
              <a:rPr lang="en-AU" sz="1400" dirty="0"/>
              <a:t> to grasp opportunities expected to arise from the completion of the highway upgrades – making us more accessible</a:t>
            </a:r>
          </a:p>
          <a:p>
            <a:pPr lvl="1">
              <a:spcAft>
                <a:spcPts val="500"/>
              </a:spcAft>
            </a:pPr>
            <a:r>
              <a:rPr lang="en-AU" sz="1400" dirty="0"/>
              <a:t>Harness the opportunity for a </a:t>
            </a:r>
            <a:r>
              <a:rPr lang="en-AU" sz="1400" b="1" dirty="0"/>
              <a:t>fresh approach </a:t>
            </a:r>
            <a:r>
              <a:rPr lang="en-AU" sz="1400" dirty="0"/>
              <a:t>which had been articulated to me my many in the community – including the business community</a:t>
            </a:r>
          </a:p>
          <a:p>
            <a:pPr lvl="1">
              <a:spcAft>
                <a:spcPts val="500"/>
              </a:spcAft>
            </a:pPr>
            <a:r>
              <a:rPr lang="en-AU" sz="1400" dirty="0"/>
              <a:t>Enhance our capability to turn </a:t>
            </a:r>
            <a:r>
              <a:rPr lang="en-AU" sz="1400" b="1" dirty="0"/>
              <a:t>plans into reality</a:t>
            </a:r>
          </a:p>
          <a:p>
            <a:pPr lvl="1">
              <a:spcAft>
                <a:spcPts val="500"/>
              </a:spcAft>
            </a:pPr>
            <a:r>
              <a:rPr lang="en-AU" sz="1400" dirty="0"/>
              <a:t>Ensure a strong focus on Strategic Planning and Development Assessment to achieve the </a:t>
            </a:r>
            <a:r>
              <a:rPr lang="en-AU" sz="1400" b="1" dirty="0"/>
              <a:t>best outcomes </a:t>
            </a:r>
            <a:r>
              <a:rPr lang="en-AU" sz="1400" dirty="0"/>
              <a:t>for the Shoalhaven</a:t>
            </a:r>
          </a:p>
          <a:p>
            <a:pPr lvl="1">
              <a:spcAft>
                <a:spcPts val="500"/>
              </a:spcAft>
            </a:pPr>
            <a:r>
              <a:rPr lang="en-AU" sz="1400" dirty="0"/>
              <a:t>Develop a more robust customer engagement strategy and </a:t>
            </a:r>
            <a:r>
              <a:rPr lang="en-AU" sz="1400" b="1" dirty="0"/>
              <a:t>customer experience</a:t>
            </a:r>
            <a:r>
              <a:rPr lang="en-AU" sz="1400" dirty="0"/>
              <a:t> – recognising both external and internal customers</a:t>
            </a:r>
          </a:p>
          <a:p>
            <a:pPr lvl="1">
              <a:spcAft>
                <a:spcPts val="500"/>
              </a:spcAft>
            </a:pPr>
            <a:r>
              <a:rPr lang="en-AU" sz="1400" dirty="0"/>
              <a:t>Improve </a:t>
            </a:r>
            <a:r>
              <a:rPr lang="en-AU" sz="1400" b="1" dirty="0"/>
              <a:t>project management and delivery</a:t>
            </a:r>
          </a:p>
          <a:p>
            <a:pPr lvl="1">
              <a:spcAft>
                <a:spcPts val="500"/>
              </a:spcAft>
            </a:pPr>
            <a:r>
              <a:rPr lang="en-AU" sz="1400" dirty="0"/>
              <a:t>Strengthen organisational </a:t>
            </a:r>
            <a:r>
              <a:rPr lang="en-AU" sz="1400" b="1" dirty="0"/>
              <a:t>performance and reporting</a:t>
            </a:r>
          </a:p>
          <a:p>
            <a:pPr lvl="1"/>
            <a:r>
              <a:rPr lang="en-AU" sz="1400" dirty="0"/>
              <a:t>Improve </a:t>
            </a:r>
            <a:r>
              <a:rPr lang="en-AU" sz="1400" b="1" dirty="0"/>
              <a:t>communications and community engagement</a:t>
            </a:r>
          </a:p>
          <a:p>
            <a:pPr lvl="1"/>
            <a:endParaRPr lang="en-AU" sz="1600" dirty="0"/>
          </a:p>
          <a:p>
            <a:pPr marL="0" indent="0">
              <a:buNone/>
            </a:pPr>
            <a:endParaRPr lang="en-AU" sz="2400" dirty="0"/>
          </a:p>
        </p:txBody>
      </p:sp>
    </p:spTree>
    <p:extLst>
      <p:ext uri="{BB962C8B-B14F-4D97-AF65-F5344CB8AC3E}">
        <p14:creationId xmlns:p14="http://schemas.microsoft.com/office/powerpoint/2010/main" val="2314752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4" descr="j02899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3167" y="2601914"/>
            <a:ext cx="3686175"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5" name="AutoShape 6"/>
          <p:cNvSpPr>
            <a:spLocks noChangeArrowheads="1"/>
          </p:cNvSpPr>
          <p:nvPr/>
        </p:nvSpPr>
        <p:spPr bwMode="auto">
          <a:xfrm flipH="1">
            <a:off x="5360538" y="1804752"/>
            <a:ext cx="2182168" cy="792163"/>
          </a:xfrm>
          <a:prstGeom prst="rightArrow">
            <a:avLst>
              <a:gd name="adj1" fmla="val 50065"/>
              <a:gd name="adj2" fmla="val 60240"/>
            </a:avLst>
          </a:prstGeom>
          <a:solidFill>
            <a:srgbClr val="00FF00"/>
          </a:solidFill>
          <a:ln w="28575">
            <a:solidFill>
              <a:srgbClr val="000000"/>
            </a:solidFill>
            <a:miter lim="800000"/>
            <a:headEnd/>
            <a:tailEnd/>
          </a:ln>
        </p:spPr>
        <p:txBody>
          <a:bodyPr/>
          <a:lstStyle/>
          <a:p>
            <a:endParaRPr lang="en-US"/>
          </a:p>
        </p:txBody>
      </p:sp>
      <p:sp>
        <p:nvSpPr>
          <p:cNvPr id="103432" name="Text Box 8"/>
          <p:cNvSpPr txBox="1">
            <a:spLocks noChangeArrowheads="1"/>
          </p:cNvSpPr>
          <p:nvPr/>
        </p:nvSpPr>
        <p:spPr bwMode="auto">
          <a:xfrm flipH="1">
            <a:off x="6064644" y="1956553"/>
            <a:ext cx="1091084" cy="457200"/>
          </a:xfrm>
          <a:prstGeom prst="rect">
            <a:avLst/>
          </a:prstGeom>
          <a:noFill/>
          <a:ln w="9525">
            <a:noFill/>
            <a:miter lim="800000"/>
            <a:headEnd/>
            <a:tailEnd/>
          </a:ln>
          <a:effectLst/>
        </p:spPr>
        <p:txBody>
          <a:bodyPr wrap="square">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spcBef>
                <a:spcPct val="50000"/>
              </a:spcBef>
            </a:pPr>
            <a:r>
              <a:rPr lang="en-US" b="1">
                <a:solidFill>
                  <a:srgbClr val="000000"/>
                </a:solidFill>
              </a:rPr>
              <a:t>PLAN</a:t>
            </a:r>
          </a:p>
        </p:txBody>
      </p:sp>
      <p:grpSp>
        <p:nvGrpSpPr>
          <p:cNvPr id="2" name="Group 17"/>
          <p:cNvGrpSpPr>
            <a:grpSpLocks/>
          </p:cNvGrpSpPr>
          <p:nvPr/>
        </p:nvGrpSpPr>
        <p:grpSpPr bwMode="auto">
          <a:xfrm>
            <a:off x="8404619" y="1550793"/>
            <a:ext cx="1981200" cy="3429000"/>
            <a:chOff x="240" y="912"/>
            <a:chExt cx="1248" cy="2160"/>
          </a:xfrm>
        </p:grpSpPr>
        <p:grpSp>
          <p:nvGrpSpPr>
            <p:cNvPr id="14349" name="Group 3"/>
            <p:cNvGrpSpPr>
              <a:grpSpLocks/>
            </p:cNvGrpSpPr>
            <p:nvPr/>
          </p:nvGrpSpPr>
          <p:grpSpPr bwMode="auto">
            <a:xfrm>
              <a:off x="240" y="912"/>
              <a:ext cx="1248" cy="864"/>
              <a:chOff x="432" y="1536"/>
              <a:chExt cx="1248" cy="864"/>
            </a:xfrm>
          </p:grpSpPr>
          <p:sp>
            <p:nvSpPr>
              <p:cNvPr id="14351" name="AutoShape 4"/>
              <p:cNvSpPr>
                <a:spLocks noChangeArrowheads="1"/>
              </p:cNvSpPr>
              <p:nvPr/>
            </p:nvSpPr>
            <p:spPr bwMode="auto">
              <a:xfrm>
                <a:off x="432" y="1536"/>
                <a:ext cx="1248" cy="864"/>
              </a:xfrm>
              <a:prstGeom prst="cloudCallout">
                <a:avLst>
                  <a:gd name="adj1" fmla="val -43991"/>
                  <a:gd name="adj2" fmla="val 62384"/>
                </a:avLst>
              </a:prstGeom>
              <a:solidFill>
                <a:srgbClr val="FFFF00"/>
              </a:solidFill>
              <a:ln w="9525">
                <a:solidFill>
                  <a:srgbClr val="000000"/>
                </a:solidFill>
                <a:round/>
                <a:headEnd/>
                <a:tailEnd/>
              </a:ln>
            </p:spPr>
            <p:txBody>
              <a:bodyPr/>
              <a:lstStyle/>
              <a:p>
                <a:endParaRPr lang="en-US"/>
              </a:p>
            </p:txBody>
          </p:sp>
          <p:sp>
            <p:nvSpPr>
              <p:cNvPr id="14352" name="Text Box 5"/>
              <p:cNvSpPr txBox="1">
                <a:spLocks noChangeArrowheads="1"/>
              </p:cNvSpPr>
              <p:nvPr/>
            </p:nvSpPr>
            <p:spPr bwMode="auto">
              <a:xfrm>
                <a:off x="768" y="1776"/>
                <a:ext cx="67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spcBef>
                    <a:spcPct val="50000"/>
                  </a:spcBef>
                </a:pPr>
                <a:r>
                  <a:rPr lang="en-US" b="1">
                    <a:solidFill>
                      <a:schemeClr val="bg1"/>
                    </a:solidFill>
                  </a:rPr>
                  <a:t>Idea</a:t>
                </a:r>
              </a:p>
            </p:txBody>
          </p:sp>
        </p:grpSp>
        <p:pic>
          <p:nvPicPr>
            <p:cNvPr id="14350" name="Picture 15" descr="j028336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 y="1920"/>
              <a:ext cx="1200"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23"/>
          <p:cNvGrpSpPr>
            <a:grpSpLocks/>
          </p:cNvGrpSpPr>
          <p:nvPr/>
        </p:nvGrpSpPr>
        <p:grpSpPr bwMode="auto">
          <a:xfrm>
            <a:off x="1765694" y="1154435"/>
            <a:ext cx="2622550" cy="3867150"/>
            <a:chOff x="4012" y="768"/>
            <a:chExt cx="1652" cy="2436"/>
          </a:xfrm>
        </p:grpSpPr>
        <p:pic>
          <p:nvPicPr>
            <p:cNvPr id="14345" name="Picture 16" descr="EP model (fin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12" y="1728"/>
              <a:ext cx="1584" cy="1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346" name="Group 20"/>
            <p:cNvGrpSpPr>
              <a:grpSpLocks/>
            </p:cNvGrpSpPr>
            <p:nvPr/>
          </p:nvGrpSpPr>
          <p:grpSpPr bwMode="auto">
            <a:xfrm>
              <a:off x="4128" y="768"/>
              <a:ext cx="1536" cy="1296"/>
              <a:chOff x="3792" y="1296"/>
              <a:chExt cx="1536" cy="1296"/>
            </a:xfrm>
          </p:grpSpPr>
          <p:sp>
            <p:nvSpPr>
              <p:cNvPr id="14347" name="AutoShape 21"/>
              <p:cNvSpPr>
                <a:spLocks noChangeArrowheads="1"/>
              </p:cNvSpPr>
              <p:nvPr/>
            </p:nvSpPr>
            <p:spPr bwMode="auto">
              <a:xfrm>
                <a:off x="3792" y="1296"/>
                <a:ext cx="1536" cy="1296"/>
              </a:xfrm>
              <a:prstGeom prst="irregularSeal1">
                <a:avLst/>
              </a:prstGeom>
              <a:solidFill>
                <a:srgbClr val="0000FF"/>
              </a:solidFill>
              <a:ln w="9525">
                <a:solidFill>
                  <a:srgbClr val="000000"/>
                </a:solidFill>
                <a:miter lim="800000"/>
                <a:headEnd/>
                <a:tailEnd/>
              </a:ln>
            </p:spPr>
            <p:txBody>
              <a:bodyPr/>
              <a:lstStyle/>
              <a:p>
                <a:endParaRPr lang="en-US"/>
              </a:p>
            </p:txBody>
          </p:sp>
          <p:sp>
            <p:nvSpPr>
              <p:cNvPr id="14348" name="Text Box 22"/>
              <p:cNvSpPr txBox="1">
                <a:spLocks noChangeArrowheads="1"/>
              </p:cNvSpPr>
              <p:nvPr/>
            </p:nvSpPr>
            <p:spPr bwMode="auto">
              <a:xfrm>
                <a:off x="4176" y="1776"/>
                <a:ext cx="720" cy="34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r>
                  <a:rPr lang="en-US" b="1">
                    <a:solidFill>
                      <a:schemeClr val="tx1"/>
                    </a:solidFill>
                  </a:rPr>
                  <a:t>Action</a:t>
                </a:r>
                <a:endParaRPr lang="en-US">
                  <a:solidFill>
                    <a:schemeClr val="tx1"/>
                  </a:solidFill>
                </a:endParaRPr>
              </a:p>
            </p:txBody>
          </p:sp>
        </p:grpSp>
      </p:grpSp>
      <p:sp>
        <p:nvSpPr>
          <p:cNvPr id="17" name="Text Box 9"/>
          <p:cNvSpPr txBox="1">
            <a:spLocks noChangeArrowheads="1"/>
          </p:cNvSpPr>
          <p:nvPr/>
        </p:nvSpPr>
        <p:spPr bwMode="auto">
          <a:xfrm>
            <a:off x="1828800" y="468481"/>
            <a:ext cx="8534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spcBef>
                <a:spcPct val="50000"/>
              </a:spcBef>
            </a:pPr>
            <a:r>
              <a:rPr lang="en-AU" sz="2800" b="1" i="1">
                <a:solidFill>
                  <a:schemeClr val="tx1"/>
                </a:solidFill>
                <a:latin typeface="Arial Black" charset="0"/>
              </a:rPr>
              <a:t>How do we get from </a:t>
            </a:r>
            <a:r>
              <a:rPr lang="ja-JP" altLang="en-AU" sz="2800" b="1" i="1">
                <a:solidFill>
                  <a:schemeClr val="tx1"/>
                </a:solidFill>
                <a:latin typeface="Arial Black" charset="0"/>
              </a:rPr>
              <a:t>“</a:t>
            </a:r>
            <a:r>
              <a:rPr lang="en-AU" sz="2800" b="1" i="1">
                <a:solidFill>
                  <a:schemeClr val="tx1"/>
                </a:solidFill>
                <a:latin typeface="Arial Black" charset="0"/>
              </a:rPr>
              <a:t>ideas</a:t>
            </a:r>
            <a:r>
              <a:rPr lang="ja-JP" altLang="en-AU" sz="2800" b="1" i="1">
                <a:solidFill>
                  <a:schemeClr val="tx1"/>
                </a:solidFill>
                <a:latin typeface="Arial Black" charset="0"/>
              </a:rPr>
              <a:t>”</a:t>
            </a:r>
            <a:r>
              <a:rPr lang="en-AU" sz="2800" b="1" i="1">
                <a:solidFill>
                  <a:schemeClr val="tx1"/>
                </a:solidFill>
                <a:latin typeface="Arial Black" charset="0"/>
              </a:rPr>
              <a:t> to </a:t>
            </a:r>
            <a:r>
              <a:rPr lang="ja-JP" altLang="en-AU" sz="2800" b="1" i="1">
                <a:solidFill>
                  <a:schemeClr val="tx1"/>
                </a:solidFill>
                <a:latin typeface="Arial Black" charset="0"/>
              </a:rPr>
              <a:t>“</a:t>
            </a:r>
            <a:r>
              <a:rPr lang="en-AU" sz="2800" b="1" i="1">
                <a:solidFill>
                  <a:schemeClr val="tx1"/>
                </a:solidFill>
                <a:latin typeface="Arial Black" charset="0"/>
              </a:rPr>
              <a:t>actions</a:t>
            </a:r>
            <a:r>
              <a:rPr lang="ja-JP" altLang="en-AU" sz="2800" b="1" i="1">
                <a:solidFill>
                  <a:schemeClr val="tx1"/>
                </a:solidFill>
                <a:latin typeface="Arial Black" charset="0"/>
              </a:rPr>
              <a:t>”</a:t>
            </a:r>
            <a:r>
              <a:rPr lang="en-AU" sz="2800" b="1" i="1">
                <a:solidFill>
                  <a:schemeClr val="tx1"/>
                </a:solidFill>
                <a:latin typeface="Arial Black" charset="0"/>
              </a:rPr>
              <a:t>?</a:t>
            </a:r>
          </a:p>
        </p:txBody>
      </p:sp>
      <p:sp>
        <p:nvSpPr>
          <p:cNvPr id="18" name="Text Box 17"/>
          <p:cNvSpPr txBox="1">
            <a:spLocks noChangeArrowheads="1"/>
          </p:cNvSpPr>
          <p:nvPr/>
        </p:nvSpPr>
        <p:spPr bwMode="auto">
          <a:xfrm>
            <a:off x="1774825" y="5459440"/>
            <a:ext cx="864235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r>
              <a:rPr lang="en-AU" b="1">
                <a:solidFill>
                  <a:schemeClr val="tx1"/>
                </a:solidFill>
              </a:rPr>
              <a:t>Ideas by  themselves do NOT directly </a:t>
            </a:r>
            <a:r>
              <a:rPr lang="en-US" b="1">
                <a:solidFill>
                  <a:schemeClr val="tx1"/>
                </a:solidFill>
              </a:rPr>
              <a:t>facilitate community development, OR improve the quality of life – a process is needed to bring those ideas into actions.</a:t>
            </a:r>
            <a:endParaRPr lang="en-AU" b="1">
              <a:solidFill>
                <a:schemeClr val="tx1"/>
              </a:solidFill>
            </a:endParaRPr>
          </a:p>
        </p:txBody>
      </p:sp>
    </p:spTree>
    <p:extLst>
      <p:ext uri="{BB962C8B-B14F-4D97-AF65-F5344CB8AC3E}">
        <p14:creationId xmlns:p14="http://schemas.microsoft.com/office/powerpoint/2010/main" val="3798828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5373"/>
                                        </p:tgtEl>
                                        <p:attrNameLst>
                                          <p:attrName>style.visibility</p:attrName>
                                        </p:attrNameLst>
                                      </p:cBhvr>
                                      <p:to>
                                        <p:strVal val="visible"/>
                                      </p:to>
                                    </p:set>
                                    <p:animEffect transition="in" filter="wipe(right)">
                                      <p:cBhvr>
                                        <p:cTn id="19" dur="500"/>
                                        <p:tgtEl>
                                          <p:spTgt spid="1537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wipe(right)">
                                      <p:cBhvr>
                                        <p:cTn id="22" dur="500"/>
                                        <p:tgtEl>
                                          <p:spTgt spid="1537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3432"/>
                                        </p:tgtEl>
                                        <p:attrNameLst>
                                          <p:attrName>style.visibility</p:attrName>
                                        </p:attrNameLst>
                                      </p:cBhvr>
                                      <p:to>
                                        <p:strVal val="visible"/>
                                      </p:to>
                                    </p:set>
                                    <p:animEffect transition="in" filter="wipe(right)">
                                      <p:cBhvr>
                                        <p:cTn id="25" dur="500"/>
                                        <p:tgtEl>
                                          <p:spTgt spid="10343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animBg="1"/>
      <p:bldP spid="103432"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2"/>
          <p:cNvSpPr txBox="1">
            <a:spLocks noChangeArrowheads="1"/>
          </p:cNvSpPr>
          <p:nvPr/>
        </p:nvSpPr>
        <p:spPr bwMode="auto">
          <a:xfrm>
            <a:off x="1524001" y="260350"/>
            <a:ext cx="9108007" cy="523220"/>
          </a:xfrm>
          <a:prstGeom prst="rect">
            <a:avLst/>
          </a:prstGeom>
          <a:noFill/>
          <a:ln w="9525">
            <a:noFill/>
            <a:miter lim="800000"/>
            <a:headEnd/>
            <a:tailEnd/>
          </a:ln>
        </p:spPr>
        <p:txBody>
          <a:bodyPr wrap="square">
            <a:spAutoFit/>
          </a:bodyPr>
          <a:lstStyle/>
          <a:p>
            <a:pPr algn="ctr"/>
            <a:r>
              <a:rPr lang="en-AU" sz="2800" b="1">
                <a:latin typeface="Arial Black" panose="020B0604020202020204" pitchFamily="34" charset="0"/>
                <a:cs typeface="Arial Black" panose="020B0604020202020204" pitchFamily="34" charset="0"/>
              </a:rPr>
              <a:t>A Planning Process towards Collective Action</a:t>
            </a:r>
          </a:p>
        </p:txBody>
      </p:sp>
      <p:grpSp>
        <p:nvGrpSpPr>
          <p:cNvPr id="2" name="Group 15"/>
          <p:cNvGrpSpPr/>
          <p:nvPr/>
        </p:nvGrpSpPr>
        <p:grpSpPr>
          <a:xfrm>
            <a:off x="8463883" y="2780928"/>
            <a:ext cx="864096" cy="504056"/>
            <a:chOff x="5436096" y="1556792"/>
            <a:chExt cx="864096" cy="504056"/>
          </a:xfrm>
          <a:solidFill>
            <a:srgbClr val="FFFF66"/>
          </a:solidFill>
        </p:grpSpPr>
        <p:sp>
          <p:nvSpPr>
            <p:cNvPr id="17" name="Cloud 16"/>
            <p:cNvSpPr/>
            <p:nvPr/>
          </p:nvSpPr>
          <p:spPr>
            <a:xfrm>
              <a:off x="5436096" y="1556792"/>
              <a:ext cx="864096" cy="504056"/>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18" name="TextBox 17"/>
            <p:cNvSpPr txBox="1"/>
            <p:nvPr/>
          </p:nvSpPr>
          <p:spPr>
            <a:xfrm>
              <a:off x="5580112" y="1628800"/>
              <a:ext cx="576064" cy="276999"/>
            </a:xfrm>
            <a:prstGeom prst="rect">
              <a:avLst/>
            </a:prstGeom>
            <a:grpFill/>
          </p:spPr>
          <p:txBody>
            <a:bodyPr>
              <a:spAutoFit/>
            </a:bodyPr>
            <a:lstStyle/>
            <a:p>
              <a:pPr>
                <a:defRPr/>
              </a:pPr>
              <a:r>
                <a:rPr lang="en-AU" sz="1200" b="1">
                  <a:solidFill>
                    <a:prstClr val="black"/>
                  </a:solidFill>
                  <a:latin typeface="Calibri"/>
                </a:rPr>
                <a:t>Idea</a:t>
              </a:r>
            </a:p>
          </p:txBody>
        </p:sp>
      </p:grpSp>
      <p:grpSp>
        <p:nvGrpSpPr>
          <p:cNvPr id="3" name="Group 18"/>
          <p:cNvGrpSpPr>
            <a:grpSpLocks/>
          </p:cNvGrpSpPr>
          <p:nvPr/>
        </p:nvGrpSpPr>
        <p:grpSpPr bwMode="auto">
          <a:xfrm>
            <a:off x="7456491" y="3213100"/>
            <a:ext cx="863600" cy="503238"/>
            <a:chOff x="5436096" y="1556792"/>
            <a:chExt cx="864096" cy="504056"/>
          </a:xfrm>
        </p:grpSpPr>
        <p:sp>
          <p:nvSpPr>
            <p:cNvPr id="20" name="Cloud 19"/>
            <p:cNvSpPr/>
            <p:nvPr/>
          </p:nvSpPr>
          <p:spPr>
            <a:xfrm>
              <a:off x="5436096" y="1556792"/>
              <a:ext cx="864096" cy="504056"/>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15392" name="TextBox 20"/>
            <p:cNvSpPr txBox="1">
              <a:spLocks noChangeArrowheads="1"/>
            </p:cNvSpPr>
            <p:nvPr/>
          </p:nvSpPr>
          <p:spPr bwMode="auto">
            <a:xfrm>
              <a:off x="5580112" y="1628800"/>
              <a:ext cx="576064" cy="276999"/>
            </a:xfrm>
            <a:prstGeom prst="rect">
              <a:avLst/>
            </a:prstGeom>
            <a:solidFill>
              <a:srgbClr val="FFFF66"/>
            </a:solidFill>
            <a:ln w="9525">
              <a:noFill/>
              <a:miter lim="800000"/>
              <a:headEnd/>
              <a:tailEnd/>
            </a:ln>
          </p:spPr>
          <p:txBody>
            <a:bodyPr>
              <a:spAutoFit/>
            </a:bodyPr>
            <a:lstStyle/>
            <a:p>
              <a:r>
                <a:rPr lang="en-AU" sz="1200" b="1">
                  <a:solidFill>
                    <a:prstClr val="black"/>
                  </a:solidFill>
                  <a:latin typeface="Calibri"/>
                </a:rPr>
                <a:t>Idea</a:t>
              </a:r>
            </a:p>
          </p:txBody>
        </p:sp>
      </p:grpSp>
      <p:grpSp>
        <p:nvGrpSpPr>
          <p:cNvPr id="4" name="Group 21"/>
          <p:cNvGrpSpPr/>
          <p:nvPr/>
        </p:nvGrpSpPr>
        <p:grpSpPr>
          <a:xfrm>
            <a:off x="7599787" y="2636912"/>
            <a:ext cx="864096" cy="504056"/>
            <a:chOff x="5436096" y="1556792"/>
            <a:chExt cx="864096" cy="504056"/>
          </a:xfrm>
          <a:solidFill>
            <a:srgbClr val="FFFF66"/>
          </a:solidFill>
        </p:grpSpPr>
        <p:sp>
          <p:nvSpPr>
            <p:cNvPr id="23" name="Cloud 22"/>
            <p:cNvSpPr/>
            <p:nvPr/>
          </p:nvSpPr>
          <p:spPr>
            <a:xfrm>
              <a:off x="5436096" y="1556792"/>
              <a:ext cx="864096" cy="504056"/>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24" name="TextBox 23"/>
            <p:cNvSpPr txBox="1"/>
            <p:nvPr/>
          </p:nvSpPr>
          <p:spPr>
            <a:xfrm>
              <a:off x="5580112" y="1628800"/>
              <a:ext cx="576064" cy="276999"/>
            </a:xfrm>
            <a:prstGeom prst="rect">
              <a:avLst/>
            </a:prstGeom>
            <a:grpFill/>
          </p:spPr>
          <p:txBody>
            <a:bodyPr>
              <a:spAutoFit/>
            </a:bodyPr>
            <a:lstStyle/>
            <a:p>
              <a:pPr>
                <a:defRPr/>
              </a:pPr>
              <a:r>
                <a:rPr lang="en-AU" sz="1200" b="1">
                  <a:solidFill>
                    <a:prstClr val="black"/>
                  </a:solidFill>
                  <a:latin typeface="Calibri"/>
                </a:rPr>
                <a:t>Idea</a:t>
              </a:r>
            </a:p>
          </p:txBody>
        </p:sp>
      </p:grpSp>
      <p:grpSp>
        <p:nvGrpSpPr>
          <p:cNvPr id="7" name="Group 27"/>
          <p:cNvGrpSpPr/>
          <p:nvPr/>
        </p:nvGrpSpPr>
        <p:grpSpPr>
          <a:xfrm>
            <a:off x="7743803" y="3861048"/>
            <a:ext cx="864096" cy="504056"/>
            <a:chOff x="5436096" y="1556792"/>
            <a:chExt cx="864096" cy="504056"/>
          </a:xfrm>
          <a:solidFill>
            <a:srgbClr val="FFFF66"/>
          </a:solidFill>
        </p:grpSpPr>
        <p:sp>
          <p:nvSpPr>
            <p:cNvPr id="29" name="Cloud 28"/>
            <p:cNvSpPr/>
            <p:nvPr/>
          </p:nvSpPr>
          <p:spPr>
            <a:xfrm>
              <a:off x="5436096" y="1556792"/>
              <a:ext cx="864096" cy="504056"/>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30" name="TextBox 29"/>
            <p:cNvSpPr txBox="1"/>
            <p:nvPr/>
          </p:nvSpPr>
          <p:spPr>
            <a:xfrm>
              <a:off x="5580112" y="1628800"/>
              <a:ext cx="576064" cy="276999"/>
            </a:xfrm>
            <a:prstGeom prst="rect">
              <a:avLst/>
            </a:prstGeom>
            <a:grpFill/>
          </p:spPr>
          <p:txBody>
            <a:bodyPr>
              <a:spAutoFit/>
            </a:bodyPr>
            <a:lstStyle/>
            <a:p>
              <a:pPr>
                <a:defRPr/>
              </a:pPr>
              <a:r>
                <a:rPr lang="en-AU" sz="1200" b="1">
                  <a:solidFill>
                    <a:prstClr val="black"/>
                  </a:solidFill>
                  <a:latin typeface="Calibri"/>
                </a:rPr>
                <a:t>Idea</a:t>
              </a:r>
            </a:p>
          </p:txBody>
        </p:sp>
      </p:grpSp>
      <p:grpSp>
        <p:nvGrpSpPr>
          <p:cNvPr id="9" name="Group 33"/>
          <p:cNvGrpSpPr/>
          <p:nvPr/>
        </p:nvGrpSpPr>
        <p:grpSpPr>
          <a:xfrm>
            <a:off x="9471995" y="3501008"/>
            <a:ext cx="864096" cy="504056"/>
            <a:chOff x="5436096" y="1556792"/>
            <a:chExt cx="864096" cy="504056"/>
          </a:xfrm>
          <a:solidFill>
            <a:srgbClr val="FFFF66"/>
          </a:solidFill>
        </p:grpSpPr>
        <p:sp>
          <p:nvSpPr>
            <p:cNvPr id="35" name="Cloud 34"/>
            <p:cNvSpPr/>
            <p:nvPr/>
          </p:nvSpPr>
          <p:spPr>
            <a:xfrm>
              <a:off x="5436096" y="1556792"/>
              <a:ext cx="864096" cy="504056"/>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36" name="TextBox 35"/>
            <p:cNvSpPr txBox="1"/>
            <p:nvPr/>
          </p:nvSpPr>
          <p:spPr>
            <a:xfrm>
              <a:off x="5580112" y="1628800"/>
              <a:ext cx="576064" cy="276999"/>
            </a:xfrm>
            <a:prstGeom prst="rect">
              <a:avLst/>
            </a:prstGeom>
            <a:grpFill/>
          </p:spPr>
          <p:txBody>
            <a:bodyPr>
              <a:spAutoFit/>
            </a:bodyPr>
            <a:lstStyle/>
            <a:p>
              <a:pPr>
                <a:defRPr/>
              </a:pPr>
              <a:r>
                <a:rPr lang="en-AU" sz="1200" b="1">
                  <a:solidFill>
                    <a:prstClr val="black"/>
                  </a:solidFill>
                  <a:latin typeface="Calibri"/>
                </a:rPr>
                <a:t>Idea</a:t>
              </a:r>
            </a:p>
          </p:txBody>
        </p:sp>
      </p:grpSp>
      <p:grpSp>
        <p:nvGrpSpPr>
          <p:cNvPr id="11" name="Group 36"/>
          <p:cNvGrpSpPr>
            <a:grpSpLocks/>
          </p:cNvGrpSpPr>
          <p:nvPr/>
        </p:nvGrpSpPr>
        <p:grpSpPr bwMode="auto">
          <a:xfrm>
            <a:off x="8751915" y="4077073"/>
            <a:ext cx="863600" cy="503237"/>
            <a:chOff x="5436096" y="1556792"/>
            <a:chExt cx="864096" cy="504056"/>
          </a:xfrm>
        </p:grpSpPr>
        <p:sp>
          <p:nvSpPr>
            <p:cNvPr id="38" name="Cloud 37"/>
            <p:cNvSpPr/>
            <p:nvPr/>
          </p:nvSpPr>
          <p:spPr>
            <a:xfrm>
              <a:off x="5436096" y="1556792"/>
              <a:ext cx="864096" cy="504056"/>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15390" name="TextBox 38"/>
            <p:cNvSpPr txBox="1">
              <a:spLocks noChangeArrowheads="1"/>
            </p:cNvSpPr>
            <p:nvPr/>
          </p:nvSpPr>
          <p:spPr bwMode="auto">
            <a:xfrm>
              <a:off x="5580112" y="1628800"/>
              <a:ext cx="576064" cy="276999"/>
            </a:xfrm>
            <a:prstGeom prst="rect">
              <a:avLst/>
            </a:prstGeom>
            <a:noFill/>
            <a:ln w="9525">
              <a:noFill/>
              <a:miter lim="800000"/>
              <a:headEnd/>
              <a:tailEnd/>
            </a:ln>
          </p:spPr>
          <p:txBody>
            <a:bodyPr>
              <a:spAutoFit/>
            </a:bodyPr>
            <a:lstStyle/>
            <a:p>
              <a:r>
                <a:rPr lang="en-AU" sz="1200" b="1">
                  <a:solidFill>
                    <a:prstClr val="black"/>
                  </a:solidFill>
                  <a:latin typeface="Calibri"/>
                </a:rPr>
                <a:t>Idea</a:t>
              </a:r>
            </a:p>
          </p:txBody>
        </p:sp>
      </p:grpSp>
      <p:sp>
        <p:nvSpPr>
          <p:cNvPr id="40" name="TextBox 39"/>
          <p:cNvSpPr txBox="1"/>
          <p:nvPr/>
        </p:nvSpPr>
        <p:spPr>
          <a:xfrm>
            <a:off x="1663704" y="2852936"/>
            <a:ext cx="2016125" cy="1261884"/>
          </a:xfrm>
          <a:prstGeom prst="rect">
            <a:avLst/>
          </a:prstGeom>
          <a:solidFill>
            <a:srgbClr val="FFFF00"/>
          </a:solidFill>
          <a:ln w="28575">
            <a:solidFill>
              <a:schemeClr val="tx1"/>
            </a:solidFill>
          </a:ln>
          <a:effectLst>
            <a:outerShdw blurRad="50800" dist="38100" dir="2700000" algn="tl" rotWithShape="0">
              <a:prstClr val="black">
                <a:alpha val="40000"/>
              </a:prstClr>
            </a:outerShdw>
          </a:effectLst>
        </p:spPr>
        <p:txBody>
          <a:bodyPr>
            <a:spAutoFit/>
          </a:bodyPr>
          <a:lstStyle/>
          <a:p>
            <a:pPr algn="ctr">
              <a:defRPr/>
            </a:pPr>
            <a:r>
              <a:rPr lang="en-AU" sz="1600" b="1">
                <a:solidFill>
                  <a:prstClr val="black"/>
                </a:solidFill>
                <a:latin typeface="Arial Black" pitchFamily="34" charset="0"/>
              </a:rPr>
              <a:t>Local Community Action Plan</a:t>
            </a:r>
            <a:endParaRPr lang="en-AU" sz="1600" b="1">
              <a:solidFill>
                <a:prstClr val="black"/>
              </a:solidFill>
            </a:endParaRPr>
          </a:p>
          <a:p>
            <a:pPr algn="ctr">
              <a:defRPr/>
            </a:pPr>
            <a:r>
              <a:rPr lang="en-AU" sz="1400" b="1">
                <a:solidFill>
                  <a:prstClr val="black"/>
                </a:solidFill>
                <a:latin typeface="Arial Narrow"/>
                <a:cs typeface="Arial Narrow"/>
              </a:rPr>
              <a:t>(Comprehensive &amp; consolidated approach) </a:t>
            </a:r>
          </a:p>
        </p:txBody>
      </p:sp>
      <p:sp>
        <p:nvSpPr>
          <p:cNvPr id="41" name="TextBox 40"/>
          <p:cNvSpPr txBox="1"/>
          <p:nvPr/>
        </p:nvSpPr>
        <p:spPr>
          <a:xfrm>
            <a:off x="6705810" y="2060848"/>
            <a:ext cx="461665" cy="26776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chemeClr val="tx1"/>
            </a:solidFill>
            <a:prstDash val="dash"/>
          </a:ln>
        </p:spPr>
        <p:txBody>
          <a:bodyPr vert="vert270">
            <a:spAutoFit/>
          </a:bodyPr>
          <a:lstStyle/>
          <a:p>
            <a:pPr algn="ctr">
              <a:defRPr/>
            </a:pPr>
            <a:r>
              <a:rPr lang="en-AU" b="1">
                <a:solidFill>
                  <a:prstClr val="black"/>
                </a:solidFill>
                <a:latin typeface="Calibri"/>
              </a:rPr>
              <a:t>Test</a:t>
            </a:r>
          </a:p>
        </p:txBody>
      </p:sp>
      <p:grpSp>
        <p:nvGrpSpPr>
          <p:cNvPr id="12" name="Group 54"/>
          <p:cNvGrpSpPr>
            <a:grpSpLocks/>
          </p:cNvGrpSpPr>
          <p:nvPr/>
        </p:nvGrpSpPr>
        <p:grpSpPr bwMode="auto">
          <a:xfrm>
            <a:off x="8319868" y="3356992"/>
            <a:ext cx="1152525" cy="576262"/>
            <a:chOff x="5868144" y="5373216"/>
            <a:chExt cx="1152128" cy="576064"/>
          </a:xfrm>
        </p:grpSpPr>
        <p:sp>
          <p:nvSpPr>
            <p:cNvPr id="56" name="Cloud 55"/>
            <p:cNvSpPr/>
            <p:nvPr/>
          </p:nvSpPr>
          <p:spPr>
            <a:xfrm>
              <a:off x="5868144" y="5373216"/>
              <a:ext cx="1152128" cy="576064"/>
            </a:xfrm>
            <a:prstGeom prst="clou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15388" name="TextBox 56"/>
            <p:cNvSpPr txBox="1">
              <a:spLocks noChangeArrowheads="1"/>
            </p:cNvSpPr>
            <p:nvPr/>
          </p:nvSpPr>
          <p:spPr bwMode="auto">
            <a:xfrm>
              <a:off x="6012160" y="5517232"/>
              <a:ext cx="864095" cy="276999"/>
            </a:xfrm>
            <a:prstGeom prst="rect">
              <a:avLst/>
            </a:prstGeom>
            <a:solidFill>
              <a:srgbClr val="FFFF99"/>
            </a:solidFill>
            <a:ln w="9525">
              <a:noFill/>
              <a:miter lim="800000"/>
              <a:headEnd/>
              <a:tailEnd/>
            </a:ln>
          </p:spPr>
          <p:txBody>
            <a:bodyPr>
              <a:spAutoFit/>
            </a:bodyPr>
            <a:lstStyle/>
            <a:p>
              <a:r>
                <a:rPr lang="en-AU" sz="1200" b="1">
                  <a:solidFill>
                    <a:prstClr val="black"/>
                  </a:solidFill>
                  <a:latin typeface="Calibri"/>
                </a:rPr>
                <a:t>proposal</a:t>
              </a:r>
            </a:p>
          </p:txBody>
        </p:sp>
      </p:grpSp>
      <p:grpSp>
        <p:nvGrpSpPr>
          <p:cNvPr id="13" name="Group 57"/>
          <p:cNvGrpSpPr>
            <a:grpSpLocks/>
          </p:cNvGrpSpPr>
          <p:nvPr/>
        </p:nvGrpSpPr>
        <p:grpSpPr bwMode="auto">
          <a:xfrm>
            <a:off x="8247860" y="2060849"/>
            <a:ext cx="1152525" cy="576263"/>
            <a:chOff x="5868144" y="5373216"/>
            <a:chExt cx="1152128" cy="576064"/>
          </a:xfrm>
        </p:grpSpPr>
        <p:sp>
          <p:nvSpPr>
            <p:cNvPr id="59" name="Cloud 58"/>
            <p:cNvSpPr/>
            <p:nvPr/>
          </p:nvSpPr>
          <p:spPr>
            <a:xfrm>
              <a:off x="5868144" y="5373216"/>
              <a:ext cx="1152128" cy="576064"/>
            </a:xfrm>
            <a:prstGeom prst="clou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15386" name="TextBox 59"/>
            <p:cNvSpPr txBox="1">
              <a:spLocks noChangeArrowheads="1"/>
            </p:cNvSpPr>
            <p:nvPr/>
          </p:nvSpPr>
          <p:spPr bwMode="auto">
            <a:xfrm>
              <a:off x="6012160" y="5517232"/>
              <a:ext cx="864095" cy="276999"/>
            </a:xfrm>
            <a:prstGeom prst="rect">
              <a:avLst/>
            </a:prstGeom>
            <a:solidFill>
              <a:srgbClr val="FFFF99"/>
            </a:solidFill>
            <a:ln w="9525">
              <a:noFill/>
              <a:miter lim="800000"/>
              <a:headEnd/>
              <a:tailEnd/>
            </a:ln>
          </p:spPr>
          <p:txBody>
            <a:bodyPr>
              <a:spAutoFit/>
            </a:bodyPr>
            <a:lstStyle/>
            <a:p>
              <a:r>
                <a:rPr lang="en-AU" sz="1200" b="1">
                  <a:solidFill>
                    <a:prstClr val="black"/>
                  </a:solidFill>
                  <a:latin typeface="Calibri"/>
                </a:rPr>
                <a:t>proposal</a:t>
              </a:r>
            </a:p>
          </p:txBody>
        </p:sp>
      </p:grpSp>
      <p:grpSp>
        <p:nvGrpSpPr>
          <p:cNvPr id="14" name="Group 60"/>
          <p:cNvGrpSpPr>
            <a:grpSpLocks/>
          </p:cNvGrpSpPr>
          <p:nvPr/>
        </p:nvGrpSpPr>
        <p:grpSpPr bwMode="auto">
          <a:xfrm>
            <a:off x="9363079" y="2492896"/>
            <a:ext cx="1152525" cy="576262"/>
            <a:chOff x="5868144" y="5373216"/>
            <a:chExt cx="1152128" cy="576064"/>
          </a:xfrm>
        </p:grpSpPr>
        <p:sp>
          <p:nvSpPr>
            <p:cNvPr id="62" name="Cloud 61"/>
            <p:cNvSpPr/>
            <p:nvPr/>
          </p:nvSpPr>
          <p:spPr>
            <a:xfrm>
              <a:off x="5868144" y="5373216"/>
              <a:ext cx="1152128" cy="576064"/>
            </a:xfrm>
            <a:prstGeom prst="clou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15384" name="TextBox 62"/>
            <p:cNvSpPr txBox="1">
              <a:spLocks noChangeArrowheads="1"/>
            </p:cNvSpPr>
            <p:nvPr/>
          </p:nvSpPr>
          <p:spPr bwMode="auto">
            <a:xfrm>
              <a:off x="6012160" y="5517232"/>
              <a:ext cx="864095" cy="276999"/>
            </a:xfrm>
            <a:prstGeom prst="rect">
              <a:avLst/>
            </a:prstGeom>
            <a:solidFill>
              <a:srgbClr val="FFFF99"/>
            </a:solidFill>
            <a:ln w="9525">
              <a:noFill/>
              <a:miter lim="800000"/>
              <a:headEnd/>
              <a:tailEnd/>
            </a:ln>
          </p:spPr>
          <p:txBody>
            <a:bodyPr>
              <a:spAutoFit/>
            </a:bodyPr>
            <a:lstStyle/>
            <a:p>
              <a:r>
                <a:rPr lang="en-AU" sz="1200" b="1">
                  <a:solidFill>
                    <a:prstClr val="black"/>
                  </a:solidFill>
                  <a:latin typeface="Calibri"/>
                </a:rPr>
                <a:t>proposal</a:t>
              </a:r>
            </a:p>
          </p:txBody>
        </p:sp>
      </p:grpSp>
      <p:cxnSp>
        <p:nvCxnSpPr>
          <p:cNvPr id="65" name="Straight Arrow Connector 64"/>
          <p:cNvCxnSpPr>
            <a:stCxn id="6" idx="2"/>
            <a:endCxn id="40" idx="3"/>
          </p:cNvCxnSpPr>
          <p:nvPr/>
        </p:nvCxnSpPr>
        <p:spPr>
          <a:xfrm flipH="1">
            <a:off x="3679828" y="3464720"/>
            <a:ext cx="463550" cy="191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66"/>
          <p:cNvGrpSpPr>
            <a:grpSpLocks/>
          </p:cNvGrpSpPr>
          <p:nvPr/>
        </p:nvGrpSpPr>
        <p:grpSpPr bwMode="auto">
          <a:xfrm>
            <a:off x="4143379" y="2708275"/>
            <a:ext cx="2447925" cy="1512888"/>
            <a:chOff x="2627784" y="2708920"/>
            <a:chExt cx="2448272" cy="1512168"/>
          </a:xfrm>
        </p:grpSpPr>
        <p:sp>
          <p:nvSpPr>
            <p:cNvPr id="5" name="Oval 4"/>
            <p:cNvSpPr/>
            <p:nvPr/>
          </p:nvSpPr>
          <p:spPr>
            <a:xfrm>
              <a:off x="4499712" y="2708920"/>
              <a:ext cx="576344" cy="1512168"/>
            </a:xfrm>
            <a:prstGeom prst="ellipse">
              <a:avLst/>
            </a:prstGeom>
            <a:solidFill>
              <a:srgbClr val="B2B2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sp>
          <p:nvSpPr>
            <p:cNvPr id="6" name="Oval 5"/>
            <p:cNvSpPr/>
            <p:nvPr/>
          </p:nvSpPr>
          <p:spPr>
            <a:xfrm>
              <a:off x="2627784" y="3356312"/>
              <a:ext cx="71448" cy="217384"/>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alibri"/>
              </a:endParaRPr>
            </a:p>
          </p:txBody>
        </p:sp>
        <p:cxnSp>
          <p:nvCxnSpPr>
            <p:cNvPr id="8" name="Straight Connector 7"/>
            <p:cNvCxnSpPr>
              <a:stCxn id="5" idx="0"/>
              <a:endCxn id="6" idx="0"/>
            </p:cNvCxnSpPr>
            <p:nvPr/>
          </p:nvCxnSpPr>
          <p:spPr>
            <a:xfrm flipH="1">
              <a:off x="2664302" y="2708920"/>
              <a:ext cx="2124376" cy="647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4"/>
              <a:endCxn id="6" idx="4"/>
            </p:cNvCxnSpPr>
            <p:nvPr/>
          </p:nvCxnSpPr>
          <p:spPr>
            <a:xfrm flipH="1" flipV="1">
              <a:off x="2664302" y="3573696"/>
              <a:ext cx="2124376" cy="647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382" name="TextBox 65"/>
            <p:cNvSpPr txBox="1">
              <a:spLocks noChangeArrowheads="1"/>
            </p:cNvSpPr>
            <p:nvPr/>
          </p:nvSpPr>
          <p:spPr bwMode="auto">
            <a:xfrm>
              <a:off x="3275856" y="3140968"/>
              <a:ext cx="1152128" cy="584775"/>
            </a:xfrm>
            <a:prstGeom prst="rect">
              <a:avLst/>
            </a:prstGeom>
            <a:noFill/>
            <a:ln w="9525">
              <a:noFill/>
              <a:miter lim="800000"/>
              <a:headEnd/>
              <a:tailEnd/>
            </a:ln>
          </p:spPr>
          <p:txBody>
            <a:bodyPr>
              <a:spAutoFit/>
            </a:bodyPr>
            <a:lstStyle/>
            <a:p>
              <a:r>
                <a:rPr lang="en-AU" sz="1600" b="1" i="1">
                  <a:solidFill>
                    <a:prstClr val="white"/>
                  </a:solidFill>
                  <a:latin typeface="Calibri"/>
                </a:rPr>
                <a:t>Planning Process</a:t>
              </a:r>
            </a:p>
          </p:txBody>
        </p:sp>
      </p:grpSp>
      <p:sp>
        <p:nvSpPr>
          <p:cNvPr id="42" name="TextBox 41"/>
          <p:cNvSpPr txBox="1">
            <a:spLocks noChangeArrowheads="1"/>
          </p:cNvSpPr>
          <p:nvPr/>
        </p:nvSpPr>
        <p:spPr bwMode="auto">
          <a:xfrm>
            <a:off x="1524001" y="5589589"/>
            <a:ext cx="8964613" cy="522287"/>
          </a:xfrm>
          <a:prstGeom prst="rect">
            <a:avLst/>
          </a:prstGeom>
          <a:noFill/>
          <a:ln w="9525">
            <a:noFill/>
            <a:miter lim="800000"/>
            <a:headEnd/>
            <a:tailEnd/>
          </a:ln>
        </p:spPr>
        <p:txBody>
          <a:bodyPr>
            <a:spAutoFit/>
          </a:bodyPr>
          <a:lstStyle/>
          <a:p>
            <a:pPr algn="ctr"/>
            <a:r>
              <a:rPr lang="en-AU" sz="2800" b="1" i="1">
                <a:solidFill>
                  <a:prstClr val="white"/>
                </a:solidFill>
                <a:latin typeface="Times New Roman" pitchFamily="18" charset="0"/>
                <a:cs typeface="Times New Roman" pitchFamily="18" charset="0"/>
              </a:rPr>
              <a:t>Collective action has greater weight than individual action</a:t>
            </a:r>
            <a:endParaRPr lang="en-AU" sz="2800" i="1">
              <a:solidFill>
                <a:prstClr val="white"/>
              </a:solidFill>
              <a:latin typeface="Times New Roman" pitchFamily="18" charset="0"/>
              <a:cs typeface="Times New Roman" pitchFamily="18" charset="0"/>
            </a:endParaRPr>
          </a:p>
        </p:txBody>
      </p:sp>
      <p:sp>
        <p:nvSpPr>
          <p:cNvPr id="43" name="Oval 42"/>
          <p:cNvSpPr/>
          <p:nvPr/>
        </p:nvSpPr>
        <p:spPr>
          <a:xfrm>
            <a:off x="7248128" y="908720"/>
            <a:ext cx="3383880" cy="4392488"/>
          </a:xfrm>
          <a:prstGeom prst="ellipse">
            <a:avLst/>
          </a:prstGeom>
          <a:noFill/>
          <a:ln w="28575" cmpd="sng">
            <a:solidFill>
              <a:schemeClr val="tx1"/>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7680176" y="1150924"/>
            <a:ext cx="2448272" cy="2422093"/>
          </a:xfrm>
          <a:prstGeom prst="rect">
            <a:avLst/>
          </a:prstGeom>
          <a:noFill/>
        </p:spPr>
        <p:txBody>
          <a:bodyPr spcFirstLastPara="1" wrap="none" lIns="91440" tIns="45720" rIns="91440" bIns="45720" numCol="1">
            <a:prstTxWarp prst="textArchUp">
              <a:avLst/>
            </a:prstTxWarp>
            <a:spAutoFit/>
          </a:bodyPr>
          <a:lstStyle/>
          <a:p>
            <a:pPr algn="ctr"/>
            <a:r>
              <a:rPr lang="en-AU" sz="2000" b="1">
                <a:ln w="12700">
                  <a:solidFill>
                    <a:schemeClr val="tx2">
                      <a:satMod val="155000"/>
                    </a:schemeClr>
                  </a:solidFill>
                  <a:prstDash val="solid"/>
                </a:ln>
              </a:rPr>
              <a:t>Local  Community</a:t>
            </a:r>
          </a:p>
        </p:txBody>
      </p:sp>
    </p:spTree>
    <p:extLst>
      <p:ext uri="{BB962C8B-B14F-4D97-AF65-F5344CB8AC3E}">
        <p14:creationId xmlns:p14="http://schemas.microsoft.com/office/powerpoint/2010/main" val="22281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checkerboard(across)">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xit" presetSubtype="0" fill="hold" nodeType="clickEffect">
                                  <p:stCondLst>
                                    <p:cond delay="0"/>
                                  </p:stCondLst>
                                  <p:childTnLst>
                                    <p:anim calcmode="lin" valueType="num">
                                      <p:cBhvr>
                                        <p:cTn id="15" dur="500"/>
                                        <p:tgtEl>
                                          <p:spTgt spid="4"/>
                                        </p:tgtEl>
                                        <p:attrNameLst>
                                          <p:attrName>ppt_x</p:attrName>
                                        </p:attrNameLst>
                                      </p:cBhvr>
                                      <p:tavLst>
                                        <p:tav tm="0">
                                          <p:val>
                                            <p:strVal val="ppt_x"/>
                                          </p:val>
                                        </p:tav>
                                        <p:tav tm="100000">
                                          <p:val>
                                            <p:strVal val="ppt_x-.2"/>
                                          </p:val>
                                        </p:tav>
                                      </p:tavLst>
                                    </p:anim>
                                    <p:anim calcmode="lin" valueType="num">
                                      <p:cBhvr>
                                        <p:cTn id="16" dur="500"/>
                                        <p:tgtEl>
                                          <p:spTgt spid="4"/>
                                        </p:tgtEl>
                                        <p:attrNameLst>
                                          <p:attrName>ppt_y</p:attrName>
                                        </p:attrNameLst>
                                      </p:cBhvr>
                                      <p:tavLst>
                                        <p:tav tm="0">
                                          <p:val>
                                            <p:strVal val="ppt_y"/>
                                          </p:val>
                                        </p:tav>
                                        <p:tav tm="100000">
                                          <p:val>
                                            <p:strVal val="ppt_y"/>
                                          </p:val>
                                        </p:tav>
                                      </p:tavLst>
                                    </p:anim>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29" presetClass="exit" presetSubtype="0" fill="hold" nodeType="withEffect">
                                  <p:stCondLst>
                                    <p:cond delay="0"/>
                                  </p:stCondLst>
                                  <p:childTnLst>
                                    <p:anim calcmode="lin" valueType="num">
                                      <p:cBhvr>
                                        <p:cTn id="20" dur="500"/>
                                        <p:tgtEl>
                                          <p:spTgt spid="12"/>
                                        </p:tgtEl>
                                        <p:attrNameLst>
                                          <p:attrName>ppt_x</p:attrName>
                                        </p:attrNameLst>
                                      </p:cBhvr>
                                      <p:tavLst>
                                        <p:tav tm="0">
                                          <p:val>
                                            <p:strVal val="ppt_x"/>
                                          </p:val>
                                        </p:tav>
                                        <p:tav tm="100000">
                                          <p:val>
                                            <p:strVal val="ppt_x-.2"/>
                                          </p:val>
                                        </p:tav>
                                      </p:tavLst>
                                    </p:anim>
                                    <p:anim calcmode="lin" valueType="num">
                                      <p:cBhvr>
                                        <p:cTn id="21" dur="500"/>
                                        <p:tgtEl>
                                          <p:spTgt spid="12"/>
                                        </p:tgtEl>
                                        <p:attrNameLst>
                                          <p:attrName>ppt_y</p:attrName>
                                        </p:attrNameLst>
                                      </p:cBhvr>
                                      <p:tavLst>
                                        <p:tav tm="0">
                                          <p:val>
                                            <p:strVal val="ppt_y"/>
                                          </p:val>
                                        </p:tav>
                                        <p:tav tm="100000">
                                          <p:val>
                                            <p:strVal val="ppt_y"/>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29" presetClass="exit" presetSubtype="0" fill="hold" nodeType="withEffect">
                                  <p:stCondLst>
                                    <p:cond delay="0"/>
                                  </p:stCondLst>
                                  <p:childTnLst>
                                    <p:anim calcmode="lin" valueType="num">
                                      <p:cBhvr>
                                        <p:cTn id="25" dur="500"/>
                                        <p:tgtEl>
                                          <p:spTgt spid="7"/>
                                        </p:tgtEl>
                                        <p:attrNameLst>
                                          <p:attrName>ppt_x</p:attrName>
                                        </p:attrNameLst>
                                      </p:cBhvr>
                                      <p:tavLst>
                                        <p:tav tm="0">
                                          <p:val>
                                            <p:strVal val="ppt_x"/>
                                          </p:val>
                                        </p:tav>
                                        <p:tav tm="100000">
                                          <p:val>
                                            <p:strVal val="ppt_x-.2"/>
                                          </p:val>
                                        </p:tav>
                                      </p:tavLst>
                                    </p:anim>
                                    <p:anim calcmode="lin" valueType="num">
                                      <p:cBhvr>
                                        <p:cTn id="26" dur="500"/>
                                        <p:tgtEl>
                                          <p:spTgt spid="7"/>
                                        </p:tgtEl>
                                        <p:attrNameLst>
                                          <p:attrName>ppt_y</p:attrName>
                                        </p:attrNameLst>
                                      </p:cBhvr>
                                      <p:tavLst>
                                        <p:tav tm="0">
                                          <p:val>
                                            <p:strVal val="ppt_y"/>
                                          </p:val>
                                        </p:tav>
                                        <p:tav tm="100000">
                                          <p:val>
                                            <p:strVal val="ppt_y"/>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29" presetClass="exit" presetSubtype="0" fill="hold" nodeType="withEffect">
                                  <p:stCondLst>
                                    <p:cond delay="0"/>
                                  </p:stCondLst>
                                  <p:childTnLst>
                                    <p:anim calcmode="lin" valueType="num">
                                      <p:cBhvr>
                                        <p:cTn id="30" dur="500"/>
                                        <p:tgtEl>
                                          <p:spTgt spid="9"/>
                                        </p:tgtEl>
                                        <p:attrNameLst>
                                          <p:attrName>ppt_x</p:attrName>
                                        </p:attrNameLst>
                                      </p:cBhvr>
                                      <p:tavLst>
                                        <p:tav tm="0">
                                          <p:val>
                                            <p:strVal val="ppt_x"/>
                                          </p:val>
                                        </p:tav>
                                        <p:tav tm="100000">
                                          <p:val>
                                            <p:strVal val="ppt_x-.2"/>
                                          </p:val>
                                        </p:tav>
                                      </p:tavLst>
                                    </p:anim>
                                    <p:anim calcmode="lin" valueType="num">
                                      <p:cBhvr>
                                        <p:cTn id="31" dur="500"/>
                                        <p:tgtEl>
                                          <p:spTgt spid="9"/>
                                        </p:tgtEl>
                                        <p:attrNameLst>
                                          <p:attrName>ppt_y</p:attrName>
                                        </p:attrNameLst>
                                      </p:cBhvr>
                                      <p:tavLst>
                                        <p:tav tm="0">
                                          <p:val>
                                            <p:strVal val="ppt_y"/>
                                          </p:val>
                                        </p:tav>
                                        <p:tav tm="100000">
                                          <p:val>
                                            <p:strVal val="ppt_y"/>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29" presetClass="exit" presetSubtype="0" fill="hold" nodeType="withEffect">
                                  <p:stCondLst>
                                    <p:cond delay="0"/>
                                  </p:stCondLst>
                                  <p:childTnLst>
                                    <p:anim calcmode="lin" valueType="num">
                                      <p:cBhvr>
                                        <p:cTn id="35" dur="500"/>
                                        <p:tgtEl>
                                          <p:spTgt spid="3"/>
                                        </p:tgtEl>
                                        <p:attrNameLst>
                                          <p:attrName>ppt_x</p:attrName>
                                        </p:attrNameLst>
                                      </p:cBhvr>
                                      <p:tavLst>
                                        <p:tav tm="0">
                                          <p:val>
                                            <p:strVal val="ppt_x"/>
                                          </p:val>
                                        </p:tav>
                                        <p:tav tm="100000">
                                          <p:val>
                                            <p:strVal val="ppt_x-.2"/>
                                          </p:val>
                                        </p:tav>
                                      </p:tavLst>
                                    </p:anim>
                                    <p:anim calcmode="lin" valueType="num">
                                      <p:cBhvr>
                                        <p:cTn id="36" dur="500"/>
                                        <p:tgtEl>
                                          <p:spTgt spid="3"/>
                                        </p:tgtEl>
                                        <p:attrNameLst>
                                          <p:attrName>ppt_y</p:attrName>
                                        </p:attrNameLst>
                                      </p:cBhvr>
                                      <p:tavLst>
                                        <p:tav tm="0">
                                          <p:val>
                                            <p:strVal val="ppt_y"/>
                                          </p:val>
                                        </p:tav>
                                        <p:tav tm="100000">
                                          <p:val>
                                            <p:strVal val="ppt_y"/>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29" presetClass="exit" presetSubtype="0" fill="hold" nodeType="withEffect">
                                  <p:stCondLst>
                                    <p:cond delay="0"/>
                                  </p:stCondLst>
                                  <p:childTnLst>
                                    <p:anim calcmode="lin" valueType="num">
                                      <p:cBhvr>
                                        <p:cTn id="40" dur="500"/>
                                        <p:tgtEl>
                                          <p:spTgt spid="11"/>
                                        </p:tgtEl>
                                        <p:attrNameLst>
                                          <p:attrName>ppt_x</p:attrName>
                                        </p:attrNameLst>
                                      </p:cBhvr>
                                      <p:tavLst>
                                        <p:tav tm="0">
                                          <p:val>
                                            <p:strVal val="ppt_x"/>
                                          </p:val>
                                        </p:tav>
                                        <p:tav tm="100000">
                                          <p:val>
                                            <p:strVal val="ppt_x-.2"/>
                                          </p:val>
                                        </p:tav>
                                      </p:tavLst>
                                    </p:anim>
                                    <p:anim calcmode="lin" valueType="num">
                                      <p:cBhvr>
                                        <p:cTn id="41" dur="500"/>
                                        <p:tgtEl>
                                          <p:spTgt spid="11"/>
                                        </p:tgtEl>
                                        <p:attrNameLst>
                                          <p:attrName>ppt_y</p:attrName>
                                        </p:attrNameLst>
                                      </p:cBhvr>
                                      <p:tavLst>
                                        <p:tav tm="0">
                                          <p:val>
                                            <p:strVal val="ppt_y"/>
                                          </p:val>
                                        </p:tav>
                                        <p:tav tm="100000">
                                          <p:val>
                                            <p:strVal val="ppt_y"/>
                                          </p:val>
                                        </p:tav>
                                      </p:tavLst>
                                    </p:anim>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29" presetClass="exit" presetSubtype="0" fill="hold" nodeType="withEffect">
                                  <p:stCondLst>
                                    <p:cond delay="0"/>
                                  </p:stCondLst>
                                  <p:childTnLst>
                                    <p:anim calcmode="lin" valueType="num">
                                      <p:cBhvr>
                                        <p:cTn id="45" dur="500"/>
                                        <p:tgtEl>
                                          <p:spTgt spid="13"/>
                                        </p:tgtEl>
                                        <p:attrNameLst>
                                          <p:attrName>ppt_x</p:attrName>
                                        </p:attrNameLst>
                                      </p:cBhvr>
                                      <p:tavLst>
                                        <p:tav tm="0">
                                          <p:val>
                                            <p:strVal val="ppt_x"/>
                                          </p:val>
                                        </p:tav>
                                        <p:tav tm="100000">
                                          <p:val>
                                            <p:strVal val="ppt_x-.2"/>
                                          </p:val>
                                        </p:tav>
                                      </p:tavLst>
                                    </p:anim>
                                    <p:anim calcmode="lin" valueType="num">
                                      <p:cBhvr>
                                        <p:cTn id="46" dur="500"/>
                                        <p:tgtEl>
                                          <p:spTgt spid="13"/>
                                        </p:tgtEl>
                                        <p:attrNameLst>
                                          <p:attrName>ppt_y</p:attrName>
                                        </p:attrNameLst>
                                      </p:cBhvr>
                                      <p:tavLst>
                                        <p:tav tm="0">
                                          <p:val>
                                            <p:strVal val="ppt_y"/>
                                          </p:val>
                                        </p:tav>
                                        <p:tav tm="100000">
                                          <p:val>
                                            <p:strVal val="ppt_y"/>
                                          </p:val>
                                        </p:tav>
                                      </p:tavLst>
                                    </p:anim>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29" presetClass="exit" presetSubtype="0" fill="hold" nodeType="withEffect">
                                  <p:stCondLst>
                                    <p:cond delay="0"/>
                                  </p:stCondLst>
                                  <p:childTnLst>
                                    <p:anim calcmode="lin" valueType="num">
                                      <p:cBhvr>
                                        <p:cTn id="50" dur="500"/>
                                        <p:tgtEl>
                                          <p:spTgt spid="14"/>
                                        </p:tgtEl>
                                        <p:attrNameLst>
                                          <p:attrName>ppt_x</p:attrName>
                                        </p:attrNameLst>
                                      </p:cBhvr>
                                      <p:tavLst>
                                        <p:tav tm="0">
                                          <p:val>
                                            <p:strVal val="ppt_x"/>
                                          </p:val>
                                        </p:tav>
                                        <p:tav tm="100000">
                                          <p:val>
                                            <p:strVal val="ppt_x-.2"/>
                                          </p:val>
                                        </p:tav>
                                      </p:tavLst>
                                    </p:anim>
                                    <p:anim calcmode="lin" valueType="num">
                                      <p:cBhvr>
                                        <p:cTn id="51" dur="500"/>
                                        <p:tgtEl>
                                          <p:spTgt spid="14"/>
                                        </p:tgtEl>
                                        <p:attrNameLst>
                                          <p:attrName>ppt_y</p:attrName>
                                        </p:attrNameLst>
                                      </p:cBhvr>
                                      <p:tavLst>
                                        <p:tav tm="0">
                                          <p:val>
                                            <p:strVal val="ppt_y"/>
                                          </p:val>
                                        </p:tav>
                                        <p:tav tm="100000">
                                          <p:val>
                                            <p:strVal val="ppt_y"/>
                                          </p:val>
                                        </p:tav>
                                      </p:tavLst>
                                    </p:anim>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29" presetClass="exit" presetSubtype="0" fill="hold" nodeType="withEffect">
                                  <p:stCondLst>
                                    <p:cond delay="0"/>
                                  </p:stCondLst>
                                  <p:childTnLst>
                                    <p:anim calcmode="lin" valueType="num">
                                      <p:cBhvr>
                                        <p:cTn id="55" dur="500"/>
                                        <p:tgtEl>
                                          <p:spTgt spid="2"/>
                                        </p:tgtEl>
                                        <p:attrNameLst>
                                          <p:attrName>ppt_x</p:attrName>
                                        </p:attrNameLst>
                                      </p:cBhvr>
                                      <p:tavLst>
                                        <p:tav tm="0">
                                          <p:val>
                                            <p:strVal val="ppt_x"/>
                                          </p:val>
                                        </p:tav>
                                        <p:tav tm="100000">
                                          <p:val>
                                            <p:strVal val="ppt_x-.2"/>
                                          </p:val>
                                        </p:tav>
                                      </p:tavLst>
                                    </p:anim>
                                    <p:anim calcmode="lin" valueType="num">
                                      <p:cBhvr>
                                        <p:cTn id="56" dur="500"/>
                                        <p:tgtEl>
                                          <p:spTgt spid="2"/>
                                        </p:tgtEl>
                                        <p:attrNameLst>
                                          <p:attrName>ppt_y</p:attrName>
                                        </p:attrNameLst>
                                      </p:cBhvr>
                                      <p:tavLst>
                                        <p:tav tm="0">
                                          <p:val>
                                            <p:strVal val="ppt_y"/>
                                          </p:val>
                                        </p:tav>
                                        <p:tav tm="100000">
                                          <p:val>
                                            <p:strVal val="ppt_y"/>
                                          </p:val>
                                        </p:tav>
                                      </p:tavLst>
                                    </p:anim>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par>
                          <p:cTn id="59" fill="hold">
                            <p:stCondLst>
                              <p:cond delay="500"/>
                            </p:stCondLst>
                            <p:childTnLst>
                              <p:par>
                                <p:cTn id="60" presetID="1" presetClass="exit" presetSubtype="0" fill="hold" grpId="0" nodeType="afterEffect">
                                  <p:stCondLst>
                                    <p:cond delay="0"/>
                                  </p:stCondLst>
                                  <p:childTnLst>
                                    <p:set>
                                      <p:cBhvr>
                                        <p:cTn id="61" dur="1" fill="hold">
                                          <p:stCondLst>
                                            <p:cond delay="0"/>
                                          </p:stCondLst>
                                        </p:cTn>
                                        <p:tgtEl>
                                          <p:spTgt spid="43"/>
                                        </p:tgtEl>
                                        <p:attrNameLst>
                                          <p:attrName>style.visibility</p:attrName>
                                        </p:attrNameLst>
                                      </p:cBhvr>
                                      <p:to>
                                        <p:strVal val="hidden"/>
                                      </p:to>
                                    </p:set>
                                  </p:childTnLst>
                                </p:cTn>
                              </p:par>
                            </p:childTnLst>
                          </p:cTn>
                        </p:par>
                        <p:par>
                          <p:cTn id="62" fill="hold">
                            <p:stCondLst>
                              <p:cond delay="500"/>
                            </p:stCondLst>
                            <p:childTnLst>
                              <p:par>
                                <p:cTn id="63" presetID="1" presetClass="exit" presetSubtype="0" fill="hold" grpId="0" nodeType="afterEffect">
                                  <p:stCondLst>
                                    <p:cond delay="0"/>
                                  </p:stCondLst>
                                  <p:childTnLst>
                                    <p:set>
                                      <p:cBhvr>
                                        <p:cTn id="64" dur="1" fill="hold">
                                          <p:stCondLst>
                                            <p:cond delay="0"/>
                                          </p:stCondLst>
                                        </p:cTn>
                                        <p:tgtEl>
                                          <p:spTgt spid="44"/>
                                        </p:tgtEl>
                                        <p:attrNameLst>
                                          <p:attrName>style.visibility</p:attrName>
                                        </p:attrNameLst>
                                      </p:cBhvr>
                                      <p:to>
                                        <p:strVal val="hidden"/>
                                      </p:to>
                                    </p:se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wipe(right)">
                                      <p:cBhvr>
                                        <p:cTn id="68" dur="500"/>
                                        <p:tgtEl>
                                          <p:spTgt spid="65"/>
                                        </p:tgtEl>
                                      </p:cBhvr>
                                    </p:animEffect>
                                  </p:childTnLst>
                                </p:cTn>
                              </p:par>
                            </p:childTnLst>
                          </p:cTn>
                        </p:par>
                        <p:par>
                          <p:cTn id="69" fill="hold">
                            <p:stCondLst>
                              <p:cond delay="1000"/>
                            </p:stCondLst>
                            <p:childTnLst>
                              <p:par>
                                <p:cTn id="70" presetID="5" presetClass="entr" presetSubtype="10"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checkerboard(across)">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par>
                                <p:cTn id="78" presetID="1" presetClass="exit"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65"/>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P spid="43" grpId="0" animBg="1"/>
      <p:bldP spid="4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4557714" y="4581525"/>
            <a:ext cx="30257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cs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defTabSz="914400" eaLnBrk="1" fontAlgn="base" hangingPunct="1">
              <a:spcBef>
                <a:spcPct val="50000"/>
              </a:spcBef>
              <a:spcAft>
                <a:spcPct val="0"/>
              </a:spcAft>
            </a:pPr>
            <a:r>
              <a:rPr lang="ja-JP" altLang="en-AU" sz="2000" b="1">
                <a:solidFill>
                  <a:srgbClr val="FFFFFF"/>
                </a:solidFill>
                <a:latin typeface="Arial Black" charset="0"/>
                <a:cs typeface="Arial" charset="0"/>
              </a:rPr>
              <a:t>“</a:t>
            </a:r>
            <a:r>
              <a:rPr lang="en-AU" altLang="ja-JP" sz="2000" b="1">
                <a:solidFill>
                  <a:srgbClr val="FFFFFF"/>
                </a:solidFill>
                <a:latin typeface="Arial Black" charset="0"/>
                <a:cs typeface="Arial" charset="0"/>
              </a:rPr>
              <a:t>Wind Tunnel</a:t>
            </a:r>
            <a:r>
              <a:rPr lang="ja-JP" altLang="en-AU" sz="2000" b="1">
                <a:solidFill>
                  <a:srgbClr val="FFFFFF"/>
                </a:solidFill>
                <a:latin typeface="Arial Black" charset="0"/>
                <a:cs typeface="Arial" charset="0"/>
              </a:rPr>
              <a:t>”</a:t>
            </a:r>
            <a:r>
              <a:rPr lang="en-AU" altLang="ja-JP" sz="2000" b="1">
                <a:solidFill>
                  <a:srgbClr val="FFFFFF"/>
                </a:solidFill>
                <a:latin typeface="Arial Black" charset="0"/>
                <a:cs typeface="Arial" charset="0"/>
              </a:rPr>
              <a:t> Test of Future Options</a:t>
            </a:r>
          </a:p>
        </p:txBody>
      </p:sp>
      <p:sp>
        <p:nvSpPr>
          <p:cNvPr id="9" name="TextBox 8"/>
          <p:cNvSpPr txBox="1">
            <a:spLocks noChangeArrowheads="1"/>
          </p:cNvSpPr>
          <p:nvPr/>
        </p:nvSpPr>
        <p:spPr bwMode="auto">
          <a:xfrm>
            <a:off x="2135188" y="1484313"/>
            <a:ext cx="7993062" cy="584200"/>
          </a:xfrm>
          <a:prstGeom prst="rect">
            <a:avLst/>
          </a:prstGeom>
          <a:solidFill>
            <a:srgbClr val="00B0F0"/>
          </a:solidFill>
          <a:ln w="12700">
            <a:solidFill>
              <a:schemeClr val="tx1"/>
            </a:solidFill>
            <a:miter lim="800000"/>
            <a:headEnd/>
            <a:tailEnd/>
          </a:ln>
        </p:spPr>
        <p:txBody>
          <a:bodyPr>
            <a:spAutoFit/>
          </a:bodyPr>
          <a:lstStyle>
            <a:lvl1pPr eaLnBrk="0" hangingPunct="0">
              <a:defRPr sz="2400">
                <a:solidFill>
                  <a:schemeClr val="bg2"/>
                </a:solidFill>
                <a:latin typeface="Arial" charset="0"/>
                <a:ea typeface="ＭＳ Ｐゴシック" charset="0"/>
                <a:cs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defTabSz="914400" eaLnBrk="1" fontAlgn="base" hangingPunct="1">
              <a:spcBef>
                <a:spcPct val="0"/>
              </a:spcBef>
              <a:spcAft>
                <a:spcPct val="0"/>
              </a:spcAft>
            </a:pPr>
            <a:r>
              <a:rPr lang="en-AU" b="1">
                <a:solidFill>
                  <a:srgbClr val="EEECE1"/>
                </a:solidFill>
                <a:cs typeface="Arial" charset="0"/>
              </a:rPr>
              <a:t>Future Options (including policies &amp; programs etc)</a:t>
            </a:r>
          </a:p>
          <a:p>
            <a:pPr algn="ctr" defTabSz="914400" eaLnBrk="1" fontAlgn="base" hangingPunct="1">
              <a:spcBef>
                <a:spcPct val="0"/>
              </a:spcBef>
              <a:spcAft>
                <a:spcPct val="0"/>
              </a:spcAft>
            </a:pPr>
            <a:endParaRPr lang="en-AU" sz="800" b="1">
              <a:solidFill>
                <a:srgbClr val="EEECE1"/>
              </a:solidFill>
              <a:cs typeface="Arial" charset="0"/>
            </a:endParaRPr>
          </a:p>
        </p:txBody>
      </p:sp>
      <p:sp>
        <p:nvSpPr>
          <p:cNvPr id="10" name="Down Arrow 9"/>
          <p:cNvSpPr/>
          <p:nvPr/>
        </p:nvSpPr>
        <p:spPr>
          <a:xfrm>
            <a:off x="5735638" y="2420938"/>
            <a:ext cx="647700" cy="79216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AU" sz="2400">
              <a:solidFill>
                <a:prstClr val="white"/>
              </a:solidFill>
              <a:latin typeface="Calibri"/>
            </a:endParaRPr>
          </a:p>
        </p:txBody>
      </p:sp>
      <p:pic>
        <p:nvPicPr>
          <p:cNvPr id="27" name="Picture 6" descr="j02802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56138" y="3357564"/>
            <a:ext cx="2805112" cy="127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AutoShape 4"/>
          <p:cNvSpPr>
            <a:spLocks noChangeArrowheads="1"/>
          </p:cNvSpPr>
          <p:nvPr/>
        </p:nvSpPr>
        <p:spPr bwMode="auto">
          <a:xfrm flipH="1" flipV="1">
            <a:off x="1677988" y="4005264"/>
            <a:ext cx="2773362" cy="1843087"/>
          </a:xfrm>
          <a:prstGeom prst="cloudCallout">
            <a:avLst>
              <a:gd name="adj1" fmla="val -58852"/>
              <a:gd name="adj2" fmla="val 52602"/>
            </a:avLst>
          </a:prstGeom>
          <a:solidFill>
            <a:srgbClr val="FFFF00"/>
          </a:solidFill>
          <a:ln w="9525">
            <a:solidFill>
              <a:srgbClr val="000000"/>
            </a:solidFill>
            <a:round/>
            <a:headEnd/>
            <a:tailEnd/>
          </a:ln>
        </p:spPr>
        <p:txBody>
          <a:bodyPr/>
          <a:lstStyle/>
          <a:p>
            <a:pPr defTabSz="914400" fontAlgn="base">
              <a:spcBef>
                <a:spcPct val="0"/>
              </a:spcBef>
              <a:spcAft>
                <a:spcPct val="0"/>
              </a:spcAft>
            </a:pPr>
            <a:endParaRPr lang="en-US" sz="2400">
              <a:solidFill>
                <a:srgbClr val="EEECE1"/>
              </a:solidFill>
              <a:latin typeface="Arial" charset="0"/>
              <a:ea typeface="ＭＳ Ｐゴシック" charset="0"/>
              <a:cs typeface="ＭＳ Ｐゴシック" charset="0"/>
            </a:endParaRPr>
          </a:p>
        </p:txBody>
      </p:sp>
      <p:pic>
        <p:nvPicPr>
          <p:cNvPr id="1946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9788" y="4149726"/>
            <a:ext cx="1695450"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AutoShape 4"/>
          <p:cNvSpPr>
            <a:spLocks noChangeArrowheads="1"/>
          </p:cNvSpPr>
          <p:nvPr/>
        </p:nvSpPr>
        <p:spPr bwMode="auto">
          <a:xfrm flipV="1">
            <a:off x="7726363" y="4005264"/>
            <a:ext cx="2690812" cy="1843087"/>
          </a:xfrm>
          <a:prstGeom prst="cloudCallout">
            <a:avLst>
              <a:gd name="adj1" fmla="val -58852"/>
              <a:gd name="adj2" fmla="val 52602"/>
            </a:avLst>
          </a:prstGeom>
          <a:solidFill>
            <a:srgbClr val="00CC00"/>
          </a:solidFill>
          <a:ln w="9525">
            <a:solidFill>
              <a:srgbClr val="000000"/>
            </a:solidFill>
            <a:round/>
            <a:headEnd/>
            <a:tailEnd/>
          </a:ln>
        </p:spPr>
        <p:txBody>
          <a:bodyPr/>
          <a:lstStyle/>
          <a:p>
            <a:pPr defTabSz="914400" fontAlgn="base">
              <a:spcBef>
                <a:spcPct val="0"/>
              </a:spcBef>
              <a:spcAft>
                <a:spcPct val="0"/>
              </a:spcAft>
            </a:pPr>
            <a:endParaRPr lang="en-US" sz="2400">
              <a:solidFill>
                <a:srgbClr val="EEECE1"/>
              </a:solidFill>
              <a:latin typeface="Arial" charset="0"/>
              <a:ea typeface="ＭＳ Ｐゴシック" charset="0"/>
              <a:cs typeface="ＭＳ Ｐゴシック" charset="0"/>
            </a:endParaRPr>
          </a:p>
        </p:txBody>
      </p:sp>
      <p:pic>
        <p:nvPicPr>
          <p:cNvPr id="19462" name="Picture 6" descr="j023325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47088" y="4213225"/>
            <a:ext cx="1452562"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Box 33"/>
          <p:cNvSpPr txBox="1">
            <a:spLocks noChangeArrowheads="1"/>
          </p:cNvSpPr>
          <p:nvPr/>
        </p:nvSpPr>
        <p:spPr bwMode="auto">
          <a:xfrm>
            <a:off x="1703388" y="5876925"/>
            <a:ext cx="269081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cs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defTabSz="914400" eaLnBrk="1" fontAlgn="base" hangingPunct="1">
              <a:spcBef>
                <a:spcPct val="0"/>
              </a:spcBef>
              <a:spcAft>
                <a:spcPct val="0"/>
              </a:spcAft>
            </a:pPr>
            <a:r>
              <a:rPr lang="en-AU" altLang="ja-JP" sz="1600" b="1" i="1">
                <a:solidFill>
                  <a:srgbClr val="FFFFFF"/>
                </a:solidFill>
                <a:latin typeface="Arial Black" charset="0"/>
              </a:rPr>
              <a:t>Scenario 1 </a:t>
            </a:r>
            <a:endParaRPr lang="en-AU" sz="1600" b="1" i="1">
              <a:solidFill>
                <a:srgbClr val="FFFFFF"/>
              </a:solidFill>
              <a:latin typeface="Arial Black" charset="0"/>
            </a:endParaRPr>
          </a:p>
        </p:txBody>
      </p:sp>
      <p:sp>
        <p:nvSpPr>
          <p:cNvPr id="35" name="TextBox 34"/>
          <p:cNvSpPr txBox="1">
            <a:spLocks noChangeArrowheads="1"/>
          </p:cNvSpPr>
          <p:nvPr/>
        </p:nvSpPr>
        <p:spPr bwMode="auto">
          <a:xfrm>
            <a:off x="7164006" y="5840413"/>
            <a:ext cx="350399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charset="0"/>
                <a:ea typeface="ＭＳ Ｐゴシック" charset="0"/>
                <a:cs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defTabSz="914400" eaLnBrk="1" fontAlgn="base" hangingPunct="1">
              <a:spcBef>
                <a:spcPct val="0"/>
              </a:spcBef>
              <a:spcAft>
                <a:spcPct val="0"/>
              </a:spcAft>
            </a:pPr>
            <a:r>
              <a:rPr lang="en-AU" sz="1600" b="1" i="1">
                <a:solidFill>
                  <a:srgbClr val="FFFFFF"/>
                </a:solidFill>
                <a:latin typeface="Arial Black" charset="0"/>
              </a:rPr>
              <a:t>Scenario 2 </a:t>
            </a:r>
          </a:p>
        </p:txBody>
      </p:sp>
      <p:sp>
        <p:nvSpPr>
          <p:cNvPr id="36876" name="TextBox 27"/>
          <p:cNvSpPr txBox="1">
            <a:spLocks noChangeArrowheads="1"/>
          </p:cNvSpPr>
          <p:nvPr/>
        </p:nvSpPr>
        <p:spPr bwMode="auto">
          <a:xfrm>
            <a:off x="1677989" y="212461"/>
            <a:ext cx="8871597" cy="5847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charset="0"/>
                <a:ea typeface="ＭＳ Ｐゴシック" charset="0"/>
                <a:cs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defTabSz="914400" eaLnBrk="1" fontAlgn="base" hangingPunct="1">
              <a:spcBef>
                <a:spcPct val="0"/>
              </a:spcBef>
              <a:spcAft>
                <a:spcPct val="0"/>
              </a:spcAft>
            </a:pPr>
            <a:r>
              <a:rPr lang="en-AU" sz="3200">
                <a:solidFill>
                  <a:schemeClr val="tx1"/>
                </a:solidFill>
                <a:latin typeface="Arial Black" charset="0"/>
              </a:rPr>
              <a:t>Testing Future Management Options</a:t>
            </a:r>
          </a:p>
        </p:txBody>
      </p:sp>
    </p:spTree>
    <p:extLst>
      <p:ext uri="{BB962C8B-B14F-4D97-AF65-F5344CB8AC3E}">
        <p14:creationId xmlns:p14="http://schemas.microsoft.com/office/powerpoint/2010/main" val="2379323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par>
                                <p:cTn id="8" presetID="5" presetClass="entr" presetSubtype="10" fill="hold"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checkerboard(across)">
                                      <p:cBhvr>
                                        <p:cTn id="10" dur="500"/>
                                        <p:tgtEl>
                                          <p:spTgt spid="1946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heckerboard(across)">
                                      <p:cBhvr>
                                        <p:cTn id="13" dur="500"/>
                                        <p:tgtEl>
                                          <p:spTgt spid="3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checkerboard(across)">
                                      <p:cBhvr>
                                        <p:cTn id="16" dur="500"/>
                                        <p:tgtEl>
                                          <p:spTgt spid="33"/>
                                        </p:tgtEl>
                                      </p:cBhvr>
                                    </p:animEffect>
                                  </p:childTnLst>
                                </p:cTn>
                              </p:par>
                              <p:par>
                                <p:cTn id="17" presetID="5" presetClass="entr" presetSubtype="10" fill="hold" nodeType="withEffect">
                                  <p:stCondLst>
                                    <p:cond delay="0"/>
                                  </p:stCondLst>
                                  <p:childTnLst>
                                    <p:set>
                                      <p:cBhvr>
                                        <p:cTn id="18" dur="1" fill="hold">
                                          <p:stCondLst>
                                            <p:cond delay="0"/>
                                          </p:stCondLst>
                                        </p:cTn>
                                        <p:tgtEl>
                                          <p:spTgt spid="19462"/>
                                        </p:tgtEl>
                                        <p:attrNameLst>
                                          <p:attrName>style.visibility</p:attrName>
                                        </p:attrNameLst>
                                      </p:cBhvr>
                                      <p:to>
                                        <p:strVal val="visible"/>
                                      </p:to>
                                    </p:set>
                                    <p:animEffect transition="in" filter="checkerboard(across)">
                                      <p:cBhvr>
                                        <p:cTn id="19" dur="500"/>
                                        <p:tgtEl>
                                          <p:spTgt spid="1946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heckerboard(across)">
                                      <p:cBhvr>
                                        <p:cTn id="22" dur="500"/>
                                        <p:tgtEl>
                                          <p:spTgt spid="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animBg="1"/>
      <p:bldP spid="31" grpId="0" animBg="1"/>
      <p:bldP spid="33" grpId="0" animBg="1"/>
      <p:bldP spid="34" grpId="0"/>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45511B4-E949-1C40-94B0-C953A94FF162}"/>
              </a:ext>
            </a:extLst>
          </p:cNvPr>
          <p:cNvSpPr>
            <a:spLocks noChangeArrowheads="1"/>
          </p:cNvSpPr>
          <p:nvPr/>
        </p:nvSpPr>
        <p:spPr bwMode="auto">
          <a:xfrm>
            <a:off x="1524001" y="5478103"/>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solidFill>
                <a:schemeClr val="bg2"/>
              </a:solidFill>
              <a:latin typeface="Arial" panose="020B0604020202020204" pitchFamily="34" charset="0"/>
            </a:endParaRPr>
          </a:p>
        </p:txBody>
      </p:sp>
      <p:sp>
        <p:nvSpPr>
          <p:cNvPr id="39938" name="Text Box 3">
            <a:extLst>
              <a:ext uri="{FF2B5EF4-FFF2-40B4-BE49-F238E27FC236}">
                <a16:creationId xmlns:a16="http://schemas.microsoft.com/office/drawing/2014/main" id="{EF0942F1-7BDB-7945-ABE8-3710C3824EF1}"/>
              </a:ext>
            </a:extLst>
          </p:cNvPr>
          <p:cNvSpPr txBox="1">
            <a:spLocks noChangeArrowheads="1"/>
          </p:cNvSpPr>
          <p:nvPr/>
        </p:nvSpPr>
        <p:spPr bwMode="auto">
          <a:xfrm>
            <a:off x="1524000" y="444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AU" altLang="en-US" b="1">
                <a:latin typeface="Arial Black" panose="020B0604020202020204" pitchFamily="34" charset="0"/>
              </a:rPr>
              <a:t>Typical Timelines for Strategic Plans</a:t>
            </a:r>
          </a:p>
        </p:txBody>
      </p:sp>
      <p:grpSp>
        <p:nvGrpSpPr>
          <p:cNvPr id="2" name="Group 13">
            <a:extLst>
              <a:ext uri="{FF2B5EF4-FFF2-40B4-BE49-F238E27FC236}">
                <a16:creationId xmlns:a16="http://schemas.microsoft.com/office/drawing/2014/main" id="{4F52942A-B91A-D048-B0EF-AA8D03A16177}"/>
              </a:ext>
            </a:extLst>
          </p:cNvPr>
          <p:cNvGrpSpPr>
            <a:grpSpLocks/>
          </p:cNvGrpSpPr>
          <p:nvPr/>
        </p:nvGrpSpPr>
        <p:grpSpPr bwMode="auto">
          <a:xfrm>
            <a:off x="1847851" y="5297772"/>
            <a:ext cx="8569325" cy="576262"/>
            <a:chOff x="204" y="2296"/>
            <a:chExt cx="5398" cy="363"/>
          </a:xfrm>
        </p:grpSpPr>
        <p:sp>
          <p:nvSpPr>
            <p:cNvPr id="39953" name="Line 6">
              <a:extLst>
                <a:ext uri="{FF2B5EF4-FFF2-40B4-BE49-F238E27FC236}">
                  <a16:creationId xmlns:a16="http://schemas.microsoft.com/office/drawing/2014/main" id="{87F1E5BC-6D60-9D41-AF9C-BB9D60C925B3}"/>
                </a:ext>
              </a:extLst>
            </p:cNvPr>
            <p:cNvSpPr>
              <a:spLocks noChangeShapeType="1"/>
            </p:cNvSpPr>
            <p:nvPr/>
          </p:nvSpPr>
          <p:spPr bwMode="auto">
            <a:xfrm>
              <a:off x="522" y="2659"/>
              <a:ext cx="485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9954" name="Text Box 7">
              <a:extLst>
                <a:ext uri="{FF2B5EF4-FFF2-40B4-BE49-F238E27FC236}">
                  <a16:creationId xmlns:a16="http://schemas.microsoft.com/office/drawing/2014/main" id="{82AD4190-1429-A144-84B7-C2B465BBEA77}"/>
                </a:ext>
              </a:extLst>
            </p:cNvPr>
            <p:cNvSpPr txBox="1">
              <a:spLocks noChangeArrowheads="1"/>
            </p:cNvSpPr>
            <p:nvPr/>
          </p:nvSpPr>
          <p:spPr bwMode="auto">
            <a:xfrm>
              <a:off x="4921" y="2296"/>
              <a:ext cx="68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AU" altLang="en-US" sz="2000" b="1">
                  <a:latin typeface="Arial Black" panose="020B0604020202020204" pitchFamily="34" charset="0"/>
                </a:rPr>
                <a:t>2040+</a:t>
              </a:r>
            </a:p>
          </p:txBody>
        </p:sp>
        <p:sp>
          <p:nvSpPr>
            <p:cNvPr id="39955" name="Text Box 8">
              <a:extLst>
                <a:ext uri="{FF2B5EF4-FFF2-40B4-BE49-F238E27FC236}">
                  <a16:creationId xmlns:a16="http://schemas.microsoft.com/office/drawing/2014/main" id="{9F70C22D-33AF-984E-949B-3751560D7334}"/>
                </a:ext>
              </a:extLst>
            </p:cNvPr>
            <p:cNvSpPr txBox="1">
              <a:spLocks noChangeArrowheads="1"/>
            </p:cNvSpPr>
            <p:nvPr/>
          </p:nvSpPr>
          <p:spPr bwMode="auto">
            <a:xfrm>
              <a:off x="204" y="2296"/>
              <a:ext cx="8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AU" altLang="en-US" sz="2000" b="1">
                  <a:latin typeface="Arial Black" panose="020B0604020202020204" pitchFamily="34" charset="0"/>
                </a:rPr>
                <a:t>Present</a:t>
              </a:r>
            </a:p>
          </p:txBody>
        </p:sp>
      </p:grpSp>
      <p:grpSp>
        <p:nvGrpSpPr>
          <p:cNvPr id="9" name="Group 8">
            <a:extLst>
              <a:ext uri="{FF2B5EF4-FFF2-40B4-BE49-F238E27FC236}">
                <a16:creationId xmlns:a16="http://schemas.microsoft.com/office/drawing/2014/main" id="{85630884-8750-774C-A518-900F799310BC}"/>
              </a:ext>
            </a:extLst>
          </p:cNvPr>
          <p:cNvGrpSpPr>
            <a:grpSpLocks/>
          </p:cNvGrpSpPr>
          <p:nvPr/>
        </p:nvGrpSpPr>
        <p:grpSpPr bwMode="auto">
          <a:xfrm>
            <a:off x="4789488" y="2622835"/>
            <a:ext cx="2760662" cy="1008063"/>
            <a:chOff x="3129567" y="2140527"/>
            <a:chExt cx="2761396" cy="1008062"/>
          </a:xfrm>
        </p:grpSpPr>
        <p:sp>
          <p:nvSpPr>
            <p:cNvPr id="15" name="Right Arrow 14">
              <a:extLst>
                <a:ext uri="{FF2B5EF4-FFF2-40B4-BE49-F238E27FC236}">
                  <a16:creationId xmlns:a16="http://schemas.microsoft.com/office/drawing/2014/main" id="{6E0D7EF5-6D33-6644-91C9-A1900F44FE72}"/>
                </a:ext>
              </a:extLst>
            </p:cNvPr>
            <p:cNvSpPr/>
            <p:nvPr/>
          </p:nvSpPr>
          <p:spPr>
            <a:xfrm>
              <a:off x="3129567" y="2140527"/>
              <a:ext cx="2761396" cy="100806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39952" name="TextBox 18">
              <a:extLst>
                <a:ext uri="{FF2B5EF4-FFF2-40B4-BE49-F238E27FC236}">
                  <a16:creationId xmlns:a16="http://schemas.microsoft.com/office/drawing/2014/main" id="{4CFF3092-BB05-154B-82D1-9D1195BFE5CA}"/>
                </a:ext>
              </a:extLst>
            </p:cNvPr>
            <p:cNvSpPr txBox="1">
              <a:spLocks noChangeArrowheads="1"/>
            </p:cNvSpPr>
            <p:nvPr/>
          </p:nvSpPr>
          <p:spPr bwMode="auto">
            <a:xfrm>
              <a:off x="3327274" y="2461999"/>
              <a:ext cx="2131197"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AU" altLang="en-US" sz="1800" b="1">
                  <a:solidFill>
                    <a:schemeClr val="bg1"/>
                  </a:solidFill>
                  <a:latin typeface="Arial Narrow" panose="020B0604020202020204" pitchFamily="34" charset="0"/>
                </a:rPr>
                <a:t>Policies &amp; Programs</a:t>
              </a:r>
            </a:p>
          </p:txBody>
        </p:sp>
      </p:grpSp>
      <p:grpSp>
        <p:nvGrpSpPr>
          <p:cNvPr id="39942" name="Group 9">
            <a:extLst>
              <a:ext uri="{FF2B5EF4-FFF2-40B4-BE49-F238E27FC236}">
                <a16:creationId xmlns:a16="http://schemas.microsoft.com/office/drawing/2014/main" id="{05207C83-E18D-1849-BB53-F7C9E2EF4868}"/>
              </a:ext>
            </a:extLst>
          </p:cNvPr>
          <p:cNvGrpSpPr>
            <a:grpSpLocks/>
          </p:cNvGrpSpPr>
          <p:nvPr/>
        </p:nvGrpSpPr>
        <p:grpSpPr bwMode="auto">
          <a:xfrm>
            <a:off x="1703388" y="1295685"/>
            <a:ext cx="3084512" cy="3933825"/>
            <a:chOff x="179388" y="812179"/>
            <a:chExt cx="3085286" cy="3933791"/>
          </a:xfrm>
        </p:grpSpPr>
        <p:pic>
          <p:nvPicPr>
            <p:cNvPr id="39948" name="Picture 7">
              <a:extLst>
                <a:ext uri="{FF2B5EF4-FFF2-40B4-BE49-F238E27FC236}">
                  <a16:creationId xmlns:a16="http://schemas.microsoft.com/office/drawing/2014/main" id="{C4D9155F-AAED-2E46-9295-8F19B692F90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812179"/>
              <a:ext cx="1883882" cy="26448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9" name="Picture 3">
              <a:extLst>
                <a:ext uri="{FF2B5EF4-FFF2-40B4-BE49-F238E27FC236}">
                  <a16:creationId xmlns:a16="http://schemas.microsoft.com/office/drawing/2014/main" id="{BA53D194-02FC-1942-A520-4B05283DC4D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187" y="1475633"/>
              <a:ext cx="1844781" cy="2624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50" name="Picture 2" descr="http://shoalhaven.nsw.gov.au/demosite/SPI/SLEP2014/Slep2014Logo.jpg">
              <a:extLst>
                <a:ext uri="{FF2B5EF4-FFF2-40B4-BE49-F238E27FC236}">
                  <a16:creationId xmlns:a16="http://schemas.microsoft.com/office/drawing/2014/main" id="{38CB1684-ECFE-964E-A334-A88C2A1FAC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40290" y="3543230"/>
              <a:ext cx="1924384" cy="1202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3D9DB15B-5EBE-904A-94F3-618562A299C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3175" y="1295685"/>
            <a:ext cx="28590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13">
            <a:extLst>
              <a:ext uri="{FF2B5EF4-FFF2-40B4-BE49-F238E27FC236}">
                <a16:creationId xmlns:a16="http://schemas.microsoft.com/office/drawing/2014/main" id="{386BC159-46D0-9A40-A33D-B5C457569CE7}"/>
              </a:ext>
            </a:extLst>
          </p:cNvPr>
          <p:cNvGrpSpPr>
            <a:grpSpLocks/>
          </p:cNvGrpSpPr>
          <p:nvPr/>
        </p:nvGrpSpPr>
        <p:grpSpPr bwMode="auto">
          <a:xfrm>
            <a:off x="7608888" y="1295685"/>
            <a:ext cx="2932112" cy="3916363"/>
            <a:chOff x="4241" y="935"/>
            <a:chExt cx="1179" cy="1741"/>
          </a:xfrm>
        </p:grpSpPr>
        <p:pic>
          <p:nvPicPr>
            <p:cNvPr id="39946" name="Picture 14" descr="future city1">
              <a:extLst>
                <a:ext uri="{FF2B5EF4-FFF2-40B4-BE49-F238E27FC236}">
                  <a16:creationId xmlns:a16="http://schemas.microsoft.com/office/drawing/2014/main" id="{EE4A053A-65DF-AC43-893F-3FF8D6D1E2C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41" y="935"/>
              <a:ext cx="117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5" descr="Img0003">
              <a:extLst>
                <a:ext uri="{FF2B5EF4-FFF2-40B4-BE49-F238E27FC236}">
                  <a16:creationId xmlns:a16="http://schemas.microsoft.com/office/drawing/2014/main" id="{3CB80493-F334-9146-9792-C3E283E18EB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41" y="1797"/>
              <a:ext cx="1179" cy="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028C5EC5-E4C8-DF4D-B45B-D7D32CCCE1BF}"/>
              </a:ext>
            </a:extLst>
          </p:cNvPr>
          <p:cNvSpPr txBox="1">
            <a:spLocks noChangeArrowheads="1"/>
          </p:cNvSpPr>
          <p:nvPr/>
        </p:nvSpPr>
        <p:spPr bwMode="auto">
          <a:xfrm>
            <a:off x="5400676" y="5874035"/>
            <a:ext cx="1363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i="1">
                <a:latin typeface="Arial Narrow" panose="020B0604020202020204" pitchFamily="34" charset="0"/>
              </a:rPr>
              <a:t>25+ years</a:t>
            </a:r>
          </a:p>
        </p:txBody>
      </p:sp>
    </p:spTree>
    <p:extLst>
      <p:ext uri="{BB962C8B-B14F-4D97-AF65-F5344CB8AC3E}">
        <p14:creationId xmlns:p14="http://schemas.microsoft.com/office/powerpoint/2010/main" val="1669004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25A1B2BD-5D8C-914C-9528-7BE0B0361D74}"/>
              </a:ext>
            </a:extLst>
          </p:cNvPr>
          <p:cNvSpPr>
            <a:spLocks noGrp="1"/>
          </p:cNvSpPr>
          <p:nvPr>
            <p:ph type="title"/>
          </p:nvPr>
        </p:nvSpPr>
        <p:spPr>
          <a:xfrm>
            <a:off x="1524000" y="-28575"/>
            <a:ext cx="9144000" cy="647700"/>
          </a:xfrm>
        </p:spPr>
        <p:txBody>
          <a:bodyPr/>
          <a:lstStyle/>
          <a:p>
            <a:pPr eaLnBrk="1" hangingPunct="1"/>
            <a:r>
              <a:rPr lang="en-AU" altLang="en-US" sz="3200" b="1">
                <a:latin typeface="Arial Black" panose="020B0604020202020204" pitchFamily="34" charset="0"/>
                <a:ea typeface="ＭＳ Ｐゴシック" panose="020B0600070205080204" pitchFamily="34" charset="-128"/>
              </a:rPr>
              <a:t>Scenario Planning &amp; Adaptation Steps</a:t>
            </a:r>
            <a:endParaRPr lang="en-AU" altLang="en-US" sz="3200">
              <a:latin typeface="Arial Black" panose="020B0604020202020204" pitchFamily="34" charset="0"/>
              <a:ea typeface="ＭＳ Ｐゴシック" panose="020B0600070205080204" pitchFamily="34" charset="-128"/>
            </a:endParaRPr>
          </a:p>
        </p:txBody>
      </p:sp>
      <p:sp>
        <p:nvSpPr>
          <p:cNvPr id="7" name="Rectangle 6">
            <a:extLst>
              <a:ext uri="{FF2B5EF4-FFF2-40B4-BE49-F238E27FC236}">
                <a16:creationId xmlns:a16="http://schemas.microsoft.com/office/drawing/2014/main" id="{049EFD1A-BD60-2B4F-BD64-F85C1CD9B605}"/>
              </a:ext>
            </a:extLst>
          </p:cNvPr>
          <p:cNvSpPr/>
          <p:nvPr/>
        </p:nvSpPr>
        <p:spPr>
          <a:xfrm>
            <a:off x="4895851" y="1368425"/>
            <a:ext cx="2232025" cy="108108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b="1">
                <a:solidFill>
                  <a:srgbClr val="000000"/>
                </a:solidFill>
                <a:latin typeface="Arial" pitchFamily="34" charset="0"/>
                <a:cs typeface="Arial" pitchFamily="34" charset="0"/>
              </a:rPr>
              <a:t>Identify certain &amp; uncertain drivers of change</a:t>
            </a:r>
          </a:p>
        </p:txBody>
      </p:sp>
      <p:sp>
        <p:nvSpPr>
          <p:cNvPr id="9" name="Rectangle 8">
            <a:extLst>
              <a:ext uri="{FF2B5EF4-FFF2-40B4-BE49-F238E27FC236}">
                <a16:creationId xmlns:a16="http://schemas.microsoft.com/office/drawing/2014/main" id="{FA57C44A-EDBA-D24F-BE4D-9DDB9DAACF36}"/>
              </a:ext>
            </a:extLst>
          </p:cNvPr>
          <p:cNvSpPr/>
          <p:nvPr/>
        </p:nvSpPr>
        <p:spPr>
          <a:xfrm>
            <a:off x="5519739" y="3025775"/>
            <a:ext cx="1944687" cy="113188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400" b="1">
                <a:solidFill>
                  <a:srgbClr val="000000"/>
                </a:solidFill>
                <a:latin typeface="Arial" pitchFamily="34" charset="0"/>
                <a:cs typeface="Arial" pitchFamily="34" charset="0"/>
              </a:rPr>
              <a:t>Test Future Options (Policies &amp; Programs)</a:t>
            </a:r>
          </a:p>
          <a:p>
            <a:pPr algn="ctr" eaLnBrk="1" hangingPunct="1">
              <a:defRPr/>
            </a:pPr>
            <a:r>
              <a:rPr lang="en-AU" sz="1400" b="1">
                <a:solidFill>
                  <a:srgbClr val="000000"/>
                </a:solidFill>
                <a:latin typeface="Arial" pitchFamily="34" charset="0"/>
                <a:cs typeface="Arial" pitchFamily="34" charset="0"/>
              </a:rPr>
              <a:t>against scenarios</a:t>
            </a:r>
          </a:p>
        </p:txBody>
      </p:sp>
      <p:sp>
        <p:nvSpPr>
          <p:cNvPr id="18" name="Right Arrow 17">
            <a:extLst>
              <a:ext uri="{FF2B5EF4-FFF2-40B4-BE49-F238E27FC236}">
                <a16:creationId xmlns:a16="http://schemas.microsoft.com/office/drawing/2014/main" id="{18FE77B1-C4F2-8C4A-9400-440CD2DA4907}"/>
              </a:ext>
            </a:extLst>
          </p:cNvPr>
          <p:cNvSpPr/>
          <p:nvPr/>
        </p:nvSpPr>
        <p:spPr>
          <a:xfrm>
            <a:off x="4248151" y="1801814"/>
            <a:ext cx="574675" cy="2873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19" name="Right Arrow 18">
            <a:extLst>
              <a:ext uri="{FF2B5EF4-FFF2-40B4-BE49-F238E27FC236}">
                <a16:creationId xmlns:a16="http://schemas.microsoft.com/office/drawing/2014/main" id="{4A541348-ADDF-9E4A-8FAA-DF2990305D1A}"/>
              </a:ext>
            </a:extLst>
          </p:cNvPr>
          <p:cNvSpPr/>
          <p:nvPr/>
        </p:nvSpPr>
        <p:spPr>
          <a:xfrm>
            <a:off x="7199313" y="1801814"/>
            <a:ext cx="576262" cy="2873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21" name="Curved Left Arrow 20">
            <a:extLst>
              <a:ext uri="{FF2B5EF4-FFF2-40B4-BE49-F238E27FC236}">
                <a16:creationId xmlns:a16="http://schemas.microsoft.com/office/drawing/2014/main" id="{9C52BF74-D8F7-CB43-AF62-8215B5DBB32E}"/>
              </a:ext>
            </a:extLst>
          </p:cNvPr>
          <p:cNvSpPr/>
          <p:nvPr/>
        </p:nvSpPr>
        <p:spPr>
          <a:xfrm>
            <a:off x="10010776" y="1728789"/>
            <a:ext cx="576263" cy="2016125"/>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sp>
        <p:nvSpPr>
          <p:cNvPr id="22" name="Right Arrow 21">
            <a:extLst>
              <a:ext uri="{FF2B5EF4-FFF2-40B4-BE49-F238E27FC236}">
                <a16:creationId xmlns:a16="http://schemas.microsoft.com/office/drawing/2014/main" id="{79599648-035A-BF45-BCFA-DECEAFBD34F0}"/>
              </a:ext>
            </a:extLst>
          </p:cNvPr>
          <p:cNvSpPr/>
          <p:nvPr/>
        </p:nvSpPr>
        <p:spPr>
          <a:xfrm rot="10800000">
            <a:off x="7521575" y="3457575"/>
            <a:ext cx="539750" cy="2873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23" name="Right Arrow 22">
            <a:extLst>
              <a:ext uri="{FF2B5EF4-FFF2-40B4-BE49-F238E27FC236}">
                <a16:creationId xmlns:a16="http://schemas.microsoft.com/office/drawing/2014/main" id="{446A999D-7280-D749-872A-6B8B98282FAB}"/>
              </a:ext>
            </a:extLst>
          </p:cNvPr>
          <p:cNvSpPr/>
          <p:nvPr/>
        </p:nvSpPr>
        <p:spPr>
          <a:xfrm rot="10800000">
            <a:off x="4983163" y="3457575"/>
            <a:ext cx="476250" cy="2873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nvGrpSpPr>
          <p:cNvPr id="123913" name="Group 1">
            <a:extLst>
              <a:ext uri="{FF2B5EF4-FFF2-40B4-BE49-F238E27FC236}">
                <a16:creationId xmlns:a16="http://schemas.microsoft.com/office/drawing/2014/main" id="{5D926764-9449-1D4E-9C14-8E5B20EE1AA7}"/>
              </a:ext>
            </a:extLst>
          </p:cNvPr>
          <p:cNvGrpSpPr>
            <a:grpSpLocks/>
          </p:cNvGrpSpPr>
          <p:nvPr/>
        </p:nvGrpSpPr>
        <p:grpSpPr bwMode="auto">
          <a:xfrm>
            <a:off x="7847014" y="1368425"/>
            <a:ext cx="2124075" cy="1081088"/>
            <a:chOff x="6323012" y="1367713"/>
            <a:chExt cx="2124075" cy="1081087"/>
          </a:xfrm>
          <a:solidFill>
            <a:srgbClr val="00B0F0"/>
          </a:solidFill>
        </p:grpSpPr>
        <p:sp>
          <p:nvSpPr>
            <p:cNvPr id="8" name="Rectangle 7">
              <a:extLst>
                <a:ext uri="{FF2B5EF4-FFF2-40B4-BE49-F238E27FC236}">
                  <a16:creationId xmlns:a16="http://schemas.microsoft.com/office/drawing/2014/main" id="{A090E56F-E00B-8942-992B-E4AC7BEF7133}"/>
                </a:ext>
              </a:extLst>
            </p:cNvPr>
            <p:cNvSpPr/>
            <p:nvPr/>
          </p:nvSpPr>
          <p:spPr>
            <a:xfrm>
              <a:off x="6323012" y="1367713"/>
              <a:ext cx="2124075" cy="108108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b="1">
                  <a:solidFill>
                    <a:srgbClr val="000000"/>
                  </a:solidFill>
                  <a:latin typeface="Arial" pitchFamily="34" charset="0"/>
                  <a:cs typeface="Arial" pitchFamily="34" charset="0"/>
                </a:rPr>
                <a:t>Develop Scenarios based on drivers</a:t>
              </a:r>
            </a:p>
          </p:txBody>
        </p:sp>
        <p:sp>
          <p:nvSpPr>
            <p:cNvPr id="27" name="Rectangle 26">
              <a:extLst>
                <a:ext uri="{FF2B5EF4-FFF2-40B4-BE49-F238E27FC236}">
                  <a16:creationId xmlns:a16="http://schemas.microsoft.com/office/drawing/2014/main" id="{BE1D9988-E29C-C342-BAC0-E9F0E532BD6B}"/>
                </a:ext>
              </a:extLst>
            </p:cNvPr>
            <p:cNvSpPr/>
            <p:nvPr/>
          </p:nvSpPr>
          <p:spPr>
            <a:xfrm>
              <a:off x="6324599" y="2159875"/>
              <a:ext cx="2122488" cy="2889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sp>
          <p:nvSpPr>
            <p:cNvPr id="28" name="Rectangle 27">
              <a:extLst>
                <a:ext uri="{FF2B5EF4-FFF2-40B4-BE49-F238E27FC236}">
                  <a16:creationId xmlns:a16="http://schemas.microsoft.com/office/drawing/2014/main" id="{C8C2991D-013D-874D-AB72-2EB4A47EAE55}"/>
                </a:ext>
              </a:extLst>
            </p:cNvPr>
            <p:cNvSpPr/>
            <p:nvPr/>
          </p:nvSpPr>
          <p:spPr>
            <a:xfrm>
              <a:off x="6324599" y="1367713"/>
              <a:ext cx="2122488" cy="2889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grpSp>
      <p:grpSp>
        <p:nvGrpSpPr>
          <p:cNvPr id="123914" name="Group 19">
            <a:extLst>
              <a:ext uri="{FF2B5EF4-FFF2-40B4-BE49-F238E27FC236}">
                <a16:creationId xmlns:a16="http://schemas.microsoft.com/office/drawing/2014/main" id="{E3E78876-6A9A-E24B-AC1C-5D784D59697B}"/>
              </a:ext>
            </a:extLst>
          </p:cNvPr>
          <p:cNvGrpSpPr>
            <a:grpSpLocks/>
          </p:cNvGrpSpPr>
          <p:nvPr/>
        </p:nvGrpSpPr>
        <p:grpSpPr bwMode="auto">
          <a:xfrm>
            <a:off x="8220076" y="546100"/>
            <a:ext cx="2447925" cy="573088"/>
            <a:chOff x="6696075" y="546352"/>
            <a:chExt cx="2447925" cy="572779"/>
          </a:xfrm>
        </p:grpSpPr>
        <p:sp>
          <p:nvSpPr>
            <p:cNvPr id="123964" name="TextBox 28">
              <a:extLst>
                <a:ext uri="{FF2B5EF4-FFF2-40B4-BE49-F238E27FC236}">
                  <a16:creationId xmlns:a16="http://schemas.microsoft.com/office/drawing/2014/main" id="{1E377577-4C1E-C141-B1FF-A27462CF4BE1}"/>
                </a:ext>
              </a:extLst>
            </p:cNvPr>
            <p:cNvSpPr txBox="1">
              <a:spLocks noChangeArrowheads="1"/>
            </p:cNvSpPr>
            <p:nvPr/>
          </p:nvSpPr>
          <p:spPr bwMode="auto">
            <a:xfrm>
              <a:off x="6696075" y="560000"/>
              <a:ext cx="431800" cy="247650"/>
            </a:xfrm>
            <a:prstGeom prst="rect">
              <a:avLst/>
            </a:prstGeom>
            <a:solidFill>
              <a:srgbClr val="FFFF00"/>
            </a:solidFill>
            <a:ln w="9525">
              <a:solidFill>
                <a:srgbClr val="0066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000">
                <a:solidFill>
                  <a:schemeClr val="bg2"/>
                </a:solidFill>
                <a:latin typeface="Arial" panose="020B0604020202020204" pitchFamily="34" charset="0"/>
              </a:endParaRPr>
            </a:p>
          </p:txBody>
        </p:sp>
        <p:sp>
          <p:nvSpPr>
            <p:cNvPr id="123965" name="TextBox 29">
              <a:extLst>
                <a:ext uri="{FF2B5EF4-FFF2-40B4-BE49-F238E27FC236}">
                  <a16:creationId xmlns:a16="http://schemas.microsoft.com/office/drawing/2014/main" id="{DAD8EF70-60FF-2E44-A79B-92ECA4A6231C}"/>
                </a:ext>
              </a:extLst>
            </p:cNvPr>
            <p:cNvSpPr txBox="1">
              <a:spLocks noChangeArrowheads="1"/>
            </p:cNvSpPr>
            <p:nvPr/>
          </p:nvSpPr>
          <p:spPr bwMode="auto">
            <a:xfrm>
              <a:off x="6696075" y="856907"/>
              <a:ext cx="431800" cy="246063"/>
            </a:xfrm>
            <a:prstGeom prst="rect">
              <a:avLst/>
            </a:prstGeom>
            <a:solidFill>
              <a:srgbClr val="00B0F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000">
                <a:solidFill>
                  <a:schemeClr val="bg2"/>
                </a:solidFill>
                <a:latin typeface="Arial" panose="020B0604020202020204" pitchFamily="34" charset="0"/>
              </a:endParaRPr>
            </a:p>
          </p:txBody>
        </p:sp>
        <p:sp>
          <p:nvSpPr>
            <p:cNvPr id="123966" name="TextBox 30">
              <a:extLst>
                <a:ext uri="{FF2B5EF4-FFF2-40B4-BE49-F238E27FC236}">
                  <a16:creationId xmlns:a16="http://schemas.microsoft.com/office/drawing/2014/main" id="{8D768159-F9B2-A947-84E2-3553F18DB67E}"/>
                </a:ext>
              </a:extLst>
            </p:cNvPr>
            <p:cNvSpPr txBox="1">
              <a:spLocks noChangeArrowheads="1"/>
            </p:cNvSpPr>
            <p:nvPr/>
          </p:nvSpPr>
          <p:spPr bwMode="auto">
            <a:xfrm>
              <a:off x="7272337" y="546352"/>
              <a:ext cx="1871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200" b="1">
                  <a:latin typeface="Arial" panose="020B0604020202020204" pitchFamily="34" charset="0"/>
                </a:rPr>
                <a:t>Facilitation team task</a:t>
              </a:r>
            </a:p>
          </p:txBody>
        </p:sp>
        <p:sp>
          <p:nvSpPr>
            <p:cNvPr id="123967" name="TextBox 32">
              <a:extLst>
                <a:ext uri="{FF2B5EF4-FFF2-40B4-BE49-F238E27FC236}">
                  <a16:creationId xmlns:a16="http://schemas.microsoft.com/office/drawing/2014/main" id="{61D1FEED-8BEF-8F42-B81B-BE40F793B989}"/>
                </a:ext>
              </a:extLst>
            </p:cNvPr>
            <p:cNvSpPr txBox="1">
              <a:spLocks noChangeArrowheads="1"/>
            </p:cNvSpPr>
            <p:nvPr/>
          </p:nvSpPr>
          <p:spPr bwMode="auto">
            <a:xfrm>
              <a:off x="7272337" y="841318"/>
              <a:ext cx="1871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200" b="1">
                  <a:latin typeface="Arial" panose="020B0604020202020204" pitchFamily="34" charset="0"/>
                </a:rPr>
                <a:t>Stakeholder task</a:t>
              </a:r>
            </a:p>
          </p:txBody>
        </p:sp>
      </p:grpSp>
      <p:sp>
        <p:nvSpPr>
          <p:cNvPr id="34" name="Curved Left Arrow 33">
            <a:extLst>
              <a:ext uri="{FF2B5EF4-FFF2-40B4-BE49-F238E27FC236}">
                <a16:creationId xmlns:a16="http://schemas.microsoft.com/office/drawing/2014/main" id="{09CD26E5-21A5-D047-BD7B-AF07E3F74BEB}"/>
              </a:ext>
            </a:extLst>
          </p:cNvPr>
          <p:cNvSpPr/>
          <p:nvPr/>
        </p:nvSpPr>
        <p:spPr>
          <a:xfrm flipH="1">
            <a:off x="1612901" y="3457576"/>
            <a:ext cx="612775" cy="2016125"/>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solidFill>
                <a:schemeClr val="tx1"/>
              </a:solidFill>
            </a:endParaRPr>
          </a:p>
        </p:txBody>
      </p:sp>
      <p:grpSp>
        <p:nvGrpSpPr>
          <p:cNvPr id="123916" name="Group 3">
            <a:extLst>
              <a:ext uri="{FF2B5EF4-FFF2-40B4-BE49-F238E27FC236}">
                <a16:creationId xmlns:a16="http://schemas.microsoft.com/office/drawing/2014/main" id="{4B3F0BAF-C023-3340-B4DF-D57077CCE7A9}"/>
              </a:ext>
            </a:extLst>
          </p:cNvPr>
          <p:cNvGrpSpPr>
            <a:grpSpLocks/>
          </p:cNvGrpSpPr>
          <p:nvPr/>
        </p:nvGrpSpPr>
        <p:grpSpPr bwMode="auto">
          <a:xfrm>
            <a:off x="8112126" y="3025775"/>
            <a:ext cx="1858963" cy="1131888"/>
            <a:chOff x="6588125" y="3025063"/>
            <a:chExt cx="1858963" cy="1132846"/>
          </a:xfrm>
        </p:grpSpPr>
        <p:sp>
          <p:nvSpPr>
            <p:cNvPr id="10" name="Rectangle 9">
              <a:extLst>
                <a:ext uri="{FF2B5EF4-FFF2-40B4-BE49-F238E27FC236}">
                  <a16:creationId xmlns:a16="http://schemas.microsoft.com/office/drawing/2014/main" id="{7A79891A-9BC3-3D40-B48F-AAD1665A8A18}"/>
                </a:ext>
              </a:extLst>
            </p:cNvPr>
            <p:cNvSpPr/>
            <p:nvPr/>
          </p:nvSpPr>
          <p:spPr>
            <a:xfrm>
              <a:off x="6588125" y="3025063"/>
              <a:ext cx="1858963" cy="1078825"/>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300" b="1">
                  <a:solidFill>
                    <a:srgbClr val="000000"/>
                  </a:solidFill>
                  <a:latin typeface="Arial" pitchFamily="34" charset="0"/>
                  <a:cs typeface="Arial" pitchFamily="34" charset="0"/>
                </a:rPr>
                <a:t>Assemble &amp; Develop Future Options</a:t>
              </a:r>
            </a:p>
          </p:txBody>
        </p:sp>
        <p:sp>
          <p:nvSpPr>
            <p:cNvPr id="35" name="Rectangle 34">
              <a:extLst>
                <a:ext uri="{FF2B5EF4-FFF2-40B4-BE49-F238E27FC236}">
                  <a16:creationId xmlns:a16="http://schemas.microsoft.com/office/drawing/2014/main" id="{D6E86BF7-27A1-A743-AA8B-390257D29818}"/>
                </a:ext>
              </a:extLst>
            </p:cNvPr>
            <p:cNvSpPr/>
            <p:nvPr/>
          </p:nvSpPr>
          <p:spPr>
            <a:xfrm>
              <a:off x="6594475" y="3889394"/>
              <a:ext cx="1852613" cy="26851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sp>
          <p:nvSpPr>
            <p:cNvPr id="36" name="Rectangle 35">
              <a:extLst>
                <a:ext uri="{FF2B5EF4-FFF2-40B4-BE49-F238E27FC236}">
                  <a16:creationId xmlns:a16="http://schemas.microsoft.com/office/drawing/2014/main" id="{EB85B5E6-679E-2F40-ACCE-FDEAE367F792}"/>
                </a:ext>
              </a:extLst>
            </p:cNvPr>
            <p:cNvSpPr/>
            <p:nvPr/>
          </p:nvSpPr>
          <p:spPr>
            <a:xfrm>
              <a:off x="6588125" y="3025063"/>
              <a:ext cx="1858963" cy="28758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grpSp>
      <p:grpSp>
        <p:nvGrpSpPr>
          <p:cNvPr id="123917" name="Group 11">
            <a:extLst>
              <a:ext uri="{FF2B5EF4-FFF2-40B4-BE49-F238E27FC236}">
                <a16:creationId xmlns:a16="http://schemas.microsoft.com/office/drawing/2014/main" id="{CEEA23A4-CB25-2F43-B3B3-9729C552B96B}"/>
              </a:ext>
            </a:extLst>
          </p:cNvPr>
          <p:cNvGrpSpPr>
            <a:grpSpLocks/>
          </p:cNvGrpSpPr>
          <p:nvPr/>
        </p:nvGrpSpPr>
        <p:grpSpPr bwMode="auto">
          <a:xfrm>
            <a:off x="2147889" y="3025775"/>
            <a:ext cx="2835275" cy="1150938"/>
            <a:chOff x="623888" y="3025063"/>
            <a:chExt cx="2836005" cy="1150937"/>
          </a:xfrm>
        </p:grpSpPr>
        <p:sp>
          <p:nvSpPr>
            <p:cNvPr id="11" name="Rectangle 10">
              <a:extLst>
                <a:ext uri="{FF2B5EF4-FFF2-40B4-BE49-F238E27FC236}">
                  <a16:creationId xmlns:a16="http://schemas.microsoft.com/office/drawing/2014/main" id="{77DF1A8F-66D8-0641-B175-0BFBF79CC0A4}"/>
                </a:ext>
              </a:extLst>
            </p:cNvPr>
            <p:cNvSpPr/>
            <p:nvPr/>
          </p:nvSpPr>
          <p:spPr>
            <a:xfrm>
              <a:off x="623888" y="3025063"/>
              <a:ext cx="2836005" cy="1150937"/>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b="1">
                  <a:solidFill>
                    <a:srgbClr val="000000"/>
                  </a:solidFill>
                  <a:latin typeface="Arial" pitchFamily="34" charset="0"/>
                  <a:cs typeface="Arial" pitchFamily="34" charset="0"/>
                </a:rPr>
                <a:t>Develop  storylines to communicate Roadmap</a:t>
              </a:r>
            </a:p>
          </p:txBody>
        </p:sp>
        <p:sp>
          <p:nvSpPr>
            <p:cNvPr id="32" name="Rectangle 31">
              <a:extLst>
                <a:ext uri="{FF2B5EF4-FFF2-40B4-BE49-F238E27FC236}">
                  <a16:creationId xmlns:a16="http://schemas.microsoft.com/office/drawing/2014/main" id="{59471BA1-B295-1247-B425-ED4AF23A32B8}"/>
                </a:ext>
              </a:extLst>
            </p:cNvPr>
            <p:cNvSpPr/>
            <p:nvPr/>
          </p:nvSpPr>
          <p:spPr>
            <a:xfrm>
              <a:off x="623888" y="3025063"/>
              <a:ext cx="2836005" cy="2159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sp>
          <p:nvSpPr>
            <p:cNvPr id="37" name="Rectangle 36">
              <a:extLst>
                <a:ext uri="{FF2B5EF4-FFF2-40B4-BE49-F238E27FC236}">
                  <a16:creationId xmlns:a16="http://schemas.microsoft.com/office/drawing/2014/main" id="{592FA61B-39DD-2949-A0DA-CCD88F361365}"/>
                </a:ext>
              </a:extLst>
            </p:cNvPr>
            <p:cNvSpPr/>
            <p:nvPr/>
          </p:nvSpPr>
          <p:spPr>
            <a:xfrm>
              <a:off x="623888" y="3960100"/>
              <a:ext cx="2836005" cy="2159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solidFill>
                  <a:srgbClr val="000000"/>
                </a:solidFill>
              </a:endParaRPr>
            </a:p>
          </p:txBody>
        </p:sp>
      </p:grpSp>
      <p:sp>
        <p:nvSpPr>
          <p:cNvPr id="38" name="Right Arrow 37">
            <a:extLst>
              <a:ext uri="{FF2B5EF4-FFF2-40B4-BE49-F238E27FC236}">
                <a16:creationId xmlns:a16="http://schemas.microsoft.com/office/drawing/2014/main" id="{3AAA3C54-2CA8-CC49-A5BB-F9B638792AF5}"/>
              </a:ext>
            </a:extLst>
          </p:cNvPr>
          <p:cNvSpPr/>
          <p:nvPr/>
        </p:nvSpPr>
        <p:spPr>
          <a:xfrm>
            <a:off x="4224339" y="5184775"/>
            <a:ext cx="574675" cy="2873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nvGrpSpPr>
          <p:cNvPr id="123919" name="Group 13">
            <a:extLst>
              <a:ext uri="{FF2B5EF4-FFF2-40B4-BE49-F238E27FC236}">
                <a16:creationId xmlns:a16="http://schemas.microsoft.com/office/drawing/2014/main" id="{EE02AE3D-229D-5440-90BB-10EADE25ED80}"/>
              </a:ext>
            </a:extLst>
          </p:cNvPr>
          <p:cNvGrpSpPr>
            <a:grpSpLocks/>
          </p:cNvGrpSpPr>
          <p:nvPr/>
        </p:nvGrpSpPr>
        <p:grpSpPr bwMode="auto">
          <a:xfrm>
            <a:off x="2292351" y="4752975"/>
            <a:ext cx="1839913" cy="1079500"/>
            <a:chOff x="768350" y="4752263"/>
            <a:chExt cx="1839913" cy="1079500"/>
          </a:xfrm>
        </p:grpSpPr>
        <p:sp>
          <p:nvSpPr>
            <p:cNvPr id="46" name="Rectangle 45">
              <a:extLst>
                <a:ext uri="{FF2B5EF4-FFF2-40B4-BE49-F238E27FC236}">
                  <a16:creationId xmlns:a16="http://schemas.microsoft.com/office/drawing/2014/main" id="{BC08DE0F-676B-8442-A8BE-123D6B6DAE02}"/>
                </a:ext>
              </a:extLst>
            </p:cNvPr>
            <p:cNvSpPr/>
            <p:nvPr/>
          </p:nvSpPr>
          <p:spPr>
            <a:xfrm>
              <a:off x="768350" y="4752263"/>
              <a:ext cx="1839913" cy="10795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100" b="1">
                  <a:solidFill>
                    <a:srgbClr val="000000"/>
                  </a:solidFill>
                  <a:latin typeface="Arial Narrow" charset="0"/>
                  <a:ea typeface="Arial Narrow" charset="0"/>
                  <a:cs typeface="Arial Narrow" charset="0"/>
                </a:rPr>
                <a:t>Backcasting to highlight Future Policy &amp; Program </a:t>
              </a:r>
            </a:p>
            <a:p>
              <a:pPr algn="ctr" eaLnBrk="1" hangingPunct="1">
                <a:defRPr/>
              </a:pPr>
              <a:r>
                <a:rPr lang="en-AU" sz="1100" b="1">
                  <a:solidFill>
                    <a:srgbClr val="000000"/>
                  </a:solidFill>
                  <a:latin typeface="Arial Narrow" charset="0"/>
                  <a:ea typeface="Arial Narrow" charset="0"/>
                  <a:cs typeface="Arial Narrow" charset="0"/>
                </a:rPr>
                <a:t>Review needs</a:t>
              </a:r>
            </a:p>
          </p:txBody>
        </p:sp>
        <p:sp>
          <p:nvSpPr>
            <p:cNvPr id="47" name="Rectangle 46">
              <a:extLst>
                <a:ext uri="{FF2B5EF4-FFF2-40B4-BE49-F238E27FC236}">
                  <a16:creationId xmlns:a16="http://schemas.microsoft.com/office/drawing/2014/main" id="{26BDA6A3-2E3D-3B43-8488-718BB289B9C0}"/>
                </a:ext>
              </a:extLst>
            </p:cNvPr>
            <p:cNvSpPr/>
            <p:nvPr/>
          </p:nvSpPr>
          <p:spPr>
            <a:xfrm>
              <a:off x="768350" y="5604751"/>
              <a:ext cx="1839913" cy="22701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sp>
          <p:nvSpPr>
            <p:cNvPr id="48" name="Rectangle 47">
              <a:extLst>
                <a:ext uri="{FF2B5EF4-FFF2-40B4-BE49-F238E27FC236}">
                  <a16:creationId xmlns:a16="http://schemas.microsoft.com/office/drawing/2014/main" id="{BDAFD0F0-BC6E-F34D-B4EF-EDC660E2D3A3}"/>
                </a:ext>
              </a:extLst>
            </p:cNvPr>
            <p:cNvSpPr/>
            <p:nvPr/>
          </p:nvSpPr>
          <p:spPr>
            <a:xfrm>
              <a:off x="768350" y="4772901"/>
              <a:ext cx="1839913" cy="21907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grpSp>
      <p:sp>
        <p:nvSpPr>
          <p:cNvPr id="53" name="Right Arrow 52">
            <a:extLst>
              <a:ext uri="{FF2B5EF4-FFF2-40B4-BE49-F238E27FC236}">
                <a16:creationId xmlns:a16="http://schemas.microsoft.com/office/drawing/2014/main" id="{763FE71C-0AFF-9C46-B401-3297D422D486}"/>
              </a:ext>
            </a:extLst>
          </p:cNvPr>
          <p:cNvSpPr/>
          <p:nvPr/>
        </p:nvSpPr>
        <p:spPr>
          <a:xfrm>
            <a:off x="6840539" y="5184775"/>
            <a:ext cx="574675" cy="2873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55" name="Rectangle 54">
            <a:extLst>
              <a:ext uri="{FF2B5EF4-FFF2-40B4-BE49-F238E27FC236}">
                <a16:creationId xmlns:a16="http://schemas.microsoft.com/office/drawing/2014/main" id="{39322A21-4CB1-E148-801E-6EBB5D1D2869}"/>
              </a:ext>
            </a:extLst>
          </p:cNvPr>
          <p:cNvSpPr/>
          <p:nvPr/>
        </p:nvSpPr>
        <p:spPr>
          <a:xfrm>
            <a:off x="7119939" y="6169026"/>
            <a:ext cx="2232025" cy="55086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b="1">
                <a:solidFill>
                  <a:srgbClr val="000000"/>
                </a:solidFill>
                <a:latin typeface="Arial" pitchFamily="34" charset="0"/>
                <a:cs typeface="Arial" pitchFamily="34" charset="0"/>
              </a:rPr>
              <a:t>Identify Indicators for MERIL</a:t>
            </a:r>
          </a:p>
        </p:txBody>
      </p:sp>
      <p:cxnSp>
        <p:nvCxnSpPr>
          <p:cNvPr id="3" name="Straight Arrow Connector 2">
            <a:extLst>
              <a:ext uri="{FF2B5EF4-FFF2-40B4-BE49-F238E27FC236}">
                <a16:creationId xmlns:a16="http://schemas.microsoft.com/office/drawing/2014/main" id="{4AD17D93-92B5-E94C-A9D8-245B6545118D}"/>
              </a:ext>
            </a:extLst>
          </p:cNvPr>
          <p:cNvCxnSpPr>
            <a:cxnSpLocks/>
          </p:cNvCxnSpPr>
          <p:nvPr/>
        </p:nvCxnSpPr>
        <p:spPr>
          <a:xfrm>
            <a:off x="8415338" y="5835651"/>
            <a:ext cx="0" cy="3206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E0466C0-B8C4-994A-9997-15E1D8F67C2A}"/>
              </a:ext>
            </a:extLst>
          </p:cNvPr>
          <p:cNvCxnSpPr>
            <a:endCxn id="55" idx="1"/>
          </p:cNvCxnSpPr>
          <p:nvPr/>
        </p:nvCxnSpPr>
        <p:spPr>
          <a:xfrm>
            <a:off x="3725864" y="6445250"/>
            <a:ext cx="3394075"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7F41E8B-CEF5-7847-BA27-3B3555445981}"/>
              </a:ext>
            </a:extLst>
          </p:cNvPr>
          <p:cNvCxnSpPr/>
          <p:nvPr/>
        </p:nvCxnSpPr>
        <p:spPr>
          <a:xfrm>
            <a:off x="3725863" y="5832476"/>
            <a:ext cx="0" cy="612775"/>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56" name="Right Arrow 55">
            <a:extLst>
              <a:ext uri="{FF2B5EF4-FFF2-40B4-BE49-F238E27FC236}">
                <a16:creationId xmlns:a16="http://schemas.microsoft.com/office/drawing/2014/main" id="{01C8AE5C-26E8-014B-92F0-5B4E5EC7EAA6}"/>
              </a:ext>
            </a:extLst>
          </p:cNvPr>
          <p:cNvSpPr/>
          <p:nvPr/>
        </p:nvSpPr>
        <p:spPr>
          <a:xfrm>
            <a:off x="9415463" y="5207000"/>
            <a:ext cx="309562" cy="2873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57" name="Right Arrow 56">
            <a:extLst>
              <a:ext uri="{FF2B5EF4-FFF2-40B4-BE49-F238E27FC236}">
                <a16:creationId xmlns:a16="http://schemas.microsoft.com/office/drawing/2014/main" id="{06C99EE4-1139-6949-8C4B-3BC24EFA2A98}"/>
              </a:ext>
            </a:extLst>
          </p:cNvPr>
          <p:cNvSpPr/>
          <p:nvPr/>
        </p:nvSpPr>
        <p:spPr>
          <a:xfrm>
            <a:off x="9415464" y="6276975"/>
            <a:ext cx="282575" cy="2667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123927" name="TextBox 15">
            <a:extLst>
              <a:ext uri="{FF2B5EF4-FFF2-40B4-BE49-F238E27FC236}">
                <a16:creationId xmlns:a16="http://schemas.microsoft.com/office/drawing/2014/main" id="{7028FD9A-D60E-3A4A-99CE-D0BB8110D148}"/>
              </a:ext>
            </a:extLst>
          </p:cNvPr>
          <p:cNvSpPr txBox="1">
            <a:spLocks noChangeArrowheads="1"/>
          </p:cNvSpPr>
          <p:nvPr/>
        </p:nvSpPr>
        <p:spPr bwMode="auto">
          <a:xfrm rot="16200000">
            <a:off x="9019882" y="5687705"/>
            <a:ext cx="16881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i="1">
                <a:latin typeface="Arial" panose="020B0604020202020204" pitchFamily="34" charset="0"/>
              </a:rPr>
              <a:t>Implementation</a:t>
            </a:r>
          </a:p>
        </p:txBody>
      </p:sp>
      <p:grpSp>
        <p:nvGrpSpPr>
          <p:cNvPr id="123928" name="Group 16">
            <a:extLst>
              <a:ext uri="{FF2B5EF4-FFF2-40B4-BE49-F238E27FC236}">
                <a16:creationId xmlns:a16="http://schemas.microsoft.com/office/drawing/2014/main" id="{FA13CAC7-3082-8C4C-AE59-F53F188440BD}"/>
              </a:ext>
            </a:extLst>
          </p:cNvPr>
          <p:cNvGrpSpPr>
            <a:grpSpLocks/>
          </p:cNvGrpSpPr>
          <p:nvPr/>
        </p:nvGrpSpPr>
        <p:grpSpPr bwMode="auto">
          <a:xfrm>
            <a:off x="7480301" y="4743450"/>
            <a:ext cx="1871663" cy="1079500"/>
            <a:chOff x="5955764" y="4825288"/>
            <a:chExt cx="1871662" cy="1079500"/>
          </a:xfrm>
        </p:grpSpPr>
        <p:sp>
          <p:nvSpPr>
            <p:cNvPr id="54" name="Rectangle 53">
              <a:extLst>
                <a:ext uri="{FF2B5EF4-FFF2-40B4-BE49-F238E27FC236}">
                  <a16:creationId xmlns:a16="http://schemas.microsoft.com/office/drawing/2014/main" id="{8E137878-D4ED-C748-8F5E-87C799E7C6B1}"/>
                </a:ext>
              </a:extLst>
            </p:cNvPr>
            <p:cNvSpPr/>
            <p:nvPr/>
          </p:nvSpPr>
          <p:spPr>
            <a:xfrm>
              <a:off x="5955764" y="4825288"/>
              <a:ext cx="1871662" cy="10795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600" b="1">
                <a:latin typeface="Arial" pitchFamily="34" charset="0"/>
                <a:cs typeface="Arial" pitchFamily="34" charset="0"/>
              </a:endParaRPr>
            </a:p>
            <a:p>
              <a:pPr algn="ctr" eaLnBrk="1" hangingPunct="1">
                <a:defRPr/>
              </a:pPr>
              <a:r>
                <a:rPr lang="en-AU" sz="1400" b="1">
                  <a:solidFill>
                    <a:srgbClr val="000000"/>
                  </a:solidFill>
                  <a:latin typeface="Arial" pitchFamily="34" charset="0"/>
                  <a:cs typeface="Arial" pitchFamily="34" charset="0"/>
                </a:rPr>
                <a:t>Develop Adaptation Pathway</a:t>
              </a:r>
            </a:p>
            <a:p>
              <a:pPr algn="ctr" eaLnBrk="1" hangingPunct="1">
                <a:defRPr/>
              </a:pPr>
              <a:endParaRPr lang="en-AU" sz="1600" b="1">
                <a:latin typeface="Arial" pitchFamily="34" charset="0"/>
                <a:cs typeface="Arial" pitchFamily="34" charset="0"/>
              </a:endParaRPr>
            </a:p>
          </p:txBody>
        </p:sp>
        <p:sp>
          <p:nvSpPr>
            <p:cNvPr id="40" name="Rectangle 39">
              <a:extLst>
                <a:ext uri="{FF2B5EF4-FFF2-40B4-BE49-F238E27FC236}">
                  <a16:creationId xmlns:a16="http://schemas.microsoft.com/office/drawing/2014/main" id="{B48F7584-4A40-8947-8A0B-EEB892DF6971}"/>
                </a:ext>
              </a:extLst>
            </p:cNvPr>
            <p:cNvSpPr/>
            <p:nvPr/>
          </p:nvSpPr>
          <p:spPr>
            <a:xfrm>
              <a:off x="5955764" y="5673013"/>
              <a:ext cx="1871662" cy="23177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800"/>
            </a:p>
          </p:txBody>
        </p:sp>
        <p:sp>
          <p:nvSpPr>
            <p:cNvPr id="41" name="Rectangle 40">
              <a:extLst>
                <a:ext uri="{FF2B5EF4-FFF2-40B4-BE49-F238E27FC236}">
                  <a16:creationId xmlns:a16="http://schemas.microsoft.com/office/drawing/2014/main" id="{40BE8984-A3CA-014A-AB6C-E0202434CB9C}"/>
                </a:ext>
              </a:extLst>
            </p:cNvPr>
            <p:cNvSpPr/>
            <p:nvPr/>
          </p:nvSpPr>
          <p:spPr>
            <a:xfrm>
              <a:off x="5973227" y="4844338"/>
              <a:ext cx="1854199" cy="1952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800"/>
            </a:p>
          </p:txBody>
        </p:sp>
      </p:grpSp>
      <p:grpSp>
        <p:nvGrpSpPr>
          <p:cNvPr id="123929" name="Group 14">
            <a:extLst>
              <a:ext uri="{FF2B5EF4-FFF2-40B4-BE49-F238E27FC236}">
                <a16:creationId xmlns:a16="http://schemas.microsoft.com/office/drawing/2014/main" id="{0ED6C589-527A-DB49-979C-1D3C9B177C04}"/>
              </a:ext>
            </a:extLst>
          </p:cNvPr>
          <p:cNvGrpSpPr>
            <a:grpSpLocks/>
          </p:cNvGrpSpPr>
          <p:nvPr/>
        </p:nvGrpSpPr>
        <p:grpSpPr bwMode="auto">
          <a:xfrm>
            <a:off x="4872038" y="4743450"/>
            <a:ext cx="1871662" cy="1079500"/>
            <a:chOff x="3348038" y="4825288"/>
            <a:chExt cx="1871662" cy="1079500"/>
          </a:xfrm>
        </p:grpSpPr>
        <p:sp>
          <p:nvSpPr>
            <p:cNvPr id="39" name="Rectangle 38">
              <a:extLst>
                <a:ext uri="{FF2B5EF4-FFF2-40B4-BE49-F238E27FC236}">
                  <a16:creationId xmlns:a16="http://schemas.microsoft.com/office/drawing/2014/main" id="{AA9C9023-A47E-E84B-A9B7-8E73B97ED8C2}"/>
                </a:ext>
              </a:extLst>
            </p:cNvPr>
            <p:cNvSpPr/>
            <p:nvPr/>
          </p:nvSpPr>
          <p:spPr>
            <a:xfrm>
              <a:off x="3348038" y="4825288"/>
              <a:ext cx="1871662" cy="10795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600" b="1">
                <a:latin typeface="Arial" pitchFamily="34" charset="0"/>
                <a:cs typeface="Arial" pitchFamily="34" charset="0"/>
              </a:endParaRPr>
            </a:p>
            <a:p>
              <a:pPr algn="ctr" eaLnBrk="1" hangingPunct="1">
                <a:defRPr/>
              </a:pPr>
              <a:r>
                <a:rPr lang="en-AU" sz="1300" b="1">
                  <a:solidFill>
                    <a:srgbClr val="000000"/>
                  </a:solidFill>
                  <a:latin typeface="Arial" pitchFamily="34" charset="0"/>
                  <a:cs typeface="Arial" pitchFamily="34" charset="0"/>
                </a:rPr>
                <a:t>Review Future Options (Policies &amp; Programs)</a:t>
              </a:r>
            </a:p>
            <a:p>
              <a:pPr algn="ctr" eaLnBrk="1" hangingPunct="1">
                <a:defRPr/>
              </a:pPr>
              <a:endParaRPr lang="en-AU" sz="1600" b="1">
                <a:latin typeface="Arial" pitchFamily="34" charset="0"/>
                <a:cs typeface="Arial" pitchFamily="34" charset="0"/>
              </a:endParaRPr>
            </a:p>
          </p:txBody>
        </p:sp>
        <p:sp>
          <p:nvSpPr>
            <p:cNvPr id="42" name="Rectangle 41">
              <a:extLst>
                <a:ext uri="{FF2B5EF4-FFF2-40B4-BE49-F238E27FC236}">
                  <a16:creationId xmlns:a16="http://schemas.microsoft.com/office/drawing/2014/main" id="{997ED5EE-617A-ED46-93CE-E629996EF57F}"/>
                </a:ext>
              </a:extLst>
            </p:cNvPr>
            <p:cNvSpPr/>
            <p:nvPr/>
          </p:nvSpPr>
          <p:spPr>
            <a:xfrm>
              <a:off x="3360738" y="5676188"/>
              <a:ext cx="1858962" cy="2254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800"/>
            </a:p>
          </p:txBody>
        </p:sp>
        <p:sp>
          <p:nvSpPr>
            <p:cNvPr id="43" name="Rectangle 42">
              <a:extLst>
                <a:ext uri="{FF2B5EF4-FFF2-40B4-BE49-F238E27FC236}">
                  <a16:creationId xmlns:a16="http://schemas.microsoft.com/office/drawing/2014/main" id="{AA96B8F8-2970-1C43-A979-5D6FB33F0AB3}"/>
                </a:ext>
              </a:extLst>
            </p:cNvPr>
            <p:cNvSpPr/>
            <p:nvPr/>
          </p:nvSpPr>
          <p:spPr>
            <a:xfrm>
              <a:off x="3360738" y="4830051"/>
              <a:ext cx="1858962" cy="2603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800"/>
            </a:p>
          </p:txBody>
        </p:sp>
      </p:grpSp>
      <p:grpSp>
        <p:nvGrpSpPr>
          <p:cNvPr id="123930" name="Group 23">
            <a:extLst>
              <a:ext uri="{FF2B5EF4-FFF2-40B4-BE49-F238E27FC236}">
                <a16:creationId xmlns:a16="http://schemas.microsoft.com/office/drawing/2014/main" id="{B9033228-87C6-D747-B6D0-1548CFB0318E}"/>
              </a:ext>
            </a:extLst>
          </p:cNvPr>
          <p:cNvGrpSpPr>
            <a:grpSpLocks/>
          </p:cNvGrpSpPr>
          <p:nvPr/>
        </p:nvGrpSpPr>
        <p:grpSpPr bwMode="auto">
          <a:xfrm>
            <a:off x="2279651" y="1368425"/>
            <a:ext cx="1871663" cy="1079500"/>
            <a:chOff x="755650" y="1367713"/>
            <a:chExt cx="1871663" cy="1079500"/>
          </a:xfrm>
        </p:grpSpPr>
        <p:sp>
          <p:nvSpPr>
            <p:cNvPr id="5" name="Rectangle 4">
              <a:extLst>
                <a:ext uri="{FF2B5EF4-FFF2-40B4-BE49-F238E27FC236}">
                  <a16:creationId xmlns:a16="http://schemas.microsoft.com/office/drawing/2014/main" id="{89582B7D-2EE9-8E40-BDF8-9C1B73F9119A}"/>
                </a:ext>
              </a:extLst>
            </p:cNvPr>
            <p:cNvSpPr/>
            <p:nvPr/>
          </p:nvSpPr>
          <p:spPr>
            <a:xfrm>
              <a:off x="755650" y="1367713"/>
              <a:ext cx="1871663" cy="107950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b="1">
                  <a:solidFill>
                    <a:schemeClr val="bg1"/>
                  </a:solidFill>
                  <a:latin typeface="Arial" pitchFamily="34" charset="0"/>
                  <a:cs typeface="Arial" pitchFamily="34" charset="0"/>
                </a:rPr>
                <a:t>Define Focal Question</a:t>
              </a:r>
            </a:p>
          </p:txBody>
        </p:sp>
        <p:sp>
          <p:nvSpPr>
            <p:cNvPr id="50" name="Rectangle 49">
              <a:extLst>
                <a:ext uri="{FF2B5EF4-FFF2-40B4-BE49-F238E27FC236}">
                  <a16:creationId xmlns:a16="http://schemas.microsoft.com/office/drawing/2014/main" id="{45A3EC3D-7850-7B47-BFAC-D4D5C82B9015}"/>
                </a:ext>
              </a:extLst>
            </p:cNvPr>
            <p:cNvSpPr/>
            <p:nvPr/>
          </p:nvSpPr>
          <p:spPr>
            <a:xfrm>
              <a:off x="766763" y="2167813"/>
              <a:ext cx="1852612" cy="279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sp>
          <p:nvSpPr>
            <p:cNvPr id="51" name="Rectangle 50">
              <a:extLst>
                <a:ext uri="{FF2B5EF4-FFF2-40B4-BE49-F238E27FC236}">
                  <a16:creationId xmlns:a16="http://schemas.microsoft.com/office/drawing/2014/main" id="{42D6A8F4-AA5B-554A-866C-30481A0713E7}"/>
                </a:ext>
              </a:extLst>
            </p:cNvPr>
            <p:cNvSpPr/>
            <p:nvPr/>
          </p:nvSpPr>
          <p:spPr>
            <a:xfrm>
              <a:off x="760413" y="1375651"/>
              <a:ext cx="1858962" cy="28733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000"/>
            </a:p>
          </p:txBody>
        </p:sp>
      </p:grpSp>
      <p:sp>
        <p:nvSpPr>
          <p:cNvPr id="71" name="Oval 70">
            <a:extLst>
              <a:ext uri="{FF2B5EF4-FFF2-40B4-BE49-F238E27FC236}">
                <a16:creationId xmlns:a16="http://schemas.microsoft.com/office/drawing/2014/main" id="{9BDB20E0-89B1-C34C-9E48-B9B62A172AD5}"/>
              </a:ext>
            </a:extLst>
          </p:cNvPr>
          <p:cNvSpPr/>
          <p:nvPr/>
        </p:nvSpPr>
        <p:spPr>
          <a:xfrm>
            <a:off x="4799014" y="1017588"/>
            <a:ext cx="2473325" cy="16319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72" name="TextBox 71">
            <a:extLst>
              <a:ext uri="{FF2B5EF4-FFF2-40B4-BE49-F238E27FC236}">
                <a16:creationId xmlns:a16="http://schemas.microsoft.com/office/drawing/2014/main" id="{2EE262C9-2556-D341-9D15-91D3F7A882FB}"/>
              </a:ext>
            </a:extLst>
          </p:cNvPr>
          <p:cNvSpPr txBox="1">
            <a:spLocks noChangeArrowheads="1"/>
          </p:cNvSpPr>
          <p:nvPr/>
        </p:nvSpPr>
        <p:spPr bwMode="auto">
          <a:xfrm>
            <a:off x="9077325" y="4341814"/>
            <a:ext cx="1358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400" b="1">
                <a:solidFill>
                  <a:srgbClr val="00CC00"/>
                </a:solidFill>
                <a:latin typeface="Arial" panose="020B0604020202020204" pitchFamily="34" charset="0"/>
              </a:rPr>
              <a:t>3</a:t>
            </a:r>
            <a:r>
              <a:rPr lang="en-AU" altLang="en-US" sz="1400" b="1" baseline="30000">
                <a:solidFill>
                  <a:srgbClr val="00CC00"/>
                </a:solidFill>
                <a:latin typeface="Arial" panose="020B0604020202020204" pitchFamily="34" charset="0"/>
              </a:rPr>
              <a:t>rd</a:t>
            </a:r>
            <a:r>
              <a:rPr lang="en-AU" altLang="en-US" sz="1400" b="1">
                <a:solidFill>
                  <a:srgbClr val="00CC00"/>
                </a:solidFill>
                <a:latin typeface="Arial" panose="020B0604020202020204" pitchFamily="34" charset="0"/>
              </a:rPr>
              <a:t> Workshop</a:t>
            </a:r>
          </a:p>
        </p:txBody>
      </p:sp>
      <p:sp>
        <p:nvSpPr>
          <p:cNvPr id="73" name="Oval 72">
            <a:extLst>
              <a:ext uri="{FF2B5EF4-FFF2-40B4-BE49-F238E27FC236}">
                <a16:creationId xmlns:a16="http://schemas.microsoft.com/office/drawing/2014/main" id="{A46B3A70-97CA-0443-8927-A1A9B08F2FFB}"/>
              </a:ext>
            </a:extLst>
          </p:cNvPr>
          <p:cNvSpPr/>
          <p:nvPr/>
        </p:nvSpPr>
        <p:spPr>
          <a:xfrm>
            <a:off x="7966075" y="2746376"/>
            <a:ext cx="2159000" cy="1554163"/>
          </a:xfrm>
          <a:prstGeom prst="ellipse">
            <a:avLst/>
          </a:prstGeom>
          <a:noFill/>
          <a:ln w="57150">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74" name="Oval 73">
            <a:extLst>
              <a:ext uri="{FF2B5EF4-FFF2-40B4-BE49-F238E27FC236}">
                <a16:creationId xmlns:a16="http://schemas.microsoft.com/office/drawing/2014/main" id="{951C2FDA-C488-7944-936D-EA2A5B24677B}"/>
              </a:ext>
            </a:extLst>
          </p:cNvPr>
          <p:cNvSpPr/>
          <p:nvPr/>
        </p:nvSpPr>
        <p:spPr>
          <a:xfrm>
            <a:off x="2041525" y="4513264"/>
            <a:ext cx="3354388" cy="1514475"/>
          </a:xfrm>
          <a:prstGeom prst="ellipse">
            <a:avLst/>
          </a:prstGeom>
          <a:noFill/>
          <a:ln w="5715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7030A0"/>
              </a:solidFill>
            </a:endParaRPr>
          </a:p>
        </p:txBody>
      </p:sp>
      <p:sp>
        <p:nvSpPr>
          <p:cNvPr id="75" name="TextBox 74">
            <a:extLst>
              <a:ext uri="{FF2B5EF4-FFF2-40B4-BE49-F238E27FC236}">
                <a16:creationId xmlns:a16="http://schemas.microsoft.com/office/drawing/2014/main" id="{4696863D-EF13-3142-9BA5-058745DB1180}"/>
              </a:ext>
            </a:extLst>
          </p:cNvPr>
          <p:cNvSpPr txBox="1">
            <a:spLocks noChangeArrowheads="1"/>
          </p:cNvSpPr>
          <p:nvPr/>
        </p:nvSpPr>
        <p:spPr bwMode="auto">
          <a:xfrm>
            <a:off x="6132514" y="4264026"/>
            <a:ext cx="134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400" b="1">
                <a:solidFill>
                  <a:srgbClr val="0070C0"/>
                </a:solidFill>
                <a:latin typeface="Arial" panose="020B0604020202020204" pitchFamily="34" charset="0"/>
              </a:rPr>
              <a:t>4</a:t>
            </a:r>
            <a:r>
              <a:rPr lang="en-AU" altLang="en-US" sz="1400" b="1" baseline="30000">
                <a:solidFill>
                  <a:srgbClr val="0070C0"/>
                </a:solidFill>
                <a:latin typeface="Arial" panose="020B0604020202020204" pitchFamily="34" charset="0"/>
              </a:rPr>
              <a:t>th</a:t>
            </a:r>
            <a:r>
              <a:rPr lang="en-AU" altLang="en-US" sz="1400" b="1">
                <a:solidFill>
                  <a:srgbClr val="0070C0"/>
                </a:solidFill>
                <a:latin typeface="Arial" panose="020B0604020202020204" pitchFamily="34" charset="0"/>
              </a:rPr>
              <a:t> Workshop </a:t>
            </a:r>
          </a:p>
        </p:txBody>
      </p:sp>
      <p:sp>
        <p:nvSpPr>
          <p:cNvPr id="76" name="TextBox 75">
            <a:extLst>
              <a:ext uri="{FF2B5EF4-FFF2-40B4-BE49-F238E27FC236}">
                <a16:creationId xmlns:a16="http://schemas.microsoft.com/office/drawing/2014/main" id="{DD8DAF9E-5A0E-8745-B0C3-0D99691BAD02}"/>
              </a:ext>
            </a:extLst>
          </p:cNvPr>
          <p:cNvSpPr txBox="1">
            <a:spLocks noChangeArrowheads="1"/>
          </p:cNvSpPr>
          <p:nvPr/>
        </p:nvSpPr>
        <p:spPr bwMode="auto">
          <a:xfrm>
            <a:off x="1524000" y="5937250"/>
            <a:ext cx="13604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400" b="1">
                <a:solidFill>
                  <a:srgbClr val="7030A0"/>
                </a:solidFill>
                <a:latin typeface="Arial" panose="020B0604020202020204" pitchFamily="34" charset="0"/>
              </a:rPr>
              <a:t>5</a:t>
            </a:r>
            <a:r>
              <a:rPr lang="en-AU" altLang="en-US" sz="1400" b="1" baseline="30000">
                <a:solidFill>
                  <a:srgbClr val="7030A0"/>
                </a:solidFill>
                <a:latin typeface="Arial" panose="020B0604020202020204" pitchFamily="34" charset="0"/>
              </a:rPr>
              <a:t>th</a:t>
            </a:r>
            <a:r>
              <a:rPr lang="en-AU" altLang="en-US" sz="1400" b="1">
                <a:solidFill>
                  <a:srgbClr val="7030A0"/>
                </a:solidFill>
                <a:latin typeface="Arial" panose="020B0604020202020204" pitchFamily="34" charset="0"/>
              </a:rPr>
              <a:t> Workshop </a:t>
            </a:r>
          </a:p>
        </p:txBody>
      </p:sp>
      <p:sp>
        <p:nvSpPr>
          <p:cNvPr id="77" name="TextBox 76">
            <a:extLst>
              <a:ext uri="{FF2B5EF4-FFF2-40B4-BE49-F238E27FC236}">
                <a16:creationId xmlns:a16="http://schemas.microsoft.com/office/drawing/2014/main" id="{BB204285-F5DA-E14C-BE3D-B6B18492363C}"/>
              </a:ext>
            </a:extLst>
          </p:cNvPr>
          <p:cNvSpPr txBox="1">
            <a:spLocks noChangeArrowheads="1"/>
          </p:cNvSpPr>
          <p:nvPr/>
        </p:nvSpPr>
        <p:spPr bwMode="auto">
          <a:xfrm>
            <a:off x="9366250" y="4668839"/>
            <a:ext cx="1365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400" b="1">
                <a:solidFill>
                  <a:srgbClr val="FFC000"/>
                </a:solidFill>
                <a:latin typeface="Arial" panose="020B0604020202020204" pitchFamily="34" charset="0"/>
              </a:rPr>
              <a:t>6</a:t>
            </a:r>
            <a:r>
              <a:rPr lang="en-AU" altLang="en-US" sz="1400" b="1" baseline="30000">
                <a:solidFill>
                  <a:srgbClr val="FFC000"/>
                </a:solidFill>
                <a:latin typeface="Arial" panose="020B0604020202020204" pitchFamily="34" charset="0"/>
              </a:rPr>
              <a:t>th</a:t>
            </a:r>
            <a:r>
              <a:rPr lang="en-AU" altLang="en-US" sz="1400" b="1">
                <a:solidFill>
                  <a:srgbClr val="FFC000"/>
                </a:solidFill>
                <a:latin typeface="Arial" panose="020B0604020202020204" pitchFamily="34" charset="0"/>
              </a:rPr>
              <a:t> Workshop </a:t>
            </a:r>
          </a:p>
        </p:txBody>
      </p:sp>
      <p:sp>
        <p:nvSpPr>
          <p:cNvPr id="78" name="TextBox 77">
            <a:extLst>
              <a:ext uri="{FF2B5EF4-FFF2-40B4-BE49-F238E27FC236}">
                <a16:creationId xmlns:a16="http://schemas.microsoft.com/office/drawing/2014/main" id="{BF2620F9-8757-B24B-9191-18A074724ED0}"/>
              </a:ext>
            </a:extLst>
          </p:cNvPr>
          <p:cNvSpPr txBox="1">
            <a:spLocks noChangeArrowheads="1"/>
          </p:cNvSpPr>
          <p:nvPr/>
        </p:nvSpPr>
        <p:spPr bwMode="auto">
          <a:xfrm>
            <a:off x="2347913" y="766764"/>
            <a:ext cx="137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400" b="1">
                <a:solidFill>
                  <a:srgbClr val="699C00"/>
                </a:solidFill>
                <a:latin typeface="Arial" panose="020B0604020202020204" pitchFamily="34" charset="0"/>
              </a:rPr>
              <a:t>1</a:t>
            </a:r>
            <a:r>
              <a:rPr lang="en-AU" altLang="en-US" sz="1400" b="1" baseline="30000">
                <a:solidFill>
                  <a:srgbClr val="699C00"/>
                </a:solidFill>
                <a:latin typeface="Arial" panose="020B0604020202020204" pitchFamily="34" charset="0"/>
              </a:rPr>
              <a:t>st</a:t>
            </a:r>
            <a:r>
              <a:rPr lang="en-AU" altLang="en-US" sz="1400" b="1">
                <a:solidFill>
                  <a:srgbClr val="699C00"/>
                </a:solidFill>
                <a:latin typeface="Arial" panose="020B0604020202020204" pitchFamily="34" charset="0"/>
              </a:rPr>
              <a:t> Workshop </a:t>
            </a:r>
          </a:p>
        </p:txBody>
      </p:sp>
      <p:sp>
        <p:nvSpPr>
          <p:cNvPr id="79" name="Oval 78">
            <a:extLst>
              <a:ext uri="{FF2B5EF4-FFF2-40B4-BE49-F238E27FC236}">
                <a16:creationId xmlns:a16="http://schemas.microsoft.com/office/drawing/2014/main" id="{3CE4404A-C633-A24C-B4F4-328A9D7DF353}"/>
              </a:ext>
            </a:extLst>
          </p:cNvPr>
          <p:cNvSpPr/>
          <p:nvPr/>
        </p:nvSpPr>
        <p:spPr>
          <a:xfrm>
            <a:off x="5300663" y="2792414"/>
            <a:ext cx="2324100" cy="151447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80" name="Oval 79">
            <a:extLst>
              <a:ext uri="{FF2B5EF4-FFF2-40B4-BE49-F238E27FC236}">
                <a16:creationId xmlns:a16="http://schemas.microsoft.com/office/drawing/2014/main" id="{0C888743-5D4B-5147-934C-61B28CE7BD61}"/>
              </a:ext>
            </a:extLst>
          </p:cNvPr>
          <p:cNvSpPr/>
          <p:nvPr/>
        </p:nvSpPr>
        <p:spPr>
          <a:xfrm>
            <a:off x="6132514" y="4576764"/>
            <a:ext cx="3463925" cy="1512887"/>
          </a:xfrm>
          <a:prstGeom prst="ellipse">
            <a:avLst/>
          </a:prstGeom>
          <a:no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7030A0"/>
              </a:solidFill>
            </a:endParaRPr>
          </a:p>
        </p:txBody>
      </p:sp>
      <p:sp>
        <p:nvSpPr>
          <p:cNvPr id="81" name="Oval 80">
            <a:extLst>
              <a:ext uri="{FF2B5EF4-FFF2-40B4-BE49-F238E27FC236}">
                <a16:creationId xmlns:a16="http://schemas.microsoft.com/office/drawing/2014/main" id="{99F68D84-E219-E74C-91FE-124987C05D47}"/>
              </a:ext>
            </a:extLst>
          </p:cNvPr>
          <p:cNvSpPr/>
          <p:nvPr/>
        </p:nvSpPr>
        <p:spPr>
          <a:xfrm>
            <a:off x="2147889" y="1085850"/>
            <a:ext cx="2147887" cy="1512888"/>
          </a:xfrm>
          <a:prstGeom prst="ellipse">
            <a:avLst/>
          </a:prstGeom>
          <a:noFill/>
          <a:ln w="57150">
            <a:solidFill>
              <a:srgbClr val="699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rgbClr val="7030A0"/>
              </a:solidFill>
            </a:endParaRPr>
          </a:p>
        </p:txBody>
      </p:sp>
      <p:sp>
        <p:nvSpPr>
          <p:cNvPr id="68" name="TextBox 67">
            <a:extLst>
              <a:ext uri="{FF2B5EF4-FFF2-40B4-BE49-F238E27FC236}">
                <a16:creationId xmlns:a16="http://schemas.microsoft.com/office/drawing/2014/main" id="{7B407F24-B010-0341-9363-44B57E1F2DE1}"/>
              </a:ext>
            </a:extLst>
          </p:cNvPr>
          <p:cNvSpPr txBox="1">
            <a:spLocks noChangeArrowheads="1"/>
          </p:cNvSpPr>
          <p:nvPr/>
        </p:nvSpPr>
        <p:spPr bwMode="auto">
          <a:xfrm>
            <a:off x="5221289" y="681039"/>
            <a:ext cx="1619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AU" altLang="en-US" sz="1400" b="1">
                <a:solidFill>
                  <a:srgbClr val="FF0000"/>
                </a:solidFill>
                <a:latin typeface="Arial" panose="020B0604020202020204" pitchFamily="34" charset="0"/>
              </a:rPr>
              <a:t>2</a:t>
            </a:r>
            <a:r>
              <a:rPr lang="en-AU" altLang="en-US" sz="1400" b="1" baseline="30000">
                <a:solidFill>
                  <a:srgbClr val="FF0000"/>
                </a:solidFill>
                <a:latin typeface="Arial" panose="020B0604020202020204" pitchFamily="34" charset="0"/>
              </a:rPr>
              <a:t>nd</a:t>
            </a:r>
            <a:r>
              <a:rPr lang="en-AU" altLang="en-US" sz="1400" b="1">
                <a:solidFill>
                  <a:srgbClr val="FF0000"/>
                </a:solidFill>
                <a:latin typeface="Arial" panose="020B0604020202020204" pitchFamily="34" charset="0"/>
              </a:rPr>
              <a:t>  Workshop</a:t>
            </a:r>
          </a:p>
        </p:txBody>
      </p:sp>
    </p:spTree>
    <p:extLst>
      <p:ext uri="{BB962C8B-B14F-4D97-AF65-F5344CB8AC3E}">
        <p14:creationId xmlns:p14="http://schemas.microsoft.com/office/powerpoint/2010/main" val="36754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39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239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right)">
                                      <p:cBhvr>
                                        <p:cTn id="43" dur="500"/>
                                        <p:tgtEl>
                                          <p:spTgt spid="23"/>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239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up)">
                                      <p:cBhvr>
                                        <p:cTn id="51" dur="500"/>
                                        <p:tgtEl>
                                          <p:spTgt spid="34"/>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239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239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left)">
                                      <p:cBhvr>
                                        <p:cTn id="67" dur="500"/>
                                        <p:tgtEl>
                                          <p:spTgt spid="53"/>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239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up)">
                                      <p:cBhvr>
                                        <p:cTn id="75" dur="500"/>
                                        <p:tgtEl>
                                          <p:spTgt spid="13"/>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left)">
                                      <p:cBhvr>
                                        <p:cTn id="79" dur="500"/>
                                        <p:tgtEl>
                                          <p:spTgt spid="6"/>
                                        </p:tgtEl>
                                      </p:cBhvr>
                                    </p:animEffect>
                                  </p:childTnLst>
                                </p:cTn>
                              </p:par>
                            </p:childTnLst>
                          </p:cTn>
                        </p:par>
                        <p:par>
                          <p:cTn id="80" fill="hold">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left)">
                                      <p:cBhvr>
                                        <p:cTn id="87" dur="500"/>
                                        <p:tgtEl>
                                          <p:spTgt spid="5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ipe(left)">
                                      <p:cBhvr>
                                        <p:cTn id="90" dur="500"/>
                                        <p:tgtEl>
                                          <p:spTgt spid="57"/>
                                        </p:tgtEl>
                                      </p:cBhvr>
                                    </p:animEffect>
                                  </p:childTnLst>
                                </p:cTn>
                              </p:par>
                            </p:childTnLst>
                          </p:cTn>
                        </p:par>
                        <p:par>
                          <p:cTn id="91" fill="hold">
                            <p:stCondLst>
                              <p:cond delay="500"/>
                            </p:stCondLst>
                            <p:childTnLst>
                              <p:par>
                                <p:cTn id="92" presetID="1" presetClass="entr" presetSubtype="0" fill="hold" grpId="0" nodeType="afterEffect">
                                  <p:stCondLst>
                                    <p:cond delay="0"/>
                                  </p:stCondLst>
                                  <p:childTnLst>
                                    <p:set>
                                      <p:cBhvr>
                                        <p:cTn id="93" dur="1" fill="hold">
                                          <p:stCondLst>
                                            <p:cond delay="0"/>
                                          </p:stCondLst>
                                        </p:cTn>
                                        <p:tgtEl>
                                          <p:spTgt spid="12392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wipe(up)">
                                      <p:cBhvr>
                                        <p:cTn id="98" dur="500"/>
                                        <p:tgtEl>
                                          <p:spTgt spid="81"/>
                                        </p:tgtEl>
                                      </p:cBhvr>
                                    </p:animEffect>
                                  </p:childTnLst>
                                </p:cTn>
                              </p:par>
                              <p:par>
                                <p:cTn id="99" presetID="1" presetClass="entr" presetSubtype="0" fill="hold" grpId="0" nodeType="withEffect">
                                  <p:stCondLst>
                                    <p:cond delay="0"/>
                                  </p:stCondLst>
                                  <p:childTnLst>
                                    <p:set>
                                      <p:cBhvr>
                                        <p:cTn id="100" dur="1" fill="hold">
                                          <p:stCondLst>
                                            <p:cond delay="0"/>
                                          </p:stCondLst>
                                        </p:cTn>
                                        <p:tgtEl>
                                          <p:spTgt spid="78"/>
                                        </p:tgtEl>
                                        <p:attrNameLst>
                                          <p:attrName>style.visibility</p:attrName>
                                        </p:attrNameLst>
                                      </p:cBhvr>
                                      <p:to>
                                        <p:strVal val="visible"/>
                                      </p:to>
                                    </p:set>
                                  </p:childTnLst>
                                </p:cTn>
                              </p:par>
                              <p:par>
                                <p:cTn id="101" presetID="22" presetClass="entr" presetSubtype="1"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wipe(up)">
                                      <p:cBhvr>
                                        <p:cTn id="103" dur="500"/>
                                        <p:tgtEl>
                                          <p:spTgt spid="71"/>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wipe(up)">
                                      <p:cBhvr>
                                        <p:cTn id="106" dur="500"/>
                                        <p:tgtEl>
                                          <p:spTgt spid="73"/>
                                        </p:tgtEl>
                                      </p:cBhvr>
                                    </p:animEffec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par>
                                <p:cTn id="109" presetID="22" presetClass="entr" presetSubtype="1" fill="hold" grpId="0" nodeType="withEffect">
                                  <p:stCondLst>
                                    <p:cond delay="0"/>
                                  </p:stCondLst>
                                  <p:childTnLst>
                                    <p:set>
                                      <p:cBhvr>
                                        <p:cTn id="110" dur="1" fill="hold">
                                          <p:stCondLst>
                                            <p:cond delay="0"/>
                                          </p:stCondLst>
                                        </p:cTn>
                                        <p:tgtEl>
                                          <p:spTgt spid="79"/>
                                        </p:tgtEl>
                                        <p:attrNameLst>
                                          <p:attrName>style.visibility</p:attrName>
                                        </p:attrNameLst>
                                      </p:cBhvr>
                                      <p:to>
                                        <p:strVal val="visible"/>
                                      </p:to>
                                    </p:set>
                                    <p:animEffect transition="in" filter="wipe(up)">
                                      <p:cBhvr>
                                        <p:cTn id="111" dur="500"/>
                                        <p:tgtEl>
                                          <p:spTgt spid="79"/>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75"/>
                                        </p:tgtEl>
                                        <p:attrNameLst>
                                          <p:attrName>style.visibility</p:attrName>
                                        </p:attrNameLst>
                                      </p:cBhvr>
                                      <p:to>
                                        <p:strVal val="visible"/>
                                      </p:to>
                                    </p:set>
                                  </p:childTnLst>
                                </p:cTn>
                              </p:par>
                              <p:par>
                                <p:cTn id="114" presetID="22" presetClass="entr" presetSubtype="1" fill="hold" grpId="0" nodeType="withEffect">
                                  <p:stCondLst>
                                    <p:cond delay="0"/>
                                  </p:stCondLst>
                                  <p:childTnLst>
                                    <p:set>
                                      <p:cBhvr>
                                        <p:cTn id="115" dur="1" fill="hold">
                                          <p:stCondLst>
                                            <p:cond delay="0"/>
                                          </p:stCondLst>
                                        </p:cTn>
                                        <p:tgtEl>
                                          <p:spTgt spid="74"/>
                                        </p:tgtEl>
                                        <p:attrNameLst>
                                          <p:attrName>style.visibility</p:attrName>
                                        </p:attrNameLst>
                                      </p:cBhvr>
                                      <p:to>
                                        <p:strVal val="visible"/>
                                      </p:to>
                                    </p:set>
                                    <p:animEffect transition="in" filter="wipe(up)">
                                      <p:cBhvr>
                                        <p:cTn id="116" dur="500"/>
                                        <p:tgtEl>
                                          <p:spTgt spid="74"/>
                                        </p:tgtEl>
                                      </p:cBhvr>
                                    </p:animEffect>
                                  </p:childTnLst>
                                </p:cTn>
                              </p:par>
                              <p:par>
                                <p:cTn id="117" presetID="1" presetClass="entr" presetSubtype="0" fill="hold" grpId="0" nodeType="with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par>
                                <p:cTn id="119" presetID="22" presetClass="entr" presetSubtype="1" fill="hold" grpId="0" nodeType="with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wipe(up)">
                                      <p:cBhvr>
                                        <p:cTn id="121" dur="500"/>
                                        <p:tgtEl>
                                          <p:spTgt spid="80"/>
                                        </p:tgtEl>
                                      </p:cBhvr>
                                    </p:animEffect>
                                  </p:childTnLst>
                                </p:cTn>
                              </p:par>
                              <p:par>
                                <p:cTn id="122" presetID="1" presetClass="entr" presetSubtype="0" fill="hold" grpId="0" nodeType="withEffect">
                                  <p:stCondLst>
                                    <p:cond delay="0"/>
                                  </p:stCondLst>
                                  <p:childTnLst>
                                    <p:set>
                                      <p:cBhvr>
                                        <p:cTn id="123" dur="1" fill="hold">
                                          <p:stCondLst>
                                            <p:cond delay="0"/>
                                          </p:stCondLst>
                                        </p:cTn>
                                        <p:tgtEl>
                                          <p:spTgt spid="77"/>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P spid="19" grpId="0" animBg="1"/>
      <p:bldP spid="21" grpId="0" animBg="1"/>
      <p:bldP spid="22" grpId="0" animBg="1"/>
      <p:bldP spid="23" grpId="0" animBg="1"/>
      <p:bldP spid="34" grpId="0" animBg="1"/>
      <p:bldP spid="38" grpId="0" animBg="1"/>
      <p:bldP spid="53" grpId="0" animBg="1"/>
      <p:bldP spid="55" grpId="0" animBg="1"/>
      <p:bldP spid="56" grpId="0" animBg="1"/>
      <p:bldP spid="57" grpId="0" animBg="1"/>
      <p:bldP spid="123927" grpId="0"/>
      <p:bldP spid="71" grpId="0" animBg="1"/>
      <p:bldP spid="72" grpId="0"/>
      <p:bldP spid="73" grpId="0" animBg="1"/>
      <p:bldP spid="74" grpId="0" animBg="1"/>
      <p:bldP spid="75" grpId="0"/>
      <p:bldP spid="76" grpId="0"/>
      <p:bldP spid="77" grpId="0"/>
      <p:bldP spid="78" grpId="0"/>
      <p:bldP spid="79" grpId="0" animBg="1"/>
      <p:bldP spid="80" grpId="0" animBg="1"/>
      <p:bldP spid="81" grpId="0" animBg="1"/>
      <p:bldP spid="6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140871" y="2870506"/>
            <a:ext cx="5894785" cy="1134665"/>
          </a:xfrm>
          <a:prstGeom prst="rect">
            <a:avLst/>
          </a:prstGeom>
        </p:spPr>
        <p:txBody>
          <a:bodyPr anchor="ctr">
            <a:normAutofit/>
          </a:bodyPr>
          <a:lstStyle>
            <a:lvl1pPr eaLnBrk="0" hangingPunct="0">
              <a:defRPr sz="2400">
                <a:solidFill>
                  <a:schemeClr val="bg2"/>
                </a:solidFill>
                <a:latin typeface="Arial" charset="0"/>
                <a:ea typeface="ＭＳ Ｐゴシック" charset="-128"/>
              </a:defRPr>
            </a:lvl1pPr>
            <a:lvl2pPr marL="742950" indent="-285750" eaLnBrk="0" hangingPunct="0">
              <a:defRPr sz="2400">
                <a:solidFill>
                  <a:schemeClr val="bg2"/>
                </a:solidFill>
                <a:latin typeface="Arial" charset="0"/>
                <a:ea typeface="ＭＳ Ｐゴシック" charset="-128"/>
              </a:defRPr>
            </a:lvl2pPr>
            <a:lvl3pPr marL="1143000" indent="-228600" eaLnBrk="0" hangingPunct="0">
              <a:defRPr sz="2400">
                <a:solidFill>
                  <a:schemeClr val="bg2"/>
                </a:solidFill>
                <a:latin typeface="Arial" charset="0"/>
                <a:ea typeface="ＭＳ Ｐゴシック" charset="-128"/>
              </a:defRPr>
            </a:lvl3pPr>
            <a:lvl4pPr marL="1600200" indent="-228600" eaLnBrk="0" hangingPunct="0">
              <a:defRPr sz="2400">
                <a:solidFill>
                  <a:schemeClr val="bg2"/>
                </a:solidFill>
                <a:latin typeface="Arial" charset="0"/>
                <a:ea typeface="ＭＳ Ｐゴシック" charset="-128"/>
              </a:defRPr>
            </a:lvl4pPr>
            <a:lvl5pPr marL="2057400" indent="-228600" eaLnBrk="0" hangingPunct="0">
              <a:defRPr sz="2400">
                <a:solidFill>
                  <a:schemeClr val="bg2"/>
                </a:solidFill>
                <a:latin typeface="Arial" charset="0"/>
                <a:ea typeface="ＭＳ Ｐゴシック" charset="-128"/>
              </a:defRPr>
            </a:lvl5pPr>
            <a:lvl6pPr marL="2514600" indent="-228600" eaLnBrk="0" fontAlgn="base" hangingPunct="0">
              <a:spcBef>
                <a:spcPct val="0"/>
              </a:spcBef>
              <a:spcAft>
                <a:spcPct val="0"/>
              </a:spcAft>
              <a:defRPr sz="2400">
                <a:solidFill>
                  <a:schemeClr val="bg2"/>
                </a:solidFill>
                <a:latin typeface="Arial" charset="0"/>
                <a:ea typeface="ＭＳ Ｐゴシック" charset="-128"/>
              </a:defRPr>
            </a:lvl6pPr>
            <a:lvl7pPr marL="2971800" indent="-228600" eaLnBrk="0" fontAlgn="base" hangingPunct="0">
              <a:spcBef>
                <a:spcPct val="0"/>
              </a:spcBef>
              <a:spcAft>
                <a:spcPct val="0"/>
              </a:spcAft>
              <a:defRPr sz="2400">
                <a:solidFill>
                  <a:schemeClr val="bg2"/>
                </a:solidFill>
                <a:latin typeface="Arial" charset="0"/>
                <a:ea typeface="ＭＳ Ｐゴシック" charset="-128"/>
              </a:defRPr>
            </a:lvl7pPr>
            <a:lvl8pPr marL="3429000" indent="-228600" eaLnBrk="0" fontAlgn="base" hangingPunct="0">
              <a:spcBef>
                <a:spcPct val="0"/>
              </a:spcBef>
              <a:spcAft>
                <a:spcPct val="0"/>
              </a:spcAft>
              <a:defRPr sz="2400">
                <a:solidFill>
                  <a:schemeClr val="bg2"/>
                </a:solidFill>
                <a:latin typeface="Arial" charset="0"/>
                <a:ea typeface="ＭＳ Ｐゴシック" charset="-128"/>
              </a:defRPr>
            </a:lvl8pPr>
            <a:lvl9pPr marL="3886200" indent="-228600" eaLnBrk="0" fontAlgn="base" hangingPunct="0">
              <a:spcBef>
                <a:spcPct val="0"/>
              </a:spcBef>
              <a:spcAft>
                <a:spcPct val="0"/>
              </a:spcAft>
              <a:defRPr sz="2400">
                <a:solidFill>
                  <a:schemeClr val="bg2"/>
                </a:solidFill>
                <a:latin typeface="Arial" charset="0"/>
                <a:ea typeface="ＭＳ Ｐゴシック" charset="-128"/>
              </a:defRPr>
            </a:lvl9pPr>
          </a:lstStyle>
          <a:p>
            <a:pPr algn="ctr" eaLnBrk="1" hangingPunct="1"/>
            <a:r>
              <a:rPr lang="en-AU" altLang="x-none" sz="4400" b="1">
                <a:solidFill>
                  <a:schemeClr val="tx1"/>
                </a:solidFill>
                <a:latin typeface="Arial Black" charset="0"/>
              </a:rPr>
              <a:t>Backcasting</a:t>
            </a:r>
          </a:p>
        </p:txBody>
      </p:sp>
    </p:spTree>
    <p:extLst>
      <p:ext uri="{BB962C8B-B14F-4D97-AF65-F5344CB8AC3E}">
        <p14:creationId xmlns:p14="http://schemas.microsoft.com/office/powerpoint/2010/main" val="2896037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796266" y="282265"/>
            <a:ext cx="8599469" cy="954107"/>
          </a:xfrm>
          <a:prstGeom prst="rect">
            <a:avLst/>
          </a:prstGeom>
          <a:noFill/>
          <a:ln w="9525">
            <a:noFill/>
            <a:miter lim="800000"/>
            <a:headEnd/>
            <a:tailEnd/>
          </a:ln>
          <a:effectLst/>
        </p:spPr>
        <p:txBody>
          <a:bodyPr wrap="square">
            <a:spAutoFit/>
          </a:bodyPr>
          <a:lstStyle/>
          <a:p>
            <a:pPr algn="ctr">
              <a:defRPr/>
            </a:pPr>
            <a:r>
              <a:rPr lang="en-AU" sz="2800" b="1">
                <a:latin typeface="Arial Black" panose="020B0604020202020204" pitchFamily="34" charset="0"/>
                <a:cs typeface="Arial Black" panose="020B0604020202020204" pitchFamily="34" charset="0"/>
              </a:rPr>
              <a:t>Backcasting for Adaptation Pathways Planning</a:t>
            </a:r>
          </a:p>
        </p:txBody>
      </p:sp>
      <p:pic>
        <p:nvPicPr>
          <p:cNvPr id="3" name="Picture 2" descr="mage result for images road in the distance"/>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p:blipFill>
        <p:spPr bwMode="auto">
          <a:xfrm rot="4354974">
            <a:off x="5017028" y="1148257"/>
            <a:ext cx="1069928" cy="5489545"/>
          </a:xfrm>
          <a:prstGeom prst="rect">
            <a:avLst/>
          </a:prstGeom>
          <a:solidFill>
            <a:schemeClr val="bg1"/>
          </a:solidFill>
          <a:ln>
            <a:noFill/>
          </a:ln>
        </p:spPr>
      </p:pic>
      <p:sp>
        <p:nvSpPr>
          <p:cNvPr id="4" name="Curved Down Arrow 3"/>
          <p:cNvSpPr/>
          <p:nvPr/>
        </p:nvSpPr>
        <p:spPr>
          <a:xfrm rot="20266454" flipH="1">
            <a:off x="7712587" y="2815795"/>
            <a:ext cx="374073" cy="24938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5" name="Curved Down Arrow 4"/>
          <p:cNvSpPr/>
          <p:nvPr/>
        </p:nvSpPr>
        <p:spPr>
          <a:xfrm rot="21241416" flipH="1">
            <a:off x="5677004" y="2662337"/>
            <a:ext cx="2039213" cy="6381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6" name="Curved Down Arrow 5"/>
          <p:cNvSpPr/>
          <p:nvPr/>
        </p:nvSpPr>
        <p:spPr>
          <a:xfrm rot="20745622" flipH="1">
            <a:off x="2794282" y="3026173"/>
            <a:ext cx="2887105" cy="7098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7" name="TextBox 6"/>
          <p:cNvSpPr txBox="1"/>
          <p:nvPr/>
        </p:nvSpPr>
        <p:spPr>
          <a:xfrm rot="4322748">
            <a:off x="2971247" y="4458603"/>
            <a:ext cx="600031" cy="307777"/>
          </a:xfrm>
          <a:prstGeom prst="rect">
            <a:avLst/>
          </a:prstGeom>
          <a:solidFill>
            <a:schemeClr val="bg1">
              <a:lumMod val="75000"/>
            </a:schemeClr>
          </a:solidFill>
        </p:spPr>
        <p:txBody>
          <a:bodyPr wrap="square" rtlCol="0">
            <a:spAutoFit/>
          </a:bodyPr>
          <a:lstStyle/>
          <a:p>
            <a:pPr algn="ctr"/>
            <a:r>
              <a:rPr lang="en-US" sz="1400" b="1">
                <a:latin typeface="Arial" charset="0"/>
                <a:ea typeface="Arial" charset="0"/>
                <a:cs typeface="Arial" charset="0"/>
              </a:rPr>
              <a:t>2021</a:t>
            </a:r>
          </a:p>
        </p:txBody>
      </p:sp>
      <p:sp>
        <p:nvSpPr>
          <p:cNvPr id="9" name="TextBox 8"/>
          <p:cNvSpPr txBox="1"/>
          <p:nvPr/>
        </p:nvSpPr>
        <p:spPr>
          <a:xfrm rot="3601329">
            <a:off x="7968798" y="2862537"/>
            <a:ext cx="534678" cy="213585"/>
          </a:xfrm>
          <a:prstGeom prst="rect">
            <a:avLst/>
          </a:prstGeom>
          <a:solidFill>
            <a:schemeClr val="bg1"/>
          </a:solidFill>
        </p:spPr>
        <p:txBody>
          <a:bodyPr wrap="square" rtlCol="0">
            <a:spAutoFit/>
          </a:bodyPr>
          <a:lstStyle/>
          <a:p>
            <a:pPr algn="ctr"/>
            <a:r>
              <a:rPr lang="en-US" sz="800" b="1">
                <a:latin typeface="Arial" charset="0"/>
                <a:ea typeface="Arial" charset="0"/>
                <a:cs typeface="Arial" charset="0"/>
              </a:rPr>
              <a:t>2050</a:t>
            </a:r>
          </a:p>
        </p:txBody>
      </p:sp>
      <p:sp>
        <p:nvSpPr>
          <p:cNvPr id="10" name="TextBox 9"/>
          <p:cNvSpPr txBox="1"/>
          <p:nvPr/>
        </p:nvSpPr>
        <p:spPr>
          <a:xfrm rot="4744903">
            <a:off x="5494826" y="3608274"/>
            <a:ext cx="587306" cy="248209"/>
          </a:xfrm>
          <a:prstGeom prst="rect">
            <a:avLst/>
          </a:prstGeom>
          <a:solidFill>
            <a:schemeClr val="bg1">
              <a:lumMod val="75000"/>
            </a:schemeClr>
          </a:solidFill>
        </p:spPr>
        <p:txBody>
          <a:bodyPr wrap="square" rtlCol="0">
            <a:spAutoFit/>
          </a:bodyPr>
          <a:lstStyle/>
          <a:p>
            <a:pPr algn="ctr"/>
            <a:r>
              <a:rPr lang="en-US" sz="1000" b="1">
                <a:latin typeface="Arial" charset="0"/>
                <a:ea typeface="Arial" charset="0"/>
                <a:cs typeface="Arial" charset="0"/>
              </a:rPr>
              <a:t>2030</a:t>
            </a:r>
          </a:p>
        </p:txBody>
      </p:sp>
      <p:sp>
        <p:nvSpPr>
          <p:cNvPr id="11" name="TextBox 10"/>
          <p:cNvSpPr txBox="1"/>
          <p:nvPr/>
        </p:nvSpPr>
        <p:spPr>
          <a:xfrm rot="2989084">
            <a:off x="7604261" y="3233273"/>
            <a:ext cx="460170" cy="213585"/>
          </a:xfrm>
          <a:prstGeom prst="rect">
            <a:avLst/>
          </a:prstGeom>
          <a:solidFill>
            <a:schemeClr val="bg1"/>
          </a:solidFill>
        </p:spPr>
        <p:txBody>
          <a:bodyPr wrap="square" rtlCol="0">
            <a:spAutoFit/>
          </a:bodyPr>
          <a:lstStyle/>
          <a:p>
            <a:pPr algn="ctr"/>
            <a:r>
              <a:rPr lang="en-US" sz="800" b="1">
                <a:latin typeface="Arial" charset="0"/>
                <a:ea typeface="Arial" charset="0"/>
                <a:cs typeface="Arial" charset="0"/>
              </a:rPr>
              <a:t>2040</a:t>
            </a:r>
          </a:p>
        </p:txBody>
      </p:sp>
      <p:grpSp>
        <p:nvGrpSpPr>
          <p:cNvPr id="17" name="Group 16">
            <a:extLst>
              <a:ext uri="{FF2B5EF4-FFF2-40B4-BE49-F238E27FC236}">
                <a16:creationId xmlns:a16="http://schemas.microsoft.com/office/drawing/2014/main" id="{073648C3-22FA-0A4D-A7F9-1D207EE67720}"/>
              </a:ext>
            </a:extLst>
          </p:cNvPr>
          <p:cNvGrpSpPr/>
          <p:nvPr/>
        </p:nvGrpSpPr>
        <p:grpSpPr>
          <a:xfrm>
            <a:off x="8020077" y="1520220"/>
            <a:ext cx="2475953" cy="2764170"/>
            <a:chOff x="8022607" y="959117"/>
            <a:chExt cx="3301270" cy="3685560"/>
          </a:xfrm>
        </p:grpSpPr>
        <p:sp>
          <p:nvSpPr>
            <p:cNvPr id="8" name="Explosion 1 7">
              <a:extLst>
                <a:ext uri="{FF2B5EF4-FFF2-40B4-BE49-F238E27FC236}">
                  <a16:creationId xmlns:a16="http://schemas.microsoft.com/office/drawing/2014/main" id="{C6A1F961-B155-BA49-B1C7-4039C79F8D44}"/>
                </a:ext>
              </a:extLst>
            </p:cNvPr>
            <p:cNvSpPr/>
            <p:nvPr/>
          </p:nvSpPr>
          <p:spPr>
            <a:xfrm>
              <a:off x="8022607" y="959117"/>
              <a:ext cx="3301270" cy="36855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a:solidFill>
                    <a:srgbClr val="FFFF00"/>
                  </a:solidFill>
                </a:ln>
              </a:endParaRPr>
            </a:p>
          </p:txBody>
        </p:sp>
        <p:pic>
          <p:nvPicPr>
            <p:cNvPr id="14" name="Picture 7">
              <a:extLst>
                <a:ext uri="{FF2B5EF4-FFF2-40B4-BE49-F238E27FC236}">
                  <a16:creationId xmlns:a16="http://schemas.microsoft.com/office/drawing/2014/main" id="{311E2FB8-D28B-ED45-9062-80E752E994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920574" y="2133310"/>
              <a:ext cx="1487353" cy="10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020B9D9-2643-A942-8DFD-52F50241B621}"/>
                </a:ext>
              </a:extLst>
            </p:cNvPr>
            <p:cNvSpPr txBox="1"/>
            <p:nvPr/>
          </p:nvSpPr>
          <p:spPr>
            <a:xfrm>
              <a:off x="9225261" y="3167964"/>
              <a:ext cx="979784" cy="410369"/>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Vision</a:t>
              </a:r>
            </a:p>
          </p:txBody>
        </p:sp>
      </p:grpSp>
      <p:grpSp>
        <p:nvGrpSpPr>
          <p:cNvPr id="20" name="Group 19">
            <a:extLst>
              <a:ext uri="{FF2B5EF4-FFF2-40B4-BE49-F238E27FC236}">
                <a16:creationId xmlns:a16="http://schemas.microsoft.com/office/drawing/2014/main" id="{01216D87-4E12-694D-8FE5-462602BC9A80}"/>
              </a:ext>
            </a:extLst>
          </p:cNvPr>
          <p:cNvGrpSpPr/>
          <p:nvPr/>
        </p:nvGrpSpPr>
        <p:grpSpPr>
          <a:xfrm>
            <a:off x="1691098" y="4378443"/>
            <a:ext cx="1123837" cy="1315123"/>
            <a:chOff x="222795" y="4694920"/>
            <a:chExt cx="1498449" cy="1753496"/>
          </a:xfrm>
        </p:grpSpPr>
        <p:pic>
          <p:nvPicPr>
            <p:cNvPr id="18" name="Picture 17">
              <a:extLst>
                <a:ext uri="{FF2B5EF4-FFF2-40B4-BE49-F238E27FC236}">
                  <a16:creationId xmlns:a16="http://schemas.microsoft.com/office/drawing/2014/main" id="{4F596B32-69FA-BA4A-A16E-00F16F9C62E5}"/>
                </a:ext>
              </a:extLst>
            </p:cNvPr>
            <p:cNvPicPr>
              <a:picLocks noChangeAspect="1"/>
            </p:cNvPicPr>
            <p:nvPr/>
          </p:nvPicPr>
          <p:blipFill>
            <a:blip r:embed="rId5"/>
            <a:stretch>
              <a:fillRect/>
            </a:stretch>
          </p:blipFill>
          <p:spPr>
            <a:xfrm rot="20677644">
              <a:off x="222795" y="4694920"/>
              <a:ext cx="1479360" cy="1273663"/>
            </a:xfrm>
            <a:prstGeom prst="rect">
              <a:avLst/>
            </a:prstGeom>
          </p:spPr>
        </p:pic>
        <p:sp>
          <p:nvSpPr>
            <p:cNvPr id="19" name="TextBox 18">
              <a:extLst>
                <a:ext uri="{FF2B5EF4-FFF2-40B4-BE49-F238E27FC236}">
                  <a16:creationId xmlns:a16="http://schemas.microsoft.com/office/drawing/2014/main" id="{55A53682-64DE-5547-BAB6-9C15286CD133}"/>
                </a:ext>
              </a:extLst>
            </p:cNvPr>
            <p:cNvSpPr txBox="1"/>
            <p:nvPr/>
          </p:nvSpPr>
          <p:spPr>
            <a:xfrm rot="20665164">
              <a:off x="620446" y="5750790"/>
              <a:ext cx="1100798" cy="697626"/>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Present</a:t>
              </a:r>
            </a:p>
          </p:txBody>
        </p:sp>
      </p:grpSp>
    </p:spTree>
    <p:extLst>
      <p:ext uri="{BB962C8B-B14F-4D97-AF65-F5344CB8AC3E}">
        <p14:creationId xmlns:p14="http://schemas.microsoft.com/office/powerpoint/2010/main" val="18163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667001" y="2870506"/>
            <a:ext cx="6858000" cy="1134665"/>
          </a:xfrm>
          <a:prstGeom prst="rect">
            <a:avLst/>
          </a:prstGeom>
        </p:spPr>
        <p:txBody>
          <a:bodyPr anchor="ctr">
            <a:noAutofit/>
          </a:bodyPr>
          <a:lstStyle>
            <a:lvl1pPr eaLnBrk="0" hangingPunct="0">
              <a:defRPr sz="2400">
                <a:solidFill>
                  <a:schemeClr val="bg2"/>
                </a:solidFill>
                <a:latin typeface="Arial" charset="0"/>
                <a:ea typeface="ＭＳ Ｐゴシック" charset="-128"/>
              </a:defRPr>
            </a:lvl1pPr>
            <a:lvl2pPr marL="742950" indent="-285750" eaLnBrk="0" hangingPunct="0">
              <a:defRPr sz="2400">
                <a:solidFill>
                  <a:schemeClr val="bg2"/>
                </a:solidFill>
                <a:latin typeface="Arial" charset="0"/>
                <a:ea typeface="ＭＳ Ｐゴシック" charset="-128"/>
              </a:defRPr>
            </a:lvl2pPr>
            <a:lvl3pPr marL="1143000" indent="-228600" eaLnBrk="0" hangingPunct="0">
              <a:defRPr sz="2400">
                <a:solidFill>
                  <a:schemeClr val="bg2"/>
                </a:solidFill>
                <a:latin typeface="Arial" charset="0"/>
                <a:ea typeface="ＭＳ Ｐゴシック" charset="-128"/>
              </a:defRPr>
            </a:lvl3pPr>
            <a:lvl4pPr marL="1600200" indent="-228600" eaLnBrk="0" hangingPunct="0">
              <a:defRPr sz="2400">
                <a:solidFill>
                  <a:schemeClr val="bg2"/>
                </a:solidFill>
                <a:latin typeface="Arial" charset="0"/>
                <a:ea typeface="ＭＳ Ｐゴシック" charset="-128"/>
              </a:defRPr>
            </a:lvl4pPr>
            <a:lvl5pPr marL="2057400" indent="-228600" eaLnBrk="0" hangingPunct="0">
              <a:defRPr sz="2400">
                <a:solidFill>
                  <a:schemeClr val="bg2"/>
                </a:solidFill>
                <a:latin typeface="Arial" charset="0"/>
                <a:ea typeface="ＭＳ Ｐゴシック" charset="-128"/>
              </a:defRPr>
            </a:lvl5pPr>
            <a:lvl6pPr marL="2514600" indent="-228600" eaLnBrk="0" fontAlgn="base" hangingPunct="0">
              <a:spcBef>
                <a:spcPct val="0"/>
              </a:spcBef>
              <a:spcAft>
                <a:spcPct val="0"/>
              </a:spcAft>
              <a:defRPr sz="2400">
                <a:solidFill>
                  <a:schemeClr val="bg2"/>
                </a:solidFill>
                <a:latin typeface="Arial" charset="0"/>
                <a:ea typeface="ＭＳ Ｐゴシック" charset="-128"/>
              </a:defRPr>
            </a:lvl6pPr>
            <a:lvl7pPr marL="2971800" indent="-228600" eaLnBrk="0" fontAlgn="base" hangingPunct="0">
              <a:spcBef>
                <a:spcPct val="0"/>
              </a:spcBef>
              <a:spcAft>
                <a:spcPct val="0"/>
              </a:spcAft>
              <a:defRPr sz="2400">
                <a:solidFill>
                  <a:schemeClr val="bg2"/>
                </a:solidFill>
                <a:latin typeface="Arial" charset="0"/>
                <a:ea typeface="ＭＳ Ｐゴシック" charset="-128"/>
              </a:defRPr>
            </a:lvl7pPr>
            <a:lvl8pPr marL="3429000" indent="-228600" eaLnBrk="0" fontAlgn="base" hangingPunct="0">
              <a:spcBef>
                <a:spcPct val="0"/>
              </a:spcBef>
              <a:spcAft>
                <a:spcPct val="0"/>
              </a:spcAft>
              <a:defRPr sz="2400">
                <a:solidFill>
                  <a:schemeClr val="bg2"/>
                </a:solidFill>
                <a:latin typeface="Arial" charset="0"/>
                <a:ea typeface="ＭＳ Ｐゴシック" charset="-128"/>
              </a:defRPr>
            </a:lvl8pPr>
            <a:lvl9pPr marL="3886200" indent="-228600" eaLnBrk="0" fontAlgn="base" hangingPunct="0">
              <a:spcBef>
                <a:spcPct val="0"/>
              </a:spcBef>
              <a:spcAft>
                <a:spcPct val="0"/>
              </a:spcAft>
              <a:defRPr sz="2400">
                <a:solidFill>
                  <a:schemeClr val="bg2"/>
                </a:solidFill>
                <a:latin typeface="Arial" charset="0"/>
                <a:ea typeface="ＭＳ Ｐゴシック" charset="-128"/>
              </a:defRPr>
            </a:lvl9pPr>
          </a:lstStyle>
          <a:p>
            <a:pPr algn="ctr" eaLnBrk="1" hangingPunct="1"/>
            <a:r>
              <a:rPr lang="en-AU" altLang="x-none" sz="4400" b="1">
                <a:solidFill>
                  <a:schemeClr val="tx1"/>
                </a:solidFill>
                <a:latin typeface="Arial Black" panose="020B0604020202020204" pitchFamily="34" charset="0"/>
                <a:ea typeface="Arial Narrow" charset="0"/>
                <a:cs typeface="Arial Black" panose="020B0604020202020204" pitchFamily="34" charset="0"/>
              </a:rPr>
              <a:t>Adaptation Pathways Planning </a:t>
            </a:r>
          </a:p>
        </p:txBody>
      </p:sp>
    </p:spTree>
    <p:extLst>
      <p:ext uri="{BB962C8B-B14F-4D97-AF65-F5344CB8AC3E}">
        <p14:creationId xmlns:p14="http://schemas.microsoft.com/office/powerpoint/2010/main" val="2050897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9"/>
          <p:cNvSpPr txBox="1">
            <a:spLocks noChangeArrowheads="1"/>
          </p:cNvSpPr>
          <p:nvPr/>
        </p:nvSpPr>
        <p:spPr bwMode="auto">
          <a:xfrm>
            <a:off x="2792993" y="271624"/>
            <a:ext cx="66060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charset="0"/>
                <a:ea typeface="ＭＳ Ｐゴシック" charset="-128"/>
              </a:defRPr>
            </a:lvl1pPr>
            <a:lvl2pPr marL="742950" indent="-285750" eaLnBrk="0" hangingPunct="0">
              <a:defRPr sz="2400">
                <a:solidFill>
                  <a:schemeClr val="bg2"/>
                </a:solidFill>
                <a:latin typeface="Arial" charset="0"/>
                <a:ea typeface="ＭＳ Ｐゴシック" charset="-128"/>
              </a:defRPr>
            </a:lvl2pPr>
            <a:lvl3pPr marL="1143000" indent="-228600" eaLnBrk="0" hangingPunct="0">
              <a:defRPr sz="2400">
                <a:solidFill>
                  <a:schemeClr val="bg2"/>
                </a:solidFill>
                <a:latin typeface="Arial" charset="0"/>
                <a:ea typeface="ＭＳ Ｐゴシック" charset="-128"/>
              </a:defRPr>
            </a:lvl3pPr>
            <a:lvl4pPr marL="1600200" indent="-228600" eaLnBrk="0" hangingPunct="0">
              <a:defRPr sz="2400">
                <a:solidFill>
                  <a:schemeClr val="bg2"/>
                </a:solidFill>
                <a:latin typeface="Arial" charset="0"/>
                <a:ea typeface="ＭＳ Ｐゴシック" charset="-128"/>
              </a:defRPr>
            </a:lvl4pPr>
            <a:lvl5pPr marL="2057400" indent="-228600" eaLnBrk="0" hangingPunct="0">
              <a:defRPr sz="2400">
                <a:solidFill>
                  <a:schemeClr val="bg2"/>
                </a:solidFill>
                <a:latin typeface="Arial" charset="0"/>
                <a:ea typeface="ＭＳ Ｐゴシック" charset="-128"/>
              </a:defRPr>
            </a:lvl5pPr>
            <a:lvl6pPr marL="2514600" indent="-228600" eaLnBrk="0" fontAlgn="base" hangingPunct="0">
              <a:spcBef>
                <a:spcPct val="0"/>
              </a:spcBef>
              <a:spcAft>
                <a:spcPct val="0"/>
              </a:spcAft>
              <a:defRPr sz="2400">
                <a:solidFill>
                  <a:schemeClr val="bg2"/>
                </a:solidFill>
                <a:latin typeface="Arial" charset="0"/>
                <a:ea typeface="ＭＳ Ｐゴシック" charset="-128"/>
              </a:defRPr>
            </a:lvl6pPr>
            <a:lvl7pPr marL="2971800" indent="-228600" eaLnBrk="0" fontAlgn="base" hangingPunct="0">
              <a:spcBef>
                <a:spcPct val="0"/>
              </a:spcBef>
              <a:spcAft>
                <a:spcPct val="0"/>
              </a:spcAft>
              <a:defRPr sz="2400">
                <a:solidFill>
                  <a:schemeClr val="bg2"/>
                </a:solidFill>
                <a:latin typeface="Arial" charset="0"/>
                <a:ea typeface="ＭＳ Ｐゴシック" charset="-128"/>
              </a:defRPr>
            </a:lvl7pPr>
            <a:lvl8pPr marL="3429000" indent="-228600" eaLnBrk="0" fontAlgn="base" hangingPunct="0">
              <a:spcBef>
                <a:spcPct val="0"/>
              </a:spcBef>
              <a:spcAft>
                <a:spcPct val="0"/>
              </a:spcAft>
              <a:defRPr sz="2400">
                <a:solidFill>
                  <a:schemeClr val="bg2"/>
                </a:solidFill>
                <a:latin typeface="Arial" charset="0"/>
                <a:ea typeface="ＭＳ Ｐゴシック" charset="-128"/>
              </a:defRPr>
            </a:lvl8pPr>
            <a:lvl9pPr marL="3886200" indent="-228600" eaLnBrk="0" fontAlgn="base" hangingPunct="0">
              <a:spcBef>
                <a:spcPct val="0"/>
              </a:spcBef>
              <a:spcAft>
                <a:spcPct val="0"/>
              </a:spcAft>
              <a:defRPr sz="2400">
                <a:solidFill>
                  <a:schemeClr val="bg2"/>
                </a:solidFill>
                <a:latin typeface="Arial" charset="0"/>
                <a:ea typeface="ＭＳ Ｐゴシック" charset="-128"/>
              </a:defRPr>
            </a:lvl9pPr>
          </a:lstStyle>
          <a:p>
            <a:pPr algn="ctr" eaLnBrk="1" hangingPunct="1"/>
            <a:r>
              <a:rPr lang="en-AU" altLang="x-none" sz="2800" b="1">
                <a:solidFill>
                  <a:schemeClr val="tx1"/>
                </a:solidFill>
                <a:latin typeface="Arial Black" charset="0"/>
              </a:rPr>
              <a:t>Various Pathways to the Future</a:t>
            </a:r>
          </a:p>
        </p:txBody>
      </p:sp>
      <p:pic>
        <p:nvPicPr>
          <p:cNvPr id="5" name="Picture 4" descr="mage result for images pathways to the future">
            <a:extLst>
              <a:ext uri="{FF2B5EF4-FFF2-40B4-BE49-F238E27FC236}">
                <a16:creationId xmlns:a16="http://schemas.microsoft.com/office/drawing/2014/main" id="{D091CCB2-A7BB-AB4F-AA7E-8D28DCCF1FD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3712396" y="2599363"/>
            <a:ext cx="4674742" cy="3318553"/>
          </a:xfrm>
          <a:prstGeom prst="rect">
            <a:avLst/>
          </a:prstGeom>
          <a:noFill/>
          <a:ln>
            <a:noFill/>
          </a:ln>
        </p:spPr>
      </p:pic>
      <p:pic>
        <p:nvPicPr>
          <p:cNvPr id="1026" name="Picture 2" descr="Image result for images the future">
            <a:extLst>
              <a:ext uri="{FF2B5EF4-FFF2-40B4-BE49-F238E27FC236}">
                <a16:creationId xmlns:a16="http://schemas.microsoft.com/office/drawing/2014/main" id="{F816B21D-7505-EE40-A4C3-077859D6DB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6051" y="1295833"/>
            <a:ext cx="2507777" cy="182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88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Models of the adaptation pathways approach">
            <a:extLst>
              <a:ext uri="{FF2B5EF4-FFF2-40B4-BE49-F238E27FC236}">
                <a16:creationId xmlns:a16="http://schemas.microsoft.com/office/drawing/2014/main" id="{08B796D4-84E3-9246-8F05-BA9C47F81D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90838" y="2016581"/>
            <a:ext cx="7410327" cy="2824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EB8A79E-B558-6648-8955-148F406D88C3}"/>
              </a:ext>
            </a:extLst>
          </p:cNvPr>
          <p:cNvSpPr txBox="1"/>
          <p:nvPr/>
        </p:nvSpPr>
        <p:spPr>
          <a:xfrm>
            <a:off x="3540577" y="5068960"/>
            <a:ext cx="1314452" cy="769441"/>
          </a:xfrm>
          <a:prstGeom prst="rect">
            <a:avLst/>
          </a:prstGeom>
          <a:noFill/>
        </p:spPr>
        <p:txBody>
          <a:bodyPr wrap="square" rtlCol="0">
            <a:spAutoFit/>
          </a:bodyPr>
          <a:lstStyle/>
          <a:p>
            <a:pPr algn="ctr"/>
            <a:r>
              <a:rPr lang="en-US" sz="1100" b="1">
                <a:latin typeface="Arial Narrow" panose="020B0604020202020204" pitchFamily="34" charset="0"/>
                <a:cs typeface="Arial Narrow" panose="020B0604020202020204" pitchFamily="34" charset="0"/>
              </a:rPr>
              <a:t>Key Decision Point in Adaptation (Transfer Station to a New Action)</a:t>
            </a:r>
          </a:p>
        </p:txBody>
      </p:sp>
      <p:sp>
        <p:nvSpPr>
          <p:cNvPr id="4" name="TextBox 3">
            <a:extLst>
              <a:ext uri="{FF2B5EF4-FFF2-40B4-BE49-F238E27FC236}">
                <a16:creationId xmlns:a16="http://schemas.microsoft.com/office/drawing/2014/main" id="{12810F9C-69BB-FD45-9B69-A9276A425985}"/>
              </a:ext>
            </a:extLst>
          </p:cNvPr>
          <p:cNvSpPr txBox="1"/>
          <p:nvPr/>
        </p:nvSpPr>
        <p:spPr>
          <a:xfrm>
            <a:off x="4950960" y="5068959"/>
            <a:ext cx="873578" cy="430887"/>
          </a:xfrm>
          <a:prstGeom prst="rect">
            <a:avLst/>
          </a:prstGeom>
          <a:noFill/>
        </p:spPr>
        <p:txBody>
          <a:bodyPr wrap="square" rtlCol="0">
            <a:spAutoFit/>
          </a:bodyPr>
          <a:lstStyle/>
          <a:p>
            <a:pPr algn="ctr"/>
            <a:r>
              <a:rPr lang="en-US" sz="1100" b="1">
                <a:latin typeface="Arial Narrow" panose="020B0604020202020204" pitchFamily="34" charset="0"/>
                <a:cs typeface="Arial Narrow" panose="020B0604020202020204" pitchFamily="34" charset="0"/>
              </a:rPr>
              <a:t>Selected Pathway</a:t>
            </a:r>
          </a:p>
        </p:txBody>
      </p:sp>
      <p:sp>
        <p:nvSpPr>
          <p:cNvPr id="6" name="TextBox 5">
            <a:extLst>
              <a:ext uri="{FF2B5EF4-FFF2-40B4-BE49-F238E27FC236}">
                <a16:creationId xmlns:a16="http://schemas.microsoft.com/office/drawing/2014/main" id="{2FEAB85A-BC50-DF4D-B7F2-BBEB59566E47}"/>
              </a:ext>
            </a:extLst>
          </p:cNvPr>
          <p:cNvSpPr txBox="1"/>
          <p:nvPr/>
        </p:nvSpPr>
        <p:spPr>
          <a:xfrm>
            <a:off x="2013856" y="5068959"/>
            <a:ext cx="1314452" cy="600164"/>
          </a:xfrm>
          <a:prstGeom prst="rect">
            <a:avLst/>
          </a:prstGeom>
          <a:noFill/>
        </p:spPr>
        <p:txBody>
          <a:bodyPr wrap="square" rtlCol="0">
            <a:spAutoFit/>
          </a:bodyPr>
          <a:lstStyle/>
          <a:p>
            <a:pPr algn="ctr"/>
            <a:r>
              <a:rPr lang="en-US" sz="1100" b="1">
                <a:latin typeface="Arial Narrow" panose="020B0604020202020204" pitchFamily="34" charset="0"/>
                <a:cs typeface="Arial Narrow" panose="020B0604020202020204" pitchFamily="34" charset="0"/>
              </a:rPr>
              <a:t>Adaptation Signal</a:t>
            </a:r>
          </a:p>
          <a:p>
            <a:pPr algn="ctr"/>
            <a:r>
              <a:rPr lang="en-US" sz="1100" b="1">
                <a:latin typeface="Arial Narrow" panose="020B0604020202020204" pitchFamily="34" charset="0"/>
                <a:cs typeface="Arial Narrow" panose="020B0604020202020204" pitchFamily="34" charset="0"/>
              </a:rPr>
              <a:t>(turning, tipping &amp; trigger points)</a:t>
            </a:r>
          </a:p>
        </p:txBody>
      </p:sp>
      <p:cxnSp>
        <p:nvCxnSpPr>
          <p:cNvPr id="8" name="Straight Arrow Connector 7">
            <a:extLst>
              <a:ext uri="{FF2B5EF4-FFF2-40B4-BE49-F238E27FC236}">
                <a16:creationId xmlns:a16="http://schemas.microsoft.com/office/drawing/2014/main" id="{F6C08E2E-EB36-9545-8CB0-8C409D910856}"/>
              </a:ext>
            </a:extLst>
          </p:cNvPr>
          <p:cNvCxnSpPr>
            <a:cxnSpLocks/>
            <a:stCxn id="6" idx="0"/>
          </p:cNvCxnSpPr>
          <p:nvPr/>
        </p:nvCxnSpPr>
        <p:spPr>
          <a:xfrm flipV="1">
            <a:off x="2671082" y="3610963"/>
            <a:ext cx="823062" cy="14579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056025-EF37-A94A-96A3-09E97495808C}"/>
              </a:ext>
            </a:extLst>
          </p:cNvPr>
          <p:cNvCxnSpPr>
            <a:cxnSpLocks/>
            <a:stCxn id="2" idx="0"/>
          </p:cNvCxnSpPr>
          <p:nvPr/>
        </p:nvCxnSpPr>
        <p:spPr>
          <a:xfrm flipH="1" flipV="1">
            <a:off x="3974307" y="3793109"/>
            <a:ext cx="223496" cy="12758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CDBCF3-92E2-5642-927C-4617330C300F}"/>
              </a:ext>
            </a:extLst>
          </p:cNvPr>
          <p:cNvCxnSpPr>
            <a:cxnSpLocks/>
            <a:stCxn id="4" idx="0"/>
          </p:cNvCxnSpPr>
          <p:nvPr/>
        </p:nvCxnSpPr>
        <p:spPr>
          <a:xfrm flipH="1" flipV="1">
            <a:off x="4442735" y="3585296"/>
            <a:ext cx="945014" cy="1483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riangle 8">
            <a:extLst>
              <a:ext uri="{FF2B5EF4-FFF2-40B4-BE49-F238E27FC236}">
                <a16:creationId xmlns:a16="http://schemas.microsoft.com/office/drawing/2014/main" id="{7D069564-FF59-794F-AEA9-8F96F115B521}"/>
              </a:ext>
            </a:extLst>
          </p:cNvPr>
          <p:cNvSpPr/>
          <p:nvPr/>
        </p:nvSpPr>
        <p:spPr>
          <a:xfrm>
            <a:off x="3424238" y="3422009"/>
            <a:ext cx="214313" cy="16328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riangle 13">
            <a:extLst>
              <a:ext uri="{FF2B5EF4-FFF2-40B4-BE49-F238E27FC236}">
                <a16:creationId xmlns:a16="http://schemas.microsoft.com/office/drawing/2014/main" id="{27EFB5F3-AE18-974B-94D0-6031AB53EFF1}"/>
              </a:ext>
            </a:extLst>
          </p:cNvPr>
          <p:cNvSpPr/>
          <p:nvPr/>
        </p:nvSpPr>
        <p:spPr>
          <a:xfrm>
            <a:off x="4736648" y="3340366"/>
            <a:ext cx="214313" cy="16328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riangle 14">
            <a:extLst>
              <a:ext uri="{FF2B5EF4-FFF2-40B4-BE49-F238E27FC236}">
                <a16:creationId xmlns:a16="http://schemas.microsoft.com/office/drawing/2014/main" id="{720A7FF9-31E4-D442-8EE7-BFB0B16D85C8}"/>
              </a:ext>
            </a:extLst>
          </p:cNvPr>
          <p:cNvSpPr/>
          <p:nvPr/>
        </p:nvSpPr>
        <p:spPr>
          <a:xfrm>
            <a:off x="5799025" y="2768866"/>
            <a:ext cx="214313" cy="16328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riangle 15">
            <a:extLst>
              <a:ext uri="{FF2B5EF4-FFF2-40B4-BE49-F238E27FC236}">
                <a16:creationId xmlns:a16="http://schemas.microsoft.com/office/drawing/2014/main" id="{47EB9D4F-FBD4-9F4A-BA9B-5A0C9D21B68A}"/>
              </a:ext>
            </a:extLst>
          </p:cNvPr>
          <p:cNvSpPr/>
          <p:nvPr/>
        </p:nvSpPr>
        <p:spPr>
          <a:xfrm>
            <a:off x="7008359" y="3610961"/>
            <a:ext cx="214313" cy="16328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riangle 16">
            <a:extLst>
              <a:ext uri="{FF2B5EF4-FFF2-40B4-BE49-F238E27FC236}">
                <a16:creationId xmlns:a16="http://schemas.microsoft.com/office/drawing/2014/main" id="{B04D1039-4444-014F-BA53-A722344685AB}"/>
              </a:ext>
            </a:extLst>
          </p:cNvPr>
          <p:cNvSpPr/>
          <p:nvPr/>
        </p:nvSpPr>
        <p:spPr>
          <a:xfrm>
            <a:off x="8608559" y="2932152"/>
            <a:ext cx="214313" cy="16328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riangle 17">
            <a:extLst>
              <a:ext uri="{FF2B5EF4-FFF2-40B4-BE49-F238E27FC236}">
                <a16:creationId xmlns:a16="http://schemas.microsoft.com/office/drawing/2014/main" id="{05CF426A-7541-A242-9829-D5FD697CA0DA}"/>
              </a:ext>
            </a:extLst>
          </p:cNvPr>
          <p:cNvSpPr/>
          <p:nvPr/>
        </p:nvSpPr>
        <p:spPr>
          <a:xfrm>
            <a:off x="7838673" y="3692604"/>
            <a:ext cx="214313" cy="16328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riangle 18">
            <a:extLst>
              <a:ext uri="{FF2B5EF4-FFF2-40B4-BE49-F238E27FC236}">
                <a16:creationId xmlns:a16="http://schemas.microsoft.com/office/drawing/2014/main" id="{79E28855-B846-8F4B-B4FA-B64065C51FCD}"/>
              </a:ext>
            </a:extLst>
          </p:cNvPr>
          <p:cNvSpPr/>
          <p:nvPr/>
        </p:nvSpPr>
        <p:spPr>
          <a:xfrm>
            <a:off x="9259661" y="2967156"/>
            <a:ext cx="214313" cy="163286"/>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F33735DF-3602-2F45-9115-4E8747E1335B}"/>
              </a:ext>
            </a:extLst>
          </p:cNvPr>
          <p:cNvSpPr txBox="1"/>
          <p:nvPr/>
        </p:nvSpPr>
        <p:spPr>
          <a:xfrm>
            <a:off x="9863011" y="2972973"/>
            <a:ext cx="400110" cy="881744"/>
          </a:xfrm>
          <a:prstGeom prst="rect">
            <a:avLst/>
          </a:prstGeom>
          <a:solidFill>
            <a:srgbClr val="FFFF00"/>
          </a:solidFill>
          <a:ln>
            <a:solidFill>
              <a:schemeClr val="tx1"/>
            </a:solidFill>
          </a:ln>
        </p:spPr>
        <p:txBody>
          <a:bodyPr vert="vert270" wrap="square" rtlCol="0">
            <a:spAutoFit/>
          </a:bodyPr>
          <a:lstStyle/>
          <a:p>
            <a:pPr algn="ctr"/>
            <a:r>
              <a:rPr lang="en-US" sz="1400">
                <a:solidFill>
                  <a:schemeClr val="bg1"/>
                </a:solidFill>
              </a:rPr>
              <a:t>VISION</a:t>
            </a:r>
          </a:p>
        </p:txBody>
      </p:sp>
      <p:sp>
        <p:nvSpPr>
          <p:cNvPr id="25" name="TextBox 24">
            <a:extLst>
              <a:ext uri="{FF2B5EF4-FFF2-40B4-BE49-F238E27FC236}">
                <a16:creationId xmlns:a16="http://schemas.microsoft.com/office/drawing/2014/main" id="{9DB88FC9-1390-8D4F-985D-F4A41CBE4BB5}"/>
              </a:ext>
            </a:extLst>
          </p:cNvPr>
          <p:cNvSpPr txBox="1"/>
          <p:nvPr/>
        </p:nvSpPr>
        <p:spPr>
          <a:xfrm>
            <a:off x="1999318" y="3048799"/>
            <a:ext cx="400110" cy="881744"/>
          </a:xfrm>
          <a:prstGeom prst="rect">
            <a:avLst/>
          </a:prstGeom>
          <a:solidFill>
            <a:srgbClr val="92D050"/>
          </a:solidFill>
          <a:ln>
            <a:solidFill>
              <a:schemeClr val="tx1"/>
            </a:solidFill>
          </a:ln>
        </p:spPr>
        <p:txBody>
          <a:bodyPr vert="vert270" wrap="square" rtlCol="0">
            <a:spAutoFit/>
          </a:bodyPr>
          <a:lstStyle/>
          <a:p>
            <a:pPr algn="ctr"/>
            <a:r>
              <a:rPr lang="en-US" sz="1400">
                <a:solidFill>
                  <a:schemeClr val="bg1"/>
                </a:solidFill>
              </a:rPr>
              <a:t>Present</a:t>
            </a:r>
          </a:p>
        </p:txBody>
      </p:sp>
      <p:sp>
        <p:nvSpPr>
          <p:cNvPr id="24" name="TextBox 23">
            <a:extLst>
              <a:ext uri="{FF2B5EF4-FFF2-40B4-BE49-F238E27FC236}">
                <a16:creationId xmlns:a16="http://schemas.microsoft.com/office/drawing/2014/main" id="{E149A4C8-5842-714E-A200-CB1192331470}"/>
              </a:ext>
            </a:extLst>
          </p:cNvPr>
          <p:cNvSpPr txBox="1"/>
          <p:nvPr/>
        </p:nvSpPr>
        <p:spPr>
          <a:xfrm>
            <a:off x="2311728" y="469616"/>
            <a:ext cx="7568544" cy="523220"/>
          </a:xfrm>
          <a:prstGeom prst="rect">
            <a:avLst/>
          </a:prstGeom>
          <a:noFill/>
        </p:spPr>
        <p:txBody>
          <a:bodyPr wrap="square" rtlCol="0">
            <a:spAutoFit/>
          </a:bodyPr>
          <a:lstStyle/>
          <a:p>
            <a:pPr algn="ctr"/>
            <a:r>
              <a:rPr lang="en-US" sz="2800" b="1">
                <a:latin typeface="Arial Black" panose="020B0604020202020204" pitchFamily="34" charset="0"/>
                <a:cs typeface="Arial Black" panose="020B0604020202020204" pitchFamily="34" charset="0"/>
              </a:rPr>
              <a:t>An Adaptation Pathway Planning Map</a:t>
            </a:r>
          </a:p>
        </p:txBody>
      </p:sp>
      <p:sp>
        <p:nvSpPr>
          <p:cNvPr id="26" name="Doughnut 25">
            <a:extLst>
              <a:ext uri="{FF2B5EF4-FFF2-40B4-BE49-F238E27FC236}">
                <a16:creationId xmlns:a16="http://schemas.microsoft.com/office/drawing/2014/main" id="{B7826200-BC12-8546-9E90-14CEA02CA5D7}"/>
              </a:ext>
            </a:extLst>
          </p:cNvPr>
          <p:cNvSpPr/>
          <p:nvPr/>
        </p:nvSpPr>
        <p:spPr>
          <a:xfrm>
            <a:off x="3927363" y="3578834"/>
            <a:ext cx="96912" cy="11377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Doughnut 27">
            <a:extLst>
              <a:ext uri="{FF2B5EF4-FFF2-40B4-BE49-F238E27FC236}">
                <a16:creationId xmlns:a16="http://schemas.microsoft.com/office/drawing/2014/main" id="{2C9BD6CD-F78A-6D43-9B84-04CC45209F0B}"/>
              </a:ext>
            </a:extLst>
          </p:cNvPr>
          <p:cNvSpPr/>
          <p:nvPr/>
        </p:nvSpPr>
        <p:spPr>
          <a:xfrm>
            <a:off x="5192828" y="3254501"/>
            <a:ext cx="96912" cy="11377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9" name="Doughnut 28">
            <a:extLst>
              <a:ext uri="{FF2B5EF4-FFF2-40B4-BE49-F238E27FC236}">
                <a16:creationId xmlns:a16="http://schemas.microsoft.com/office/drawing/2014/main" id="{5C563654-EBDF-C040-96EC-480562343861}"/>
              </a:ext>
            </a:extLst>
          </p:cNvPr>
          <p:cNvSpPr/>
          <p:nvPr/>
        </p:nvSpPr>
        <p:spPr>
          <a:xfrm>
            <a:off x="6196997" y="2703818"/>
            <a:ext cx="96912" cy="11377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0" name="Doughnut 29">
            <a:extLst>
              <a:ext uri="{FF2B5EF4-FFF2-40B4-BE49-F238E27FC236}">
                <a16:creationId xmlns:a16="http://schemas.microsoft.com/office/drawing/2014/main" id="{2F5092BD-E4CC-7746-AB9C-8EB2201C6E69}"/>
              </a:ext>
            </a:extLst>
          </p:cNvPr>
          <p:cNvSpPr/>
          <p:nvPr/>
        </p:nvSpPr>
        <p:spPr>
          <a:xfrm>
            <a:off x="7213508" y="4006898"/>
            <a:ext cx="96912" cy="11377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1" name="Doughnut 30">
            <a:extLst>
              <a:ext uri="{FF2B5EF4-FFF2-40B4-BE49-F238E27FC236}">
                <a16:creationId xmlns:a16="http://schemas.microsoft.com/office/drawing/2014/main" id="{B9084D7A-4385-3548-BF9E-F7CC773429B2}"/>
              </a:ext>
            </a:extLst>
          </p:cNvPr>
          <p:cNvSpPr/>
          <p:nvPr/>
        </p:nvSpPr>
        <p:spPr>
          <a:xfrm>
            <a:off x="8085643" y="3413846"/>
            <a:ext cx="96912" cy="11377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2" name="Doughnut 31">
            <a:extLst>
              <a:ext uri="{FF2B5EF4-FFF2-40B4-BE49-F238E27FC236}">
                <a16:creationId xmlns:a16="http://schemas.microsoft.com/office/drawing/2014/main" id="{ECF7135C-1B2F-1446-B677-822726A220C2}"/>
              </a:ext>
            </a:extLst>
          </p:cNvPr>
          <p:cNvSpPr/>
          <p:nvPr/>
        </p:nvSpPr>
        <p:spPr>
          <a:xfrm>
            <a:off x="9658692" y="3181287"/>
            <a:ext cx="96912" cy="11377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3" name="Doughnut 32">
            <a:extLst>
              <a:ext uri="{FF2B5EF4-FFF2-40B4-BE49-F238E27FC236}">
                <a16:creationId xmlns:a16="http://schemas.microsoft.com/office/drawing/2014/main" id="{A18D72A3-7355-044C-B7BC-2EB18D16A550}"/>
              </a:ext>
            </a:extLst>
          </p:cNvPr>
          <p:cNvSpPr/>
          <p:nvPr/>
        </p:nvSpPr>
        <p:spPr>
          <a:xfrm>
            <a:off x="9058777" y="2915824"/>
            <a:ext cx="96912" cy="11377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184441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4098"/>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animBg="1"/>
      <p:bldP spid="14" grpId="0" animBg="1"/>
      <p:bldP spid="15" grpId="0" animBg="1"/>
      <p:bldP spid="16" grpId="0" animBg="1"/>
      <p:bldP spid="17" grpId="0" animBg="1"/>
      <p:bldP spid="18" grpId="0" animBg="1"/>
      <p:bldP spid="19" grpId="0" animBg="1"/>
      <p:bldP spid="26" grpId="0" animBg="1"/>
      <p:bldP spid="28" grpId="0" animBg="1"/>
      <p:bldP spid="29" grpId="0" animBg="1"/>
      <p:bldP spid="30" grpId="0" animBg="1"/>
      <p:bldP spid="31" grpId="0" animBg="1"/>
      <p:bldP spid="32"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E43F97B2-0BA9-4EB0-8352-55C8CD676C2D}"/>
              </a:ext>
            </a:extLst>
          </p:cNvPr>
          <p:cNvSpPr>
            <a:spLocks noGrp="1"/>
          </p:cNvSpPr>
          <p:nvPr>
            <p:ph sz="half" idx="1"/>
          </p:nvPr>
        </p:nvSpPr>
        <p:spPr>
          <a:xfrm>
            <a:off x="301833" y="1189079"/>
            <a:ext cx="5534945" cy="887636"/>
          </a:xfrm>
        </p:spPr>
        <p:txBody>
          <a:bodyPr/>
          <a:lstStyle/>
          <a:p>
            <a:pPr marL="0" indent="0">
              <a:buNone/>
            </a:pPr>
            <a:r>
              <a:rPr lang="en-US" sz="2400" dirty="0"/>
              <a:t>The following senior staff structure was adopted by Council on 6 August 2020 </a:t>
            </a:r>
          </a:p>
        </p:txBody>
      </p:sp>
      <p:pic>
        <p:nvPicPr>
          <p:cNvPr id="5" name="Content Placeholder 4">
            <a:extLst>
              <a:ext uri="{FF2B5EF4-FFF2-40B4-BE49-F238E27FC236}">
                <a16:creationId xmlns:a16="http://schemas.microsoft.com/office/drawing/2014/main" id="{C91B13B3-9036-4583-AD67-1ABFAA3D7A78}"/>
              </a:ext>
            </a:extLst>
          </p:cNvPr>
          <p:cNvPicPr>
            <a:picLocks noGrp="1" noChangeAspect="1"/>
          </p:cNvPicPr>
          <p:nvPr>
            <p:ph sz="half" idx="2"/>
          </p:nvPr>
        </p:nvPicPr>
        <p:blipFill>
          <a:blip r:embed="rId3"/>
          <a:stretch>
            <a:fillRect/>
          </a:stretch>
        </p:blipFill>
        <p:spPr>
          <a:xfrm>
            <a:off x="706016" y="2188099"/>
            <a:ext cx="10214533" cy="2854876"/>
          </a:xfrm>
          <a:noFill/>
        </p:spPr>
      </p:pic>
      <p:sp>
        <p:nvSpPr>
          <p:cNvPr id="2" name="Title 1">
            <a:extLst>
              <a:ext uri="{FF2B5EF4-FFF2-40B4-BE49-F238E27FC236}">
                <a16:creationId xmlns:a16="http://schemas.microsoft.com/office/drawing/2014/main" id="{534DA4DD-C87E-44BE-989F-EA676BDABCBE}"/>
              </a:ext>
            </a:extLst>
          </p:cNvPr>
          <p:cNvSpPr>
            <a:spLocks noGrp="1"/>
          </p:cNvSpPr>
          <p:nvPr>
            <p:ph type="title"/>
          </p:nvPr>
        </p:nvSpPr>
        <p:spPr>
          <a:xfrm>
            <a:off x="395140" y="256718"/>
            <a:ext cx="9634981" cy="530421"/>
          </a:xfrm>
        </p:spPr>
        <p:txBody>
          <a:bodyPr>
            <a:noAutofit/>
          </a:bodyPr>
          <a:lstStyle/>
          <a:p>
            <a:r>
              <a:rPr lang="en-AU" dirty="0"/>
              <a:t>What is the New Structure?</a:t>
            </a:r>
          </a:p>
        </p:txBody>
      </p:sp>
    </p:spTree>
    <p:extLst>
      <p:ext uri="{BB962C8B-B14F-4D97-AF65-F5344CB8AC3E}">
        <p14:creationId xmlns:p14="http://schemas.microsoft.com/office/powerpoint/2010/main" val="3484833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667002" y="4780063"/>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sz="1400">
              <a:solidFill>
                <a:srgbClr val="EEECE1"/>
              </a:solidFill>
            </a:endParaRPr>
          </a:p>
        </p:txBody>
      </p:sp>
      <p:pic>
        <p:nvPicPr>
          <p:cNvPr id="49156" name="Picture 5" descr="j03437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7520" y="2872258"/>
            <a:ext cx="595313" cy="239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6" descr="j034403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50092" y="2224556"/>
            <a:ext cx="1460897"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8" name="Picture 9" descr="j020179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9242" y="2206745"/>
            <a:ext cx="1999059" cy="303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9" name="TextBox 10"/>
          <p:cNvSpPr txBox="1">
            <a:spLocks noChangeArrowheads="1"/>
          </p:cNvSpPr>
          <p:nvPr/>
        </p:nvSpPr>
        <p:spPr bwMode="auto">
          <a:xfrm>
            <a:off x="2997995" y="5280939"/>
            <a:ext cx="291584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r>
              <a:rPr lang="en-AU" sz="1500" b="1">
                <a:solidFill>
                  <a:schemeClr val="tx1"/>
                </a:solidFill>
              </a:rPr>
              <a:t>Changing direction (opportunities?)</a:t>
            </a:r>
          </a:p>
        </p:txBody>
      </p:sp>
      <p:sp>
        <p:nvSpPr>
          <p:cNvPr id="49160" name="TextBox 11"/>
          <p:cNvSpPr txBox="1">
            <a:spLocks noChangeArrowheads="1"/>
          </p:cNvSpPr>
          <p:nvPr/>
        </p:nvSpPr>
        <p:spPr bwMode="auto">
          <a:xfrm>
            <a:off x="6466661" y="5303514"/>
            <a:ext cx="291584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r>
              <a:rPr lang="en-AU" sz="1500" b="1">
                <a:solidFill>
                  <a:schemeClr val="tx1"/>
                </a:solidFill>
              </a:rPr>
              <a:t>Dangerous direction (threats?)</a:t>
            </a:r>
          </a:p>
        </p:txBody>
      </p:sp>
      <p:sp>
        <p:nvSpPr>
          <p:cNvPr id="20488" name="Text Box 3"/>
          <p:cNvSpPr txBox="1">
            <a:spLocks noChangeArrowheads="1"/>
          </p:cNvSpPr>
          <p:nvPr/>
        </p:nvSpPr>
        <p:spPr bwMode="auto">
          <a:xfrm>
            <a:off x="1976062" y="410811"/>
            <a:ext cx="8239875" cy="1215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spcBef>
                <a:spcPct val="50000"/>
              </a:spcBef>
            </a:pPr>
            <a:r>
              <a:rPr lang="en-AU" sz="2800" b="1">
                <a:solidFill>
                  <a:schemeClr val="tx1"/>
                </a:solidFill>
                <a:latin typeface="Arial Black" charset="0"/>
              </a:rPr>
              <a:t>Signposts</a:t>
            </a:r>
          </a:p>
          <a:p>
            <a:pPr algn="ctr" eaLnBrk="1" hangingPunct="1">
              <a:spcBef>
                <a:spcPct val="50000"/>
              </a:spcBef>
            </a:pPr>
            <a:r>
              <a:rPr lang="en-AU" sz="1800" b="1" i="1">
                <a:solidFill>
                  <a:schemeClr val="tx1"/>
                </a:solidFill>
                <a:latin typeface="Arial Narrow" charset="0"/>
                <a:ea typeface="Arial Narrow" charset="0"/>
                <a:cs typeface="Arial Narrow" charset="0"/>
              </a:rPr>
              <a:t>Indicators that signal the emergence or divergence of characteristics of possible futures (</a:t>
            </a:r>
            <a:r>
              <a:rPr lang="en-AU" sz="1800" b="1" i="1" err="1">
                <a:solidFill>
                  <a:schemeClr val="tx1"/>
                </a:solidFill>
                <a:latin typeface="Arial Narrow" charset="0"/>
                <a:ea typeface="Arial Narrow" charset="0"/>
                <a:cs typeface="Arial Narrow" charset="0"/>
              </a:rPr>
              <a:t>eg</a:t>
            </a:r>
            <a:r>
              <a:rPr lang="en-AU" sz="1800" b="1" i="1">
                <a:solidFill>
                  <a:schemeClr val="tx1"/>
                </a:solidFill>
                <a:latin typeface="Arial Narrow" charset="0"/>
                <a:ea typeface="Arial Narrow" charset="0"/>
                <a:cs typeface="Arial Narrow" charset="0"/>
              </a:rPr>
              <a:t> events, occurrences or observations that can be scanned from the real world)</a:t>
            </a:r>
          </a:p>
        </p:txBody>
      </p:sp>
      <p:sp>
        <p:nvSpPr>
          <p:cNvPr id="4" name="TextBox 3"/>
          <p:cNvSpPr txBox="1"/>
          <p:nvPr/>
        </p:nvSpPr>
        <p:spPr>
          <a:xfrm>
            <a:off x="5641769" y="3754368"/>
            <a:ext cx="1692234" cy="1454244"/>
          </a:xfrm>
          <a:prstGeom prst="rect">
            <a:avLst/>
          </a:prstGeom>
          <a:noFill/>
        </p:spPr>
        <p:txBody>
          <a:bodyPr wrap="square" rtlCol="0">
            <a:spAutoFit/>
          </a:bodyPr>
          <a:lstStyle/>
          <a:p>
            <a:r>
              <a:rPr lang="en-US" sz="1500" b="1" i="1">
                <a:latin typeface="Arial Narrow" charset="0"/>
                <a:ea typeface="Arial Narrow" charset="0"/>
                <a:cs typeface="Arial Narrow" charset="0"/>
              </a:rPr>
              <a:t>These indicators should prompt the establishment or cessation of particular actions</a:t>
            </a:r>
            <a:r>
              <a:rPr lang="en-US" sz="1500" i="1">
                <a:latin typeface="Arial Narrow" charset="0"/>
                <a:ea typeface="Arial Narrow" charset="0"/>
                <a:cs typeface="Arial Narrow" charset="0"/>
              </a:rPr>
              <a:t> </a:t>
            </a:r>
          </a:p>
          <a:p>
            <a:endParaRPr lang="en-US" sz="1400"/>
          </a:p>
        </p:txBody>
      </p:sp>
      <p:sp>
        <p:nvSpPr>
          <p:cNvPr id="12" name="TextBox 11"/>
          <p:cNvSpPr txBox="1"/>
          <p:nvPr/>
        </p:nvSpPr>
        <p:spPr>
          <a:xfrm rot="20008393">
            <a:off x="3434157" y="3448572"/>
            <a:ext cx="2029227" cy="415498"/>
          </a:xfrm>
          <a:prstGeom prst="rect">
            <a:avLst/>
          </a:prstGeom>
          <a:solidFill>
            <a:schemeClr val="bg1"/>
          </a:solidFill>
        </p:spPr>
        <p:txBody>
          <a:bodyPr wrap="square" rtlCol="0">
            <a:spAutoFit/>
          </a:bodyPr>
          <a:lstStyle/>
          <a:p>
            <a:pPr algn="ctr"/>
            <a:r>
              <a:rPr lang="en-US" sz="2100" b="1">
                <a:solidFill>
                  <a:srgbClr val="FF0000"/>
                </a:solidFill>
                <a:latin typeface="Chalkboard" charset="0"/>
                <a:ea typeface="Chalkboard" charset="0"/>
                <a:cs typeface="Chalkboard" charset="0"/>
              </a:rPr>
              <a:t>Turning Points</a:t>
            </a:r>
          </a:p>
        </p:txBody>
      </p:sp>
      <p:sp>
        <p:nvSpPr>
          <p:cNvPr id="13" name="TextBox 12"/>
          <p:cNvSpPr txBox="1"/>
          <p:nvPr/>
        </p:nvSpPr>
        <p:spPr>
          <a:xfrm rot="20008393">
            <a:off x="6965927" y="3361836"/>
            <a:ext cx="2029227" cy="415498"/>
          </a:xfrm>
          <a:prstGeom prst="rect">
            <a:avLst/>
          </a:prstGeom>
          <a:solidFill>
            <a:schemeClr val="bg1"/>
          </a:solidFill>
        </p:spPr>
        <p:txBody>
          <a:bodyPr wrap="square" rtlCol="0">
            <a:spAutoFit/>
          </a:bodyPr>
          <a:lstStyle/>
          <a:p>
            <a:pPr algn="ctr"/>
            <a:r>
              <a:rPr lang="en-US" sz="2100" b="1">
                <a:solidFill>
                  <a:srgbClr val="FF0000"/>
                </a:solidFill>
                <a:latin typeface="Chalkboard" charset="0"/>
                <a:ea typeface="Chalkboard" charset="0"/>
                <a:cs typeface="Chalkboard" charset="0"/>
              </a:rPr>
              <a:t>Tipping Points</a:t>
            </a:r>
          </a:p>
        </p:txBody>
      </p:sp>
    </p:spTree>
    <p:extLst>
      <p:ext uri="{BB962C8B-B14F-4D97-AF65-F5344CB8AC3E}">
        <p14:creationId xmlns:p14="http://schemas.microsoft.com/office/powerpoint/2010/main" val="3035367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checkerboard(across)">
                                      <p:cBhvr>
                                        <p:cTn id="7" dur="500"/>
                                        <p:tgtEl>
                                          <p:spTgt spid="49156"/>
                                        </p:tgtEl>
                                      </p:cBhvr>
                                    </p:animEffect>
                                  </p:childTnLst>
                                </p:cTn>
                              </p:par>
                              <p:par>
                                <p:cTn id="8" presetID="5" presetClass="entr" presetSubtype="10" fill="hold" nodeType="withEffect">
                                  <p:stCondLst>
                                    <p:cond delay="0"/>
                                  </p:stCondLst>
                                  <p:childTnLst>
                                    <p:set>
                                      <p:cBhvr>
                                        <p:cTn id="9" dur="1" fill="hold">
                                          <p:stCondLst>
                                            <p:cond delay="0"/>
                                          </p:stCondLst>
                                        </p:cTn>
                                        <p:tgtEl>
                                          <p:spTgt spid="49157"/>
                                        </p:tgtEl>
                                        <p:attrNameLst>
                                          <p:attrName>style.visibility</p:attrName>
                                        </p:attrNameLst>
                                      </p:cBhvr>
                                      <p:to>
                                        <p:strVal val="visible"/>
                                      </p:to>
                                    </p:set>
                                    <p:animEffect transition="in" filter="checkerboard(across)">
                                      <p:cBhvr>
                                        <p:cTn id="10" dur="500"/>
                                        <p:tgtEl>
                                          <p:spTgt spid="4915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9160"/>
                                        </p:tgtEl>
                                        <p:attrNameLst>
                                          <p:attrName>style.visibility</p:attrName>
                                        </p:attrNameLst>
                                      </p:cBhvr>
                                      <p:to>
                                        <p:strVal val="visible"/>
                                      </p:to>
                                    </p:set>
                                    <p:animEffect transition="in" filter="checkerboard(across)">
                                      <p:cBhvr>
                                        <p:cTn id="13" dur="500"/>
                                        <p:tgtEl>
                                          <p:spTgt spid="491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49158"/>
                                        </p:tgtEl>
                                        <p:attrNameLst>
                                          <p:attrName>style.visibility</p:attrName>
                                        </p:attrNameLst>
                                      </p:cBhvr>
                                      <p:to>
                                        <p:strVal val="visible"/>
                                      </p:to>
                                    </p:set>
                                    <p:animEffect transition="in" filter="checkerboard(across)">
                                      <p:cBhvr>
                                        <p:cTn id="18" dur="500"/>
                                        <p:tgtEl>
                                          <p:spTgt spid="4915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9159"/>
                                        </p:tgtEl>
                                        <p:attrNameLst>
                                          <p:attrName>style.visibility</p:attrName>
                                        </p:attrNameLst>
                                      </p:cBhvr>
                                      <p:to>
                                        <p:strVal val="visible"/>
                                      </p:to>
                                    </p:set>
                                    <p:animEffect transition="in" filter="checkerboard(across)">
                                      <p:cBhvr>
                                        <p:cTn id="21" dur="500"/>
                                        <p:tgtEl>
                                          <p:spTgt spid="4915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P spid="49160" grpId="0"/>
      <p:bldP spid="4" grpId="0"/>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2"/>
          <p:cNvSpPr txBox="1">
            <a:spLocks noChangeArrowheads="1"/>
          </p:cNvSpPr>
          <p:nvPr/>
        </p:nvSpPr>
        <p:spPr bwMode="auto">
          <a:xfrm>
            <a:off x="3395663" y="360833"/>
            <a:ext cx="54006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2"/>
                </a:solidFill>
                <a:latin typeface="Arial" charset="0"/>
                <a:ea typeface="ＭＳ Ｐゴシック" charset="0"/>
              </a:defRPr>
            </a:lvl1pPr>
            <a:lvl2pPr marL="742950" indent="-285750" eaLnBrk="0" hangingPunct="0">
              <a:defRPr sz="2400">
                <a:solidFill>
                  <a:schemeClr val="bg2"/>
                </a:solidFill>
                <a:latin typeface="Arial" charset="0"/>
                <a:ea typeface="ＭＳ Ｐゴシック" charset="0"/>
              </a:defRPr>
            </a:lvl2pPr>
            <a:lvl3pPr marL="1143000" indent="-228600" eaLnBrk="0" hangingPunct="0">
              <a:defRPr sz="2400">
                <a:solidFill>
                  <a:schemeClr val="bg2"/>
                </a:solidFill>
                <a:latin typeface="Arial" charset="0"/>
                <a:ea typeface="ＭＳ Ｐゴシック" charset="0"/>
              </a:defRPr>
            </a:lvl3pPr>
            <a:lvl4pPr marL="1600200" indent="-228600" eaLnBrk="0" hangingPunct="0">
              <a:defRPr sz="2400">
                <a:solidFill>
                  <a:schemeClr val="bg2"/>
                </a:solidFill>
                <a:latin typeface="Arial" charset="0"/>
                <a:ea typeface="ＭＳ Ｐゴシック" charset="0"/>
              </a:defRPr>
            </a:lvl4pPr>
            <a:lvl5pPr marL="2057400" indent="-228600" eaLnBrk="0" hangingPunct="0">
              <a:defRPr sz="2400">
                <a:solidFill>
                  <a:schemeClr val="bg2"/>
                </a:solidFill>
                <a:latin typeface="Arial" charset="0"/>
                <a:ea typeface="ＭＳ Ｐゴシック" charset="0"/>
              </a:defRPr>
            </a:lvl5pPr>
            <a:lvl6pPr marL="2514600" indent="-228600" eaLnBrk="0" fontAlgn="base" hangingPunct="0">
              <a:spcBef>
                <a:spcPct val="0"/>
              </a:spcBef>
              <a:spcAft>
                <a:spcPct val="0"/>
              </a:spcAft>
              <a:defRPr sz="2400">
                <a:solidFill>
                  <a:schemeClr val="bg2"/>
                </a:solidFill>
                <a:latin typeface="Arial" charset="0"/>
                <a:ea typeface="ＭＳ Ｐゴシック" charset="0"/>
              </a:defRPr>
            </a:lvl6pPr>
            <a:lvl7pPr marL="2971800" indent="-228600" eaLnBrk="0" fontAlgn="base" hangingPunct="0">
              <a:spcBef>
                <a:spcPct val="0"/>
              </a:spcBef>
              <a:spcAft>
                <a:spcPct val="0"/>
              </a:spcAft>
              <a:defRPr sz="2400">
                <a:solidFill>
                  <a:schemeClr val="bg2"/>
                </a:solidFill>
                <a:latin typeface="Arial" charset="0"/>
                <a:ea typeface="ＭＳ Ｐゴシック" charset="0"/>
              </a:defRPr>
            </a:lvl7pPr>
            <a:lvl8pPr marL="3429000" indent="-228600" eaLnBrk="0" fontAlgn="base" hangingPunct="0">
              <a:spcBef>
                <a:spcPct val="0"/>
              </a:spcBef>
              <a:spcAft>
                <a:spcPct val="0"/>
              </a:spcAft>
              <a:defRPr sz="2400">
                <a:solidFill>
                  <a:schemeClr val="bg2"/>
                </a:solidFill>
                <a:latin typeface="Arial" charset="0"/>
                <a:ea typeface="ＭＳ Ｐゴシック" charset="0"/>
              </a:defRPr>
            </a:lvl8pPr>
            <a:lvl9pPr marL="3886200" indent="-228600" eaLnBrk="0" fontAlgn="base" hangingPunct="0">
              <a:spcBef>
                <a:spcPct val="0"/>
              </a:spcBef>
              <a:spcAft>
                <a:spcPct val="0"/>
              </a:spcAft>
              <a:defRPr sz="2400">
                <a:solidFill>
                  <a:schemeClr val="bg2"/>
                </a:solidFill>
                <a:latin typeface="Arial" charset="0"/>
                <a:ea typeface="ＭＳ Ｐゴシック" charset="0"/>
              </a:defRPr>
            </a:lvl9pPr>
          </a:lstStyle>
          <a:p>
            <a:pPr algn="ctr" eaLnBrk="1" hangingPunct="1"/>
            <a:r>
              <a:rPr lang="en-AU" sz="2800" b="1">
                <a:solidFill>
                  <a:schemeClr val="tx1"/>
                </a:solidFill>
                <a:latin typeface="Arial Black" charset="0"/>
              </a:rPr>
              <a:t>Shocks &amp; Surprises</a:t>
            </a: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71323" y="1724264"/>
            <a:ext cx="1264444" cy="1188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3041" y="4961079"/>
            <a:ext cx="1173956" cy="1116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8420" y="4192416"/>
            <a:ext cx="1600200" cy="1193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91940" y="4828210"/>
            <a:ext cx="1464469"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4"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56235" y="1857600"/>
            <a:ext cx="1335881" cy="950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5"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49906" y="4878216"/>
            <a:ext cx="1250156" cy="106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6"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70521" y="3306873"/>
            <a:ext cx="1307306"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7"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65992" y="3268773"/>
            <a:ext cx="1017985"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831482" y="1509593"/>
            <a:ext cx="4600475" cy="2454518"/>
          </a:xfrm>
          <a:prstGeom prst="rect">
            <a:avLst/>
          </a:prstGeom>
          <a:noFill/>
        </p:spPr>
        <p:txBody>
          <a:bodyPr wrap="square" rtlCol="0">
            <a:spAutoFit/>
          </a:bodyPr>
          <a:lstStyle/>
          <a:p>
            <a:pPr algn="just"/>
            <a:r>
              <a:rPr lang="en-US" sz="2000" b="1" i="1">
                <a:latin typeface="Arial Narrow" charset="0"/>
                <a:ea typeface="Arial Narrow" charset="0"/>
                <a:cs typeface="Arial Narrow" charset="0"/>
              </a:rPr>
              <a:t>Events or situations that are possible yet improbable and that can have a profound impact. Shocks and surprises have the capacity to alter key trajectories affecting  the way we do things now, and can generate challenges and opportunities never before encountered</a:t>
            </a:r>
          </a:p>
          <a:p>
            <a:endParaRPr lang="en-US" sz="1400"/>
          </a:p>
        </p:txBody>
      </p:sp>
      <p:pic>
        <p:nvPicPr>
          <p:cNvPr id="1026" name="Picture 2" descr="mage result for wild fire sketch images"/>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9207" b="82861" l="10000" r="90000"/>
                    </a14:imgEffect>
                  </a14:imgLayer>
                </a14:imgProps>
              </a:ext>
              <a:ext uri="{28A0092B-C50C-407E-A947-70E740481C1C}">
                <a14:useLocalDpi xmlns:a14="http://schemas.microsoft.com/office/drawing/2010/main"/>
              </a:ext>
            </a:extLst>
          </a:blip>
          <a:srcRect b="7932"/>
          <a:stretch/>
        </p:blipFill>
        <p:spPr bwMode="auto">
          <a:xfrm>
            <a:off x="4047508" y="4878217"/>
            <a:ext cx="1285875" cy="128253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A Guide to What to Know About COVID-19 | Smart News | Smithsonian Magazine">
            <a:extLst>
              <a:ext uri="{FF2B5EF4-FFF2-40B4-BE49-F238E27FC236}">
                <a16:creationId xmlns:a16="http://schemas.microsoft.com/office/drawing/2014/main" id="{4887F63B-3A90-4E47-BBC6-35B17A25981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617181" y="21690"/>
            <a:ext cx="1602008" cy="120150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lu pandemic: how the US could be better prepared for an epidemic - Vox">
            <a:extLst>
              <a:ext uri="{FF2B5EF4-FFF2-40B4-BE49-F238E27FC236}">
                <a16:creationId xmlns:a16="http://schemas.microsoft.com/office/drawing/2014/main" id="{E9D9B16C-7109-7C49-9BE6-CCCB31122DC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012162" y="131599"/>
            <a:ext cx="1380507" cy="138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5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148608" y="2602806"/>
            <a:ext cx="5894785" cy="1652388"/>
          </a:xfrm>
          <a:prstGeom prst="rect">
            <a:avLst/>
          </a:prstGeom>
        </p:spPr>
        <p:txBody>
          <a:bodyPr anchor="ctr">
            <a:normAutofit/>
          </a:bodyPr>
          <a:lstStyle>
            <a:lvl1pPr eaLnBrk="0" hangingPunct="0">
              <a:defRPr sz="2400">
                <a:solidFill>
                  <a:schemeClr val="bg2"/>
                </a:solidFill>
                <a:latin typeface="Arial" charset="0"/>
                <a:ea typeface="ＭＳ Ｐゴシック" charset="-128"/>
              </a:defRPr>
            </a:lvl1pPr>
            <a:lvl2pPr marL="742950" indent="-285750" eaLnBrk="0" hangingPunct="0">
              <a:defRPr sz="2400">
                <a:solidFill>
                  <a:schemeClr val="bg2"/>
                </a:solidFill>
                <a:latin typeface="Arial" charset="0"/>
                <a:ea typeface="ＭＳ Ｐゴシック" charset="-128"/>
              </a:defRPr>
            </a:lvl2pPr>
            <a:lvl3pPr marL="1143000" indent="-228600" eaLnBrk="0" hangingPunct="0">
              <a:defRPr sz="2400">
                <a:solidFill>
                  <a:schemeClr val="bg2"/>
                </a:solidFill>
                <a:latin typeface="Arial" charset="0"/>
                <a:ea typeface="ＭＳ Ｐゴシック" charset="-128"/>
              </a:defRPr>
            </a:lvl3pPr>
            <a:lvl4pPr marL="1600200" indent="-228600" eaLnBrk="0" hangingPunct="0">
              <a:defRPr sz="2400">
                <a:solidFill>
                  <a:schemeClr val="bg2"/>
                </a:solidFill>
                <a:latin typeface="Arial" charset="0"/>
                <a:ea typeface="ＭＳ Ｐゴシック" charset="-128"/>
              </a:defRPr>
            </a:lvl4pPr>
            <a:lvl5pPr marL="2057400" indent="-228600" eaLnBrk="0" hangingPunct="0">
              <a:defRPr sz="2400">
                <a:solidFill>
                  <a:schemeClr val="bg2"/>
                </a:solidFill>
                <a:latin typeface="Arial" charset="0"/>
                <a:ea typeface="ＭＳ Ｐゴシック" charset="-128"/>
              </a:defRPr>
            </a:lvl5pPr>
            <a:lvl6pPr marL="2514600" indent="-228600" eaLnBrk="0" fontAlgn="base" hangingPunct="0">
              <a:spcBef>
                <a:spcPct val="0"/>
              </a:spcBef>
              <a:spcAft>
                <a:spcPct val="0"/>
              </a:spcAft>
              <a:defRPr sz="2400">
                <a:solidFill>
                  <a:schemeClr val="bg2"/>
                </a:solidFill>
                <a:latin typeface="Arial" charset="0"/>
                <a:ea typeface="ＭＳ Ｐゴシック" charset="-128"/>
              </a:defRPr>
            </a:lvl6pPr>
            <a:lvl7pPr marL="2971800" indent="-228600" eaLnBrk="0" fontAlgn="base" hangingPunct="0">
              <a:spcBef>
                <a:spcPct val="0"/>
              </a:spcBef>
              <a:spcAft>
                <a:spcPct val="0"/>
              </a:spcAft>
              <a:defRPr sz="2400">
                <a:solidFill>
                  <a:schemeClr val="bg2"/>
                </a:solidFill>
                <a:latin typeface="Arial" charset="0"/>
                <a:ea typeface="ＭＳ Ｐゴシック" charset="-128"/>
              </a:defRPr>
            </a:lvl7pPr>
            <a:lvl8pPr marL="3429000" indent="-228600" eaLnBrk="0" fontAlgn="base" hangingPunct="0">
              <a:spcBef>
                <a:spcPct val="0"/>
              </a:spcBef>
              <a:spcAft>
                <a:spcPct val="0"/>
              </a:spcAft>
              <a:defRPr sz="2400">
                <a:solidFill>
                  <a:schemeClr val="bg2"/>
                </a:solidFill>
                <a:latin typeface="Arial" charset="0"/>
                <a:ea typeface="ＭＳ Ｐゴシック" charset="-128"/>
              </a:defRPr>
            </a:lvl8pPr>
            <a:lvl9pPr marL="3886200" indent="-228600" eaLnBrk="0" fontAlgn="base" hangingPunct="0">
              <a:spcBef>
                <a:spcPct val="0"/>
              </a:spcBef>
              <a:spcAft>
                <a:spcPct val="0"/>
              </a:spcAft>
              <a:defRPr sz="2400">
                <a:solidFill>
                  <a:schemeClr val="bg2"/>
                </a:solidFill>
                <a:latin typeface="Arial" charset="0"/>
                <a:ea typeface="ＭＳ Ｐゴシック" charset="-128"/>
              </a:defRPr>
            </a:lvl9pPr>
          </a:lstStyle>
          <a:p>
            <a:pPr algn="ctr" eaLnBrk="1" hangingPunct="1"/>
            <a:r>
              <a:rPr lang="en-AU" altLang="x-none" sz="4400" b="1">
                <a:solidFill>
                  <a:schemeClr val="tx1"/>
                </a:solidFill>
                <a:latin typeface="Arial Black" charset="0"/>
              </a:rPr>
              <a:t>MERIL Process </a:t>
            </a:r>
          </a:p>
          <a:p>
            <a:pPr algn="ctr" eaLnBrk="1" hangingPunct="1"/>
            <a:r>
              <a:rPr lang="en-AU" altLang="x-none" sz="2100" b="1">
                <a:solidFill>
                  <a:schemeClr val="tx1"/>
                </a:solidFill>
                <a:latin typeface="Arial Black" charset="0"/>
              </a:rPr>
              <a:t>(monitoring, evaluation, reporting, improvement and learning)</a:t>
            </a:r>
          </a:p>
        </p:txBody>
      </p:sp>
    </p:spTree>
    <p:extLst>
      <p:ext uri="{BB962C8B-B14F-4D97-AF65-F5344CB8AC3E}">
        <p14:creationId xmlns:p14="http://schemas.microsoft.com/office/powerpoint/2010/main" val="3859664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067050" y="222201"/>
            <a:ext cx="6819196"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AU" sz="2400" b="1">
                <a:latin typeface="Arial Black" panose="020B0604020202020204" pitchFamily="34" charset="0"/>
                <a:cs typeface="Arial Black" panose="020B0604020202020204" pitchFamily="34" charset="0"/>
              </a:rPr>
              <a:t>Cyclic </a:t>
            </a:r>
            <a:r>
              <a:rPr lang="en-US" sz="2400" b="1">
                <a:latin typeface="Arial Black" panose="020B0604020202020204" pitchFamily="34" charset="0"/>
                <a:cs typeface="Arial Black" panose="020B0604020202020204" pitchFamily="34" charset="0"/>
              </a:rPr>
              <a:t>(Continuous) </a:t>
            </a:r>
            <a:r>
              <a:rPr lang="en-AU" sz="2400" b="1">
                <a:latin typeface="Arial Black" panose="020B0604020202020204" pitchFamily="34" charset="0"/>
                <a:cs typeface="Arial Black" panose="020B0604020202020204" pitchFamily="34" charset="0"/>
              </a:rPr>
              <a:t>Planning Process: </a:t>
            </a:r>
            <a:r>
              <a:rPr lang="en-US" sz="2400" b="1" i="1">
                <a:latin typeface="Arial Narrow" panose="020B0604020202020204" pitchFamily="34" charset="0"/>
                <a:cs typeface="Arial Narrow" panose="020B0604020202020204" pitchFamily="34" charset="0"/>
              </a:rPr>
              <a:t>an Adaptive Management Framework with Steps in the Implementation of Scenario &amp; Adaptation Planning</a:t>
            </a:r>
            <a:endParaRPr lang="en-AU" sz="2400" b="1" i="1">
              <a:latin typeface="Arial Narrow" panose="020B0604020202020204" pitchFamily="34" charset="0"/>
              <a:cs typeface="Arial Narrow" panose="020B0604020202020204" pitchFamily="34" charset="0"/>
            </a:endParaRPr>
          </a:p>
        </p:txBody>
      </p:sp>
      <p:grpSp>
        <p:nvGrpSpPr>
          <p:cNvPr id="202755" name="Group 3"/>
          <p:cNvGrpSpPr>
            <a:grpSpLocks/>
          </p:cNvGrpSpPr>
          <p:nvPr/>
        </p:nvGrpSpPr>
        <p:grpSpPr bwMode="auto">
          <a:xfrm>
            <a:off x="4210050" y="2095925"/>
            <a:ext cx="5135166" cy="3886200"/>
            <a:chOff x="1296" y="816"/>
            <a:chExt cx="4313" cy="3264"/>
          </a:xfrm>
        </p:grpSpPr>
        <p:sp>
          <p:nvSpPr>
            <p:cNvPr id="202756" name="AutoShape 4"/>
            <p:cNvSpPr>
              <a:spLocks noChangeArrowheads="1"/>
            </p:cNvSpPr>
            <p:nvPr/>
          </p:nvSpPr>
          <p:spPr bwMode="auto">
            <a:xfrm rot="-16746720">
              <a:off x="1821" y="291"/>
              <a:ext cx="3264" cy="4313"/>
            </a:xfrm>
            <a:custGeom>
              <a:avLst/>
              <a:gdLst>
                <a:gd name="G0" fmla="+- -1116120 0 0"/>
                <a:gd name="G1" fmla="+- -11435295 0 0"/>
                <a:gd name="G2" fmla="+- -1116120 0 -11435295"/>
                <a:gd name="G3" fmla="+- 10800 0 0"/>
                <a:gd name="G4" fmla="+- 0 0 -1116120"/>
                <a:gd name="T0" fmla="*/ 360 256 1"/>
                <a:gd name="T1" fmla="*/ 0 256 1"/>
                <a:gd name="G5" fmla="+- G2 T0 T1"/>
                <a:gd name="G6" fmla="?: G2 G2 G5"/>
                <a:gd name="G7" fmla="+- 0 0 G6"/>
                <a:gd name="G8" fmla="+- 6309 0 0"/>
                <a:gd name="G9" fmla="+- 0 0 -11435295"/>
                <a:gd name="G10" fmla="+- 6309 0 2700"/>
                <a:gd name="G11" fmla="cos G10 -1116120"/>
                <a:gd name="G12" fmla="sin G10 -1116120"/>
                <a:gd name="G13" fmla="cos 13500 -1116120"/>
                <a:gd name="G14" fmla="sin 13500 -1116120"/>
                <a:gd name="G15" fmla="+- G11 10800 0"/>
                <a:gd name="G16" fmla="+- G12 10800 0"/>
                <a:gd name="G17" fmla="+- G13 10800 0"/>
                <a:gd name="G18" fmla="+- G14 10800 0"/>
                <a:gd name="G19" fmla="*/ 6309 1 2"/>
                <a:gd name="G20" fmla="+- G19 5400 0"/>
                <a:gd name="G21" fmla="cos G20 -1116120"/>
                <a:gd name="G22" fmla="sin G20 -1116120"/>
                <a:gd name="G23" fmla="+- G21 10800 0"/>
                <a:gd name="G24" fmla="+- G12 G23 G22"/>
                <a:gd name="G25" fmla="+- G22 G23 G11"/>
                <a:gd name="G26" fmla="cos 10800 -1116120"/>
                <a:gd name="G27" fmla="sin 10800 -1116120"/>
                <a:gd name="G28" fmla="cos 6309 -1116120"/>
                <a:gd name="G29" fmla="sin 6309 -1116120"/>
                <a:gd name="G30" fmla="+- G26 10800 0"/>
                <a:gd name="G31" fmla="+- G27 10800 0"/>
                <a:gd name="G32" fmla="+- G28 10800 0"/>
                <a:gd name="G33" fmla="+- G29 10800 0"/>
                <a:gd name="G34" fmla="+- G19 5400 0"/>
                <a:gd name="G35" fmla="cos G34 -11435295"/>
                <a:gd name="G36" fmla="sin G34 -11435295"/>
                <a:gd name="G37" fmla="+/ -11435295 -1116120 2"/>
                <a:gd name="T2" fmla="*/ 180 256 1"/>
                <a:gd name="T3" fmla="*/ 0 256 1"/>
                <a:gd name="G38" fmla="+- G37 T2 T3"/>
                <a:gd name="G39" fmla="?: G2 G37 G38"/>
                <a:gd name="G40" fmla="cos 10800 G39"/>
                <a:gd name="G41" fmla="sin 10800 G39"/>
                <a:gd name="G42" fmla="cos 6309 G39"/>
                <a:gd name="G43" fmla="sin 6309 G39"/>
                <a:gd name="G44" fmla="+- G40 10800 0"/>
                <a:gd name="G45" fmla="+- G41 10800 0"/>
                <a:gd name="G46" fmla="+- G42 10800 0"/>
                <a:gd name="G47" fmla="+- G43 10800 0"/>
                <a:gd name="G48" fmla="+- G35 10800 0"/>
                <a:gd name="G49" fmla="+- G36 10800 0"/>
                <a:gd name="T4" fmla="*/ 9716 w 21600"/>
                <a:gd name="T5" fmla="*/ 54 h 21600"/>
                <a:gd name="T6" fmla="*/ 2284 w 21600"/>
                <a:gd name="T7" fmla="*/ 9978 h 21600"/>
                <a:gd name="T8" fmla="*/ 10166 w 21600"/>
                <a:gd name="T9" fmla="*/ 4522 h 21600"/>
                <a:gd name="T10" fmla="*/ 23708 w 21600"/>
                <a:gd name="T11" fmla="*/ 6846 h 21600"/>
                <a:gd name="T12" fmla="*/ 20427 w 21600"/>
                <a:gd name="T13" fmla="*/ 13023 h 21600"/>
                <a:gd name="T14" fmla="*/ 14250 w 21600"/>
                <a:gd name="T15" fmla="*/ 974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832" y="8952"/>
                  </a:moveTo>
                  <a:cubicBezTo>
                    <a:pt x="16020" y="6301"/>
                    <a:pt x="13572" y="4490"/>
                    <a:pt x="10800" y="4490"/>
                  </a:cubicBezTo>
                  <a:cubicBezTo>
                    <a:pt x="7550" y="4490"/>
                    <a:pt x="4832" y="6959"/>
                    <a:pt x="4520" y="10194"/>
                  </a:cubicBezTo>
                  <a:lnTo>
                    <a:pt x="49" y="9762"/>
                  </a:lnTo>
                  <a:cubicBezTo>
                    <a:pt x="584" y="4225"/>
                    <a:pt x="5237" y="-1"/>
                    <a:pt x="10800" y="-1"/>
                  </a:cubicBezTo>
                  <a:cubicBezTo>
                    <a:pt x="15546" y="-1"/>
                    <a:pt x="19736" y="3098"/>
                    <a:pt x="21126" y="7636"/>
                  </a:cubicBezTo>
                  <a:lnTo>
                    <a:pt x="23708" y="6846"/>
                  </a:lnTo>
                  <a:lnTo>
                    <a:pt x="20427" y="13023"/>
                  </a:lnTo>
                  <a:lnTo>
                    <a:pt x="14250" y="9742"/>
                  </a:lnTo>
                  <a:lnTo>
                    <a:pt x="16832" y="8952"/>
                  </a:lnTo>
                  <a:close/>
                </a:path>
              </a:pathLst>
            </a:custGeom>
            <a:solidFill>
              <a:schemeClr val="tx2">
                <a:lumMod val="40000"/>
                <a:lumOff val="60000"/>
              </a:schemeClr>
            </a:solidFill>
            <a:ln w="3175">
              <a:solidFill>
                <a:srgbClr val="000000"/>
              </a:solidFill>
              <a:prstDash val="sysDot"/>
              <a:miter lim="800000"/>
              <a:headEnd/>
              <a:tailEnd/>
            </a:ln>
          </p:spPr>
          <p:txBody>
            <a:bodyPr/>
            <a:lstStyle/>
            <a:p>
              <a:endParaRPr lang="en-US" sz="1400"/>
            </a:p>
          </p:txBody>
        </p:sp>
        <p:sp>
          <p:nvSpPr>
            <p:cNvPr id="202757" name="WordArt 5"/>
            <p:cNvSpPr>
              <a:spLocks noChangeArrowheads="1" noChangeShapeType="1"/>
            </p:cNvSpPr>
            <p:nvPr/>
          </p:nvSpPr>
          <p:spPr bwMode="auto">
            <a:xfrm rot="5029566">
              <a:off x="3864" y="1896"/>
              <a:ext cx="1675" cy="860"/>
            </a:xfrm>
            <a:prstGeom prst="rect">
              <a:avLst/>
            </a:prstGeom>
            <a:extLst>
              <a:ext uri="{AF507438-7753-43e0-B8FC-AC1667EBCBE1}">
                <a14:hiddenEffects xmlns="" xmlns:a14="http://schemas.microsoft.com/office/drawing/2010/main">
                  <a:effectLst/>
                </a14:hiddenEffects>
              </a:ext>
            </a:extLst>
          </p:spPr>
          <p:txBody>
            <a:bodyPr spcFirstLastPara="1" wrap="none" fromWordArt="1">
              <a:prstTxWarp prst="textArchUp">
                <a:avLst>
                  <a:gd name="adj" fmla="val 11031059"/>
                </a:avLst>
              </a:prstTxWarp>
            </a:bodyPr>
            <a:lstStyle/>
            <a:p>
              <a:pPr algn="ctr"/>
              <a:r>
                <a:rPr lang="en-US" sz="900" kern="10" spc="-45">
                  <a:ln w="9525">
                    <a:solidFill>
                      <a:schemeClr val="folHlink"/>
                    </a:solidFill>
                    <a:prstDash val="sysDot"/>
                    <a:round/>
                    <a:headEnd/>
                    <a:tailEnd/>
                  </a:ln>
                  <a:solidFill>
                    <a:srgbClr val="000000"/>
                  </a:solidFill>
                  <a:latin typeface="Times New Roman"/>
                  <a:ea typeface="Times New Roman"/>
                  <a:cs typeface="Times New Roman"/>
                </a:rPr>
                <a:t>Plan Making</a:t>
              </a:r>
            </a:p>
          </p:txBody>
        </p:sp>
      </p:grpSp>
      <p:sp>
        <p:nvSpPr>
          <p:cNvPr id="202758" name="AutoShape 6"/>
          <p:cNvSpPr>
            <a:spLocks noChangeArrowheads="1"/>
          </p:cNvSpPr>
          <p:nvPr/>
        </p:nvSpPr>
        <p:spPr bwMode="auto">
          <a:xfrm rot="16194891">
            <a:off x="3439121" y="1781005"/>
            <a:ext cx="3827860" cy="4800600"/>
          </a:xfrm>
          <a:custGeom>
            <a:avLst/>
            <a:gdLst>
              <a:gd name="G0" fmla="+- 0 0 0"/>
              <a:gd name="G1" fmla="+- 11785414 0 0"/>
              <a:gd name="G2" fmla="+- 0 0 11785414"/>
              <a:gd name="G3" fmla="+- 10800 0 0"/>
              <a:gd name="G4" fmla="+- 0 0 0"/>
              <a:gd name="T0" fmla="*/ 360 256 1"/>
              <a:gd name="T1" fmla="*/ 0 256 1"/>
              <a:gd name="G5" fmla="+- G2 T0 T1"/>
              <a:gd name="G6" fmla="?: G2 G2 G5"/>
              <a:gd name="G7" fmla="+- 0 0 G6"/>
              <a:gd name="G8" fmla="+- 5400 0 0"/>
              <a:gd name="G9" fmla="+- 0 0 11785414"/>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85414"/>
              <a:gd name="G36" fmla="sin G34 11785414"/>
              <a:gd name="G37" fmla="+/ 11785414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84 w 21600"/>
              <a:gd name="T5" fmla="*/ 0 h 21600"/>
              <a:gd name="T6" fmla="*/ 2700 w 21600"/>
              <a:gd name="T7" fmla="*/ 10823 h 21600"/>
              <a:gd name="T8" fmla="*/ 10792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cubicBezTo>
                  <a:pt x="5399" y="10805"/>
                  <a:pt x="5400" y="10810"/>
                  <a:pt x="5400" y="10815"/>
                </a:cubicBezTo>
                <a:lnTo>
                  <a:pt x="0" y="10831"/>
                </a:lnTo>
                <a:cubicBezTo>
                  <a:pt x="0" y="10821"/>
                  <a:pt x="0" y="10810"/>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C0C0C0"/>
          </a:solidFill>
          <a:ln w="3175">
            <a:solidFill>
              <a:srgbClr val="000000"/>
            </a:solidFill>
            <a:miter lim="800000"/>
            <a:headEnd/>
            <a:tailEnd/>
          </a:ln>
        </p:spPr>
        <p:txBody>
          <a:bodyPr/>
          <a:lstStyle/>
          <a:p>
            <a:endParaRPr lang="en-US" sz="1400"/>
          </a:p>
        </p:txBody>
      </p:sp>
      <p:sp>
        <p:nvSpPr>
          <p:cNvPr id="202759" name="Text Box 7"/>
          <p:cNvSpPr txBox="1">
            <a:spLocks noChangeArrowheads="1"/>
          </p:cNvSpPr>
          <p:nvPr/>
        </p:nvSpPr>
        <p:spPr bwMode="auto">
          <a:xfrm>
            <a:off x="4210050" y="5582075"/>
            <a:ext cx="1085850" cy="230832"/>
          </a:xfrm>
          <a:prstGeom prst="rect">
            <a:avLst/>
          </a:prstGeom>
          <a:solidFill>
            <a:schemeClr val="bg1"/>
          </a:solidFill>
          <a:ln w="12700">
            <a:solidFill>
              <a:schemeClr val="tx1"/>
            </a:solidFill>
            <a:miter lim="800000"/>
            <a:headEnd type="none" w="sm" len="sm"/>
            <a:tailEnd type="none" w="sm" len="sm"/>
          </a:ln>
          <a:effectLst/>
        </p:spPr>
        <p:txBody>
          <a:bodyPr>
            <a:spAutoFit/>
          </a:bodyPr>
          <a:lstStyle/>
          <a:p>
            <a:pPr eaLnBrk="0" hangingPunct="0">
              <a:spcBef>
                <a:spcPct val="50000"/>
              </a:spcBef>
            </a:pPr>
            <a:r>
              <a:rPr lang="en-US" sz="900" b="1"/>
              <a:t>Select Indicators</a:t>
            </a:r>
            <a:endParaRPr lang="en-AU" sz="900" b="1"/>
          </a:p>
        </p:txBody>
      </p:sp>
      <p:sp>
        <p:nvSpPr>
          <p:cNvPr id="202760" name="Text Box 8"/>
          <p:cNvSpPr txBox="1">
            <a:spLocks noChangeArrowheads="1"/>
          </p:cNvSpPr>
          <p:nvPr/>
        </p:nvSpPr>
        <p:spPr bwMode="auto">
          <a:xfrm>
            <a:off x="3524250" y="4896277"/>
            <a:ext cx="914400" cy="507831"/>
          </a:xfrm>
          <a:prstGeom prst="rect">
            <a:avLst/>
          </a:prstGeom>
          <a:solidFill>
            <a:srgbClr val="000000"/>
          </a:solid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900" b="1">
                <a:solidFill>
                  <a:srgbClr val="FFFFFF"/>
                </a:solidFill>
              </a:rPr>
              <a:t>Establish Performance Criteria</a:t>
            </a:r>
            <a:endParaRPr lang="en-AU" sz="900" b="1">
              <a:solidFill>
                <a:srgbClr val="FFFFFF"/>
              </a:solidFill>
            </a:endParaRPr>
          </a:p>
        </p:txBody>
      </p:sp>
      <p:sp>
        <p:nvSpPr>
          <p:cNvPr id="202761" name="Text Box 9"/>
          <p:cNvSpPr txBox="1">
            <a:spLocks noChangeArrowheads="1"/>
          </p:cNvSpPr>
          <p:nvPr/>
        </p:nvSpPr>
        <p:spPr bwMode="auto">
          <a:xfrm>
            <a:off x="3181350" y="4439075"/>
            <a:ext cx="857250" cy="230832"/>
          </a:xfrm>
          <a:prstGeom prst="rect">
            <a:avLst/>
          </a:prstGeom>
          <a:solidFill>
            <a:srgbClr val="000000"/>
          </a:solid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900" b="1">
                <a:solidFill>
                  <a:srgbClr val="FFFFFF"/>
                </a:solidFill>
              </a:rPr>
              <a:t>Monitor</a:t>
            </a:r>
            <a:endParaRPr lang="en-AU" sz="900" b="1">
              <a:solidFill>
                <a:srgbClr val="FFFFFF"/>
              </a:solidFill>
            </a:endParaRPr>
          </a:p>
        </p:txBody>
      </p:sp>
      <p:sp>
        <p:nvSpPr>
          <p:cNvPr id="202762" name="Text Box 10"/>
          <p:cNvSpPr txBox="1">
            <a:spLocks noChangeArrowheads="1"/>
          </p:cNvSpPr>
          <p:nvPr/>
        </p:nvSpPr>
        <p:spPr bwMode="auto">
          <a:xfrm>
            <a:off x="3067050" y="4039025"/>
            <a:ext cx="971550" cy="230832"/>
          </a:xfrm>
          <a:prstGeom prst="rect">
            <a:avLst/>
          </a:prstGeom>
          <a:solidFill>
            <a:srgbClr val="000000"/>
          </a:solid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900" b="1">
                <a:solidFill>
                  <a:srgbClr val="FFFFFF"/>
                </a:solidFill>
              </a:rPr>
              <a:t>Evaluate</a:t>
            </a:r>
            <a:endParaRPr lang="en-AU" sz="900" b="1">
              <a:solidFill>
                <a:srgbClr val="FFFFFF"/>
              </a:solidFill>
            </a:endParaRPr>
          </a:p>
        </p:txBody>
      </p:sp>
      <p:sp>
        <p:nvSpPr>
          <p:cNvPr id="202763" name="Text Box 11"/>
          <p:cNvSpPr txBox="1">
            <a:spLocks noChangeArrowheads="1"/>
          </p:cNvSpPr>
          <p:nvPr/>
        </p:nvSpPr>
        <p:spPr bwMode="auto">
          <a:xfrm>
            <a:off x="3238500" y="3638975"/>
            <a:ext cx="857250" cy="230832"/>
          </a:xfrm>
          <a:prstGeom prst="rect">
            <a:avLst/>
          </a:prstGeom>
          <a:solidFill>
            <a:srgbClr val="000000"/>
          </a:solid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900" b="1">
                <a:solidFill>
                  <a:srgbClr val="FFFFFF"/>
                </a:solidFill>
              </a:rPr>
              <a:t>Report</a:t>
            </a:r>
            <a:endParaRPr lang="en-AU" sz="900" b="1">
              <a:solidFill>
                <a:srgbClr val="FFFFFF"/>
              </a:solidFill>
            </a:endParaRPr>
          </a:p>
        </p:txBody>
      </p:sp>
      <p:sp>
        <p:nvSpPr>
          <p:cNvPr id="202764" name="Text Box 12"/>
          <p:cNvSpPr txBox="1">
            <a:spLocks noChangeArrowheads="1"/>
          </p:cNvSpPr>
          <p:nvPr/>
        </p:nvSpPr>
        <p:spPr bwMode="auto">
          <a:xfrm>
            <a:off x="3467100" y="3238925"/>
            <a:ext cx="971550" cy="230832"/>
          </a:xfrm>
          <a:prstGeom prst="rect">
            <a:avLst/>
          </a:prstGeom>
          <a:solidFill>
            <a:srgbClr val="000000"/>
          </a:solid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900" b="1">
                <a:solidFill>
                  <a:srgbClr val="FFFFFF"/>
                </a:solidFill>
              </a:rPr>
              <a:t>Improve</a:t>
            </a:r>
            <a:endParaRPr lang="en-AU" sz="900" b="1">
              <a:solidFill>
                <a:srgbClr val="FFFFFF"/>
              </a:solidFill>
            </a:endParaRPr>
          </a:p>
        </p:txBody>
      </p:sp>
      <p:sp>
        <p:nvSpPr>
          <p:cNvPr id="202765" name="Text Box 13"/>
          <p:cNvSpPr txBox="1">
            <a:spLocks noChangeArrowheads="1"/>
          </p:cNvSpPr>
          <p:nvPr/>
        </p:nvSpPr>
        <p:spPr bwMode="auto">
          <a:xfrm>
            <a:off x="3810000" y="2896025"/>
            <a:ext cx="800100" cy="230832"/>
          </a:xfrm>
          <a:prstGeom prst="rect">
            <a:avLst/>
          </a:prstGeom>
          <a:solidFill>
            <a:srgbClr val="000000"/>
          </a:solid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900" b="1">
                <a:solidFill>
                  <a:srgbClr val="FFFFFF"/>
                </a:solidFill>
              </a:rPr>
              <a:t>Learn</a:t>
            </a:r>
            <a:endParaRPr lang="en-AU" sz="900" b="1">
              <a:solidFill>
                <a:srgbClr val="FFFFFF"/>
              </a:solidFill>
            </a:endParaRPr>
          </a:p>
        </p:txBody>
      </p:sp>
      <p:sp>
        <p:nvSpPr>
          <p:cNvPr id="202766" name="Text Box 14"/>
          <p:cNvSpPr txBox="1">
            <a:spLocks noChangeArrowheads="1"/>
          </p:cNvSpPr>
          <p:nvPr/>
        </p:nvSpPr>
        <p:spPr bwMode="auto">
          <a:xfrm>
            <a:off x="4612511" y="2610276"/>
            <a:ext cx="535724" cy="230832"/>
          </a:xfrm>
          <a:prstGeom prst="rect">
            <a:avLst/>
          </a:prstGeom>
          <a:solidFill>
            <a:srgbClr val="000000"/>
          </a:solidFill>
          <a:ln w="12700">
            <a:solidFill>
              <a:schemeClr val="tx1"/>
            </a:solidFill>
            <a:miter lim="800000"/>
            <a:headEnd type="none" w="sm" len="sm"/>
            <a:tailEnd type="none" w="sm" len="sm"/>
          </a:ln>
          <a:effectLst/>
        </p:spPr>
        <p:txBody>
          <a:bodyPr wrap="none">
            <a:spAutoFit/>
          </a:bodyPr>
          <a:lstStyle/>
          <a:p>
            <a:pPr algn="ctr" eaLnBrk="0" hangingPunct="0"/>
            <a:r>
              <a:rPr lang="en-US" sz="900" b="1">
                <a:solidFill>
                  <a:srgbClr val="FFFFFF"/>
                </a:solidFill>
              </a:rPr>
              <a:t>Review</a:t>
            </a:r>
            <a:endParaRPr lang="en-AU" sz="900" b="1">
              <a:solidFill>
                <a:srgbClr val="FFFFFF"/>
              </a:solidFill>
            </a:endParaRPr>
          </a:p>
        </p:txBody>
      </p:sp>
      <p:sp>
        <p:nvSpPr>
          <p:cNvPr id="202767" name="Line 15"/>
          <p:cNvSpPr>
            <a:spLocks noChangeShapeType="1"/>
          </p:cNvSpPr>
          <p:nvPr/>
        </p:nvSpPr>
        <p:spPr bwMode="auto">
          <a:xfrm flipH="1" flipV="1">
            <a:off x="4038600" y="5410625"/>
            <a:ext cx="742950" cy="17145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202768" name="Line 16"/>
          <p:cNvSpPr>
            <a:spLocks noChangeShapeType="1"/>
          </p:cNvSpPr>
          <p:nvPr/>
        </p:nvSpPr>
        <p:spPr bwMode="auto">
          <a:xfrm flipH="1" flipV="1">
            <a:off x="3638550" y="4667675"/>
            <a:ext cx="400050" cy="22860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202769" name="Line 17"/>
          <p:cNvSpPr>
            <a:spLocks noChangeShapeType="1"/>
          </p:cNvSpPr>
          <p:nvPr/>
        </p:nvSpPr>
        <p:spPr bwMode="auto">
          <a:xfrm flipV="1">
            <a:off x="3581400" y="4210475"/>
            <a:ext cx="0" cy="22860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202770" name="Line 18"/>
          <p:cNvSpPr>
            <a:spLocks noChangeShapeType="1"/>
          </p:cNvSpPr>
          <p:nvPr/>
        </p:nvSpPr>
        <p:spPr bwMode="auto">
          <a:xfrm flipV="1">
            <a:off x="3581400" y="3867575"/>
            <a:ext cx="114300" cy="17145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202771" name="Line 19"/>
          <p:cNvSpPr>
            <a:spLocks noChangeShapeType="1"/>
          </p:cNvSpPr>
          <p:nvPr/>
        </p:nvSpPr>
        <p:spPr bwMode="auto">
          <a:xfrm flipV="1">
            <a:off x="3695700" y="3467525"/>
            <a:ext cx="228600" cy="17145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202772" name="Line 20"/>
          <p:cNvSpPr>
            <a:spLocks noChangeShapeType="1"/>
          </p:cNvSpPr>
          <p:nvPr/>
        </p:nvSpPr>
        <p:spPr bwMode="auto">
          <a:xfrm flipV="1">
            <a:off x="3924300" y="3124625"/>
            <a:ext cx="285750" cy="11430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202773" name="Line 21"/>
          <p:cNvSpPr>
            <a:spLocks noChangeShapeType="1"/>
          </p:cNvSpPr>
          <p:nvPr/>
        </p:nvSpPr>
        <p:spPr bwMode="auto">
          <a:xfrm flipV="1">
            <a:off x="4210050" y="2724575"/>
            <a:ext cx="400050" cy="17145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sp>
        <p:nvSpPr>
          <p:cNvPr id="202774" name="Rectangle 22"/>
          <p:cNvSpPr>
            <a:spLocks noChangeArrowheads="1"/>
          </p:cNvSpPr>
          <p:nvPr/>
        </p:nvSpPr>
        <p:spPr bwMode="auto">
          <a:xfrm>
            <a:off x="5524501" y="5239177"/>
            <a:ext cx="858441" cy="830997"/>
          </a:xfrm>
          <a:prstGeom prst="rect">
            <a:avLst/>
          </a:prstGeom>
          <a:solidFill>
            <a:srgbClr val="FFFFFF"/>
          </a:solid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1200" b="1">
                <a:solidFill>
                  <a:schemeClr val="bg1"/>
                </a:solidFill>
                <a:latin typeface="Arial Black" charset="0"/>
              </a:rPr>
              <a:t>The Agreed Plan or Policy</a:t>
            </a:r>
            <a:endParaRPr lang="en-AU" sz="1200" b="1">
              <a:solidFill>
                <a:schemeClr val="bg1"/>
              </a:solidFill>
              <a:latin typeface="Arial Black" charset="0"/>
            </a:endParaRPr>
          </a:p>
        </p:txBody>
      </p:sp>
      <p:sp>
        <p:nvSpPr>
          <p:cNvPr id="202777" name="Text Box 25"/>
          <p:cNvSpPr txBox="1">
            <a:spLocks noChangeArrowheads="1"/>
          </p:cNvSpPr>
          <p:nvPr/>
        </p:nvSpPr>
        <p:spPr bwMode="auto">
          <a:xfrm>
            <a:off x="5410200" y="2610275"/>
            <a:ext cx="857250" cy="230832"/>
          </a:xfrm>
          <a:prstGeom prst="rect">
            <a:avLst/>
          </a:prstGeom>
          <a:solidFill>
            <a:srgbClr val="000000"/>
          </a:solidFill>
          <a:ln w="12700">
            <a:solidFill>
              <a:schemeClr val="tx1"/>
            </a:solidFill>
            <a:miter lim="800000"/>
            <a:headEnd type="none" w="sm" len="sm"/>
            <a:tailEnd type="none" w="sm" len="sm"/>
          </a:ln>
          <a:effectLst/>
        </p:spPr>
        <p:txBody>
          <a:bodyPr>
            <a:spAutoFit/>
          </a:bodyPr>
          <a:lstStyle/>
          <a:p>
            <a:pPr eaLnBrk="0" hangingPunct="0">
              <a:spcBef>
                <a:spcPct val="50000"/>
              </a:spcBef>
            </a:pPr>
            <a:r>
              <a:rPr lang="en-AU" sz="900" b="1">
                <a:solidFill>
                  <a:srgbClr val="FFFFFF"/>
                </a:solidFill>
              </a:rPr>
              <a:t>Renegotiate</a:t>
            </a:r>
          </a:p>
        </p:txBody>
      </p:sp>
      <p:sp>
        <p:nvSpPr>
          <p:cNvPr id="202778" name="Line 26"/>
          <p:cNvSpPr>
            <a:spLocks noChangeShapeType="1"/>
          </p:cNvSpPr>
          <p:nvPr/>
        </p:nvSpPr>
        <p:spPr bwMode="auto">
          <a:xfrm flipV="1">
            <a:off x="5124450" y="2724575"/>
            <a:ext cx="285750" cy="0"/>
          </a:xfrm>
          <a:prstGeom prst="line">
            <a:avLst/>
          </a:prstGeom>
          <a:noFill/>
          <a:ln w="12700">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400"/>
          </a:p>
        </p:txBody>
      </p:sp>
      <p:pic>
        <p:nvPicPr>
          <p:cNvPr id="25" name="Picture 5" descr="GRIFF3_REG_CMYK.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0049" y="325862"/>
            <a:ext cx="708422" cy="589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WordArt 29"/>
          <p:cNvSpPr>
            <a:spLocks noChangeArrowheads="1" noChangeShapeType="1" noTextEdit="1"/>
          </p:cNvSpPr>
          <p:nvPr/>
        </p:nvSpPr>
        <p:spPr bwMode="auto">
          <a:xfrm rot="5315513">
            <a:off x="3412660" y="3448678"/>
            <a:ext cx="2003822" cy="1471613"/>
          </a:xfrm>
          <a:prstGeom prst="rect">
            <a:avLst/>
          </a:prstGeom>
        </p:spPr>
        <p:txBody>
          <a:bodyPr spcFirstLastPara="1" wrap="none" fromWordArt="1">
            <a:prstTxWarp prst="textArchDown">
              <a:avLst>
                <a:gd name="adj" fmla="val 669250"/>
              </a:avLst>
            </a:prstTxWarp>
          </a:bodyPr>
          <a:lstStyle/>
          <a:p>
            <a:pPr algn="ctr"/>
            <a:r>
              <a:rPr lang="en-US" sz="900" kern="10">
                <a:ln w="9525">
                  <a:solidFill>
                    <a:srgbClr val="000000"/>
                  </a:solidFill>
                  <a:round/>
                  <a:headEnd/>
                  <a:tailEnd/>
                </a:ln>
                <a:solidFill>
                  <a:srgbClr val="000000"/>
                </a:solidFill>
                <a:latin typeface="Times New Roman"/>
                <a:ea typeface="Times New Roman"/>
                <a:cs typeface="Times New Roman"/>
              </a:rPr>
              <a:t>Plan Implementation</a:t>
            </a:r>
          </a:p>
        </p:txBody>
      </p:sp>
      <p:grpSp>
        <p:nvGrpSpPr>
          <p:cNvPr id="28" name="Group 30"/>
          <p:cNvGrpSpPr>
            <a:grpSpLocks/>
          </p:cNvGrpSpPr>
          <p:nvPr/>
        </p:nvGrpSpPr>
        <p:grpSpPr bwMode="auto">
          <a:xfrm>
            <a:off x="5368714" y="1931970"/>
            <a:ext cx="1675209" cy="1597819"/>
            <a:chOff x="2608" y="459"/>
            <a:chExt cx="1407" cy="1342"/>
          </a:xfrm>
        </p:grpSpPr>
        <p:grpSp>
          <p:nvGrpSpPr>
            <p:cNvPr id="29" name="Group 31"/>
            <p:cNvGrpSpPr>
              <a:grpSpLocks/>
            </p:cNvGrpSpPr>
            <p:nvPr/>
          </p:nvGrpSpPr>
          <p:grpSpPr bwMode="auto">
            <a:xfrm>
              <a:off x="2608" y="1071"/>
              <a:ext cx="1407" cy="730"/>
              <a:chOff x="1338" y="1525"/>
              <a:chExt cx="1407" cy="730"/>
            </a:xfrm>
          </p:grpSpPr>
          <p:sp>
            <p:nvSpPr>
              <p:cNvPr id="31" name="Cloud"/>
              <p:cNvSpPr>
                <a:spLocks noChangeAspect="1" noEditPoints="1" noChangeArrowheads="1"/>
              </p:cNvSpPr>
              <p:nvPr/>
            </p:nvSpPr>
            <p:spPr bwMode="auto">
              <a:xfrm rot="278926">
                <a:off x="1338" y="1525"/>
                <a:ext cx="1407" cy="73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8 w 21600"/>
                  <a:gd name="T13" fmla="*/ 3255 h 21600"/>
                  <a:gd name="T14" fmla="*/ 17087 w 21600"/>
                  <a:gd name="T15" fmla="*/ 17339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sz="1400"/>
              </a:p>
            </p:txBody>
          </p:sp>
          <p:sp>
            <p:nvSpPr>
              <p:cNvPr id="32" name="Text Box 33"/>
              <p:cNvSpPr txBox="1">
                <a:spLocks noChangeArrowheads="1"/>
              </p:cNvSpPr>
              <p:nvPr/>
            </p:nvSpPr>
            <p:spPr bwMode="auto">
              <a:xfrm>
                <a:off x="1429" y="1752"/>
                <a:ext cx="127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AU" sz="1200" b="1">
                    <a:latin typeface="Arial Black" charset="0"/>
                  </a:rPr>
                  <a:t>Renegotiations</a:t>
                </a:r>
              </a:p>
            </p:txBody>
          </p:sp>
        </p:grpSp>
        <p:pic>
          <p:nvPicPr>
            <p:cNvPr id="30" name="Picture 34" descr="j034344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9" y="459"/>
              <a:ext cx="884" cy="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556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wipe(up)">
                                      <p:cBhvr>
                                        <p:cTn id="7" dur="500"/>
                                        <p:tgtEl>
                                          <p:spTgt spid="2027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27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2758"/>
                                        </p:tgtEl>
                                        <p:attrNameLst>
                                          <p:attrName>style.visibility</p:attrName>
                                        </p:attrNameLst>
                                      </p:cBhvr>
                                      <p:to>
                                        <p:strVal val="visible"/>
                                      </p:to>
                                    </p:set>
                                    <p:animEffect transition="in" filter="wipe(down)">
                                      <p:cBhvr>
                                        <p:cTn id="16" dur="500"/>
                                        <p:tgtEl>
                                          <p:spTgt spid="202758"/>
                                        </p:tgtEl>
                                      </p:cBhvr>
                                    </p:animEffect>
                                  </p:childTnLst>
                                </p:cTn>
                              </p:par>
                            </p:childTnLst>
                          </p:cTn>
                        </p:par>
                        <p:par>
                          <p:cTn id="17" fill="hold">
                            <p:stCondLst>
                              <p:cond delay="500"/>
                            </p:stCondLst>
                            <p:childTnLst>
                              <p:par>
                                <p:cTn id="18" presetID="1" presetClass="entr" presetSubtype="0" fill="hold" grpId="1" nodeType="after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0275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2767"/>
                                        </p:tgtEl>
                                        <p:attrNameLst>
                                          <p:attrName>style.visibility</p:attrName>
                                        </p:attrNameLst>
                                      </p:cBhvr>
                                      <p:to>
                                        <p:strVal val="visible"/>
                                      </p:to>
                                    </p:set>
                                    <p:animEffect transition="in" filter="wipe(down)">
                                      <p:cBhvr>
                                        <p:cTn id="32" dur="500"/>
                                        <p:tgtEl>
                                          <p:spTgt spid="202767"/>
                                        </p:tgtEl>
                                      </p:cBhvr>
                                    </p:animEffect>
                                  </p:childTnLst>
                                </p:cTn>
                              </p:par>
                              <p:par>
                                <p:cTn id="33" presetID="1" presetClass="entr" presetSubtype="0" fill="hold" grpId="0" nodeType="withEffect">
                                  <p:stCondLst>
                                    <p:cond delay="0"/>
                                  </p:stCondLst>
                                  <p:childTnLst>
                                    <p:set>
                                      <p:cBhvr>
                                        <p:cTn id="34" dur="1" fill="hold">
                                          <p:stCondLst>
                                            <p:cond delay="499"/>
                                          </p:stCondLst>
                                        </p:cTn>
                                        <p:tgtEl>
                                          <p:spTgt spid="2027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2768"/>
                                        </p:tgtEl>
                                        <p:attrNameLst>
                                          <p:attrName>style.visibility</p:attrName>
                                        </p:attrNameLst>
                                      </p:cBhvr>
                                      <p:to>
                                        <p:strVal val="visible"/>
                                      </p:to>
                                    </p:set>
                                    <p:animEffect transition="in" filter="wipe(down)">
                                      <p:cBhvr>
                                        <p:cTn id="39" dur="500"/>
                                        <p:tgtEl>
                                          <p:spTgt spid="202768"/>
                                        </p:tgtEl>
                                      </p:cBhvr>
                                    </p:animEffect>
                                  </p:childTnLst>
                                </p:cTn>
                              </p:par>
                              <p:par>
                                <p:cTn id="40" presetID="1" presetClass="entr" presetSubtype="0" fill="hold" grpId="0" nodeType="withEffect">
                                  <p:stCondLst>
                                    <p:cond delay="0"/>
                                  </p:stCondLst>
                                  <p:childTnLst>
                                    <p:set>
                                      <p:cBhvr>
                                        <p:cTn id="41" dur="1" fill="hold">
                                          <p:stCondLst>
                                            <p:cond delay="499"/>
                                          </p:stCondLst>
                                        </p:cTn>
                                        <p:tgtEl>
                                          <p:spTgt spid="20276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2769"/>
                                        </p:tgtEl>
                                        <p:attrNameLst>
                                          <p:attrName>style.visibility</p:attrName>
                                        </p:attrNameLst>
                                      </p:cBhvr>
                                      <p:to>
                                        <p:strVal val="visible"/>
                                      </p:to>
                                    </p:set>
                                    <p:animEffect transition="in" filter="wipe(down)">
                                      <p:cBhvr>
                                        <p:cTn id="46" dur="500"/>
                                        <p:tgtEl>
                                          <p:spTgt spid="202769"/>
                                        </p:tgtEl>
                                      </p:cBhvr>
                                    </p:animEffect>
                                  </p:childTnLst>
                                </p:cTn>
                              </p:par>
                              <p:par>
                                <p:cTn id="47" presetID="1" presetClass="entr" presetSubtype="0" fill="hold" grpId="0" nodeType="withEffect">
                                  <p:stCondLst>
                                    <p:cond delay="0"/>
                                  </p:stCondLst>
                                  <p:childTnLst>
                                    <p:set>
                                      <p:cBhvr>
                                        <p:cTn id="48" dur="1" fill="hold">
                                          <p:stCondLst>
                                            <p:cond delay="499"/>
                                          </p:stCondLst>
                                        </p:cTn>
                                        <p:tgtEl>
                                          <p:spTgt spid="2027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2770"/>
                                        </p:tgtEl>
                                        <p:attrNameLst>
                                          <p:attrName>style.visibility</p:attrName>
                                        </p:attrNameLst>
                                      </p:cBhvr>
                                      <p:to>
                                        <p:strVal val="visible"/>
                                      </p:to>
                                    </p:set>
                                    <p:animEffect transition="in" filter="wipe(down)">
                                      <p:cBhvr>
                                        <p:cTn id="53" dur="500"/>
                                        <p:tgtEl>
                                          <p:spTgt spid="202770"/>
                                        </p:tgtEl>
                                      </p:cBhvr>
                                    </p:animEffect>
                                  </p:childTnLst>
                                </p:cTn>
                              </p:par>
                              <p:par>
                                <p:cTn id="54" presetID="1" presetClass="entr" presetSubtype="0" fill="hold" grpId="0" nodeType="withEffect">
                                  <p:stCondLst>
                                    <p:cond delay="0"/>
                                  </p:stCondLst>
                                  <p:childTnLst>
                                    <p:set>
                                      <p:cBhvr>
                                        <p:cTn id="55" dur="1" fill="hold">
                                          <p:stCondLst>
                                            <p:cond delay="499"/>
                                          </p:stCondLst>
                                        </p:cTn>
                                        <p:tgtEl>
                                          <p:spTgt spid="20276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2771"/>
                                        </p:tgtEl>
                                        <p:attrNameLst>
                                          <p:attrName>style.visibility</p:attrName>
                                        </p:attrNameLst>
                                      </p:cBhvr>
                                      <p:to>
                                        <p:strVal val="visible"/>
                                      </p:to>
                                    </p:set>
                                    <p:animEffect transition="in" filter="wipe(down)">
                                      <p:cBhvr>
                                        <p:cTn id="60" dur="500"/>
                                        <p:tgtEl>
                                          <p:spTgt spid="202771"/>
                                        </p:tgtEl>
                                      </p:cBhvr>
                                    </p:animEffect>
                                  </p:childTnLst>
                                </p:cTn>
                              </p:par>
                              <p:par>
                                <p:cTn id="61" presetID="1" presetClass="entr" presetSubtype="0" fill="hold" grpId="0" nodeType="withEffect">
                                  <p:stCondLst>
                                    <p:cond delay="0"/>
                                  </p:stCondLst>
                                  <p:childTnLst>
                                    <p:set>
                                      <p:cBhvr>
                                        <p:cTn id="62" dur="1" fill="hold">
                                          <p:stCondLst>
                                            <p:cond delay="499"/>
                                          </p:stCondLst>
                                        </p:cTn>
                                        <p:tgtEl>
                                          <p:spTgt spid="2027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02772"/>
                                        </p:tgtEl>
                                        <p:attrNameLst>
                                          <p:attrName>style.visibility</p:attrName>
                                        </p:attrNameLst>
                                      </p:cBhvr>
                                      <p:to>
                                        <p:strVal val="visible"/>
                                      </p:to>
                                    </p:set>
                                    <p:animEffect transition="in" filter="wipe(down)">
                                      <p:cBhvr>
                                        <p:cTn id="67" dur="500"/>
                                        <p:tgtEl>
                                          <p:spTgt spid="202772"/>
                                        </p:tgtEl>
                                      </p:cBhvr>
                                    </p:animEffect>
                                  </p:childTnLst>
                                </p:cTn>
                              </p:par>
                              <p:par>
                                <p:cTn id="68" presetID="1" presetClass="entr" presetSubtype="0" fill="hold" grpId="0" nodeType="withEffect">
                                  <p:stCondLst>
                                    <p:cond delay="0"/>
                                  </p:stCondLst>
                                  <p:childTnLst>
                                    <p:set>
                                      <p:cBhvr>
                                        <p:cTn id="69" dur="1" fill="hold">
                                          <p:stCondLst>
                                            <p:cond delay="499"/>
                                          </p:stCondLst>
                                        </p:cTn>
                                        <p:tgtEl>
                                          <p:spTgt spid="20276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202773"/>
                                        </p:tgtEl>
                                        <p:attrNameLst>
                                          <p:attrName>style.visibility</p:attrName>
                                        </p:attrNameLst>
                                      </p:cBhvr>
                                      <p:to>
                                        <p:strVal val="visible"/>
                                      </p:to>
                                    </p:set>
                                    <p:animEffect transition="in" filter="wipe(down)">
                                      <p:cBhvr>
                                        <p:cTn id="74" dur="500"/>
                                        <p:tgtEl>
                                          <p:spTgt spid="202773"/>
                                        </p:tgtEl>
                                      </p:cBhvr>
                                    </p:animEffect>
                                  </p:childTnLst>
                                </p:cTn>
                              </p:par>
                              <p:par>
                                <p:cTn id="75" presetID="1" presetClass="entr" presetSubtype="0" fill="hold" grpId="0" nodeType="withEffect">
                                  <p:stCondLst>
                                    <p:cond delay="0"/>
                                  </p:stCondLst>
                                  <p:childTnLst>
                                    <p:set>
                                      <p:cBhvr>
                                        <p:cTn id="76" dur="1" fill="hold">
                                          <p:stCondLst>
                                            <p:cond delay="499"/>
                                          </p:stCondLst>
                                        </p:cTn>
                                        <p:tgtEl>
                                          <p:spTgt spid="2027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02778"/>
                                        </p:tgtEl>
                                        <p:attrNameLst>
                                          <p:attrName>style.visibility</p:attrName>
                                        </p:attrNameLst>
                                      </p:cBhvr>
                                      <p:to>
                                        <p:strVal val="visible"/>
                                      </p:to>
                                    </p:set>
                                    <p:animEffect transition="in" filter="wipe(left)">
                                      <p:cBhvr>
                                        <p:cTn id="81" dur="500"/>
                                        <p:tgtEl>
                                          <p:spTgt spid="202778"/>
                                        </p:tgtEl>
                                      </p:cBhvr>
                                    </p:animEffect>
                                  </p:childTnLst>
                                </p:cTn>
                              </p:par>
                            </p:childTnLst>
                          </p:cTn>
                        </p:par>
                        <p:par>
                          <p:cTn id="82" fill="hold">
                            <p:stCondLst>
                              <p:cond delay="500"/>
                            </p:stCondLst>
                            <p:childTnLst>
                              <p:par>
                                <p:cTn id="83" presetID="1" presetClass="entr" presetSubtype="0" fill="hold" grpId="0" nodeType="afterEffect">
                                  <p:stCondLst>
                                    <p:cond delay="0"/>
                                  </p:stCondLst>
                                  <p:childTnLst>
                                    <p:set>
                                      <p:cBhvr>
                                        <p:cTn id="84" dur="1" fill="hold">
                                          <p:stCondLst>
                                            <p:cond delay="0"/>
                                          </p:stCondLst>
                                        </p:cTn>
                                        <p:tgtEl>
                                          <p:spTgt spid="20277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par>
                          <p:cTn id="89" fill="hold">
                            <p:stCondLst>
                              <p:cond delay="0"/>
                            </p:stCondLst>
                            <p:childTnLst>
                              <p:par>
                                <p:cTn id="90" presetID="9" presetClass="entr" presetSubtype="0"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dissolve">
                                      <p:cBhvr>
                                        <p:cTn id="9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nimBg="1"/>
      <p:bldP spid="202759" grpId="0" animBg="1" autoUpdateAnimBg="0"/>
      <p:bldP spid="202760" grpId="0" animBg="1" autoUpdateAnimBg="0"/>
      <p:bldP spid="202761" grpId="0" animBg="1" autoUpdateAnimBg="0"/>
      <p:bldP spid="202762" grpId="0" animBg="1" autoUpdateAnimBg="0"/>
      <p:bldP spid="202763" grpId="0" animBg="1" autoUpdateAnimBg="0"/>
      <p:bldP spid="202764" grpId="0" animBg="1" autoUpdateAnimBg="0"/>
      <p:bldP spid="202765" grpId="0" animBg="1" autoUpdateAnimBg="0"/>
      <p:bldP spid="202766" grpId="0" animBg="1" autoUpdateAnimBg="0"/>
      <p:bldP spid="202767" grpId="0" animBg="1"/>
      <p:bldP spid="202768" grpId="0" animBg="1"/>
      <p:bldP spid="202769" grpId="0" animBg="1"/>
      <p:bldP spid="202770" grpId="0" animBg="1"/>
      <p:bldP spid="202771" grpId="0" animBg="1"/>
      <p:bldP spid="202772" grpId="0" animBg="1"/>
      <p:bldP spid="202773" grpId="0" animBg="1"/>
      <p:bldP spid="202774" grpId="0" animBg="1" autoUpdateAnimBg="0"/>
      <p:bldP spid="202777" grpId="0" animBg="1"/>
      <p:bldP spid="202778" grpId="0" animBg="1"/>
      <p:bldP spid="27" grpId="0"/>
      <p:bldP spid="27"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8223" y="39970"/>
            <a:ext cx="6691745" cy="830997"/>
          </a:xfrm>
          <a:prstGeom prst="rect">
            <a:avLst/>
          </a:prstGeom>
          <a:noFill/>
        </p:spPr>
        <p:txBody>
          <a:bodyPr wrap="square" rtlCol="0">
            <a:spAutoFit/>
          </a:bodyPr>
          <a:lstStyle/>
          <a:p>
            <a:pPr algn="ctr"/>
            <a:r>
              <a:rPr lang="en-AU" sz="2400" b="1">
                <a:latin typeface="Arial Black" charset="0"/>
              </a:rPr>
              <a:t>Towards a Community Led Adaptation &amp; Resilience Strategy for Shoalhaven</a:t>
            </a:r>
            <a:endParaRPr lang="en-US" sz="2400">
              <a:latin typeface="Arial Black"/>
              <a:cs typeface="Arial Black"/>
            </a:endParaRPr>
          </a:p>
        </p:txBody>
      </p:sp>
      <p:sp>
        <p:nvSpPr>
          <p:cNvPr id="3" name="TextBox 2">
            <a:extLst>
              <a:ext uri="{FF2B5EF4-FFF2-40B4-BE49-F238E27FC236}">
                <a16:creationId xmlns:a16="http://schemas.microsoft.com/office/drawing/2014/main" id="{1B88A7A2-32FB-6143-B5DA-4256FAAF8BCA}"/>
              </a:ext>
            </a:extLst>
          </p:cNvPr>
          <p:cNvSpPr txBox="1"/>
          <p:nvPr/>
        </p:nvSpPr>
        <p:spPr>
          <a:xfrm>
            <a:off x="4635695" y="1077597"/>
            <a:ext cx="3010328" cy="646331"/>
          </a:xfrm>
          <a:prstGeom prst="rect">
            <a:avLst/>
          </a:prstGeom>
          <a:noFill/>
          <a:ln>
            <a:solidFill>
              <a:schemeClr val="tx1"/>
            </a:solidFill>
          </a:ln>
        </p:spPr>
        <p:txBody>
          <a:bodyPr wrap="square" rtlCol="0">
            <a:spAutoFit/>
          </a:bodyPr>
          <a:lstStyle/>
          <a:p>
            <a:pPr algn="ctr"/>
            <a:r>
              <a:rPr lang="en-US" b="1">
                <a:latin typeface="Arial" panose="020B0604020202020204" pitchFamily="34" charset="0"/>
                <a:cs typeface="Arial" panose="020B0604020202020204" pitchFamily="34" charset="0"/>
              </a:rPr>
              <a:t>Establish Project Working Group</a:t>
            </a:r>
          </a:p>
        </p:txBody>
      </p:sp>
      <p:sp>
        <p:nvSpPr>
          <p:cNvPr id="5" name="TextBox 4">
            <a:extLst>
              <a:ext uri="{FF2B5EF4-FFF2-40B4-BE49-F238E27FC236}">
                <a16:creationId xmlns:a16="http://schemas.microsoft.com/office/drawing/2014/main" id="{1C5842D0-0CFB-7640-8AE4-394C341B873D}"/>
              </a:ext>
            </a:extLst>
          </p:cNvPr>
          <p:cNvSpPr txBox="1"/>
          <p:nvPr/>
        </p:nvSpPr>
        <p:spPr>
          <a:xfrm>
            <a:off x="1678113" y="909505"/>
            <a:ext cx="2126751" cy="523220"/>
          </a:xfrm>
          <a:prstGeom prst="rect">
            <a:avLst/>
          </a:prstGeom>
          <a:noFill/>
        </p:spPr>
        <p:txBody>
          <a:bodyPr wrap="square" rtlCol="0">
            <a:spAutoFit/>
          </a:bodyPr>
          <a:lstStyle/>
          <a:p>
            <a:r>
              <a:rPr lang="en-US" sz="1400">
                <a:latin typeface="Arial Narrow" panose="020B0604020202020204" pitchFamily="34" charset="0"/>
                <a:cs typeface="Arial Narrow" panose="020B0604020202020204" pitchFamily="34" charset="0"/>
              </a:rPr>
              <a:t>Identify Council Appointments relevant to project</a:t>
            </a:r>
          </a:p>
        </p:txBody>
      </p:sp>
      <p:sp>
        <p:nvSpPr>
          <p:cNvPr id="6" name="TextBox 5">
            <a:extLst>
              <a:ext uri="{FF2B5EF4-FFF2-40B4-BE49-F238E27FC236}">
                <a16:creationId xmlns:a16="http://schemas.microsoft.com/office/drawing/2014/main" id="{9A258112-0BFA-A34E-9979-891877CDAA76}"/>
              </a:ext>
            </a:extLst>
          </p:cNvPr>
          <p:cNvSpPr txBox="1"/>
          <p:nvPr/>
        </p:nvSpPr>
        <p:spPr>
          <a:xfrm>
            <a:off x="1678112" y="1720114"/>
            <a:ext cx="1345914" cy="738664"/>
          </a:xfrm>
          <a:prstGeom prst="rect">
            <a:avLst/>
          </a:prstGeom>
          <a:noFill/>
        </p:spPr>
        <p:txBody>
          <a:bodyPr wrap="square" rtlCol="0">
            <a:spAutoFit/>
          </a:bodyPr>
          <a:lstStyle/>
          <a:p>
            <a:r>
              <a:rPr lang="en-US" sz="1400">
                <a:latin typeface="Arial Narrow" panose="020B0604020202020204" pitchFamily="34" charset="0"/>
                <a:cs typeface="Arial Narrow" panose="020B0604020202020204" pitchFamily="34" charset="0"/>
              </a:rPr>
              <a:t>Identify interested Community members</a:t>
            </a:r>
          </a:p>
        </p:txBody>
      </p:sp>
      <p:sp>
        <p:nvSpPr>
          <p:cNvPr id="7" name="TextBox 6">
            <a:extLst>
              <a:ext uri="{FF2B5EF4-FFF2-40B4-BE49-F238E27FC236}">
                <a16:creationId xmlns:a16="http://schemas.microsoft.com/office/drawing/2014/main" id="{99E5407F-F72A-EE43-927B-E33B5B8A1689}"/>
              </a:ext>
            </a:extLst>
          </p:cNvPr>
          <p:cNvSpPr txBox="1"/>
          <p:nvPr/>
        </p:nvSpPr>
        <p:spPr>
          <a:xfrm>
            <a:off x="8233026" y="909505"/>
            <a:ext cx="2280862" cy="523220"/>
          </a:xfrm>
          <a:prstGeom prst="rect">
            <a:avLst/>
          </a:prstGeom>
          <a:noFill/>
        </p:spPr>
        <p:txBody>
          <a:bodyPr wrap="square" rtlCol="0">
            <a:spAutoFit/>
          </a:bodyPr>
          <a:lstStyle/>
          <a:p>
            <a:r>
              <a:rPr lang="en-US" sz="1400">
                <a:latin typeface="Arial Narrow" panose="020B0604020202020204" pitchFamily="34" charset="0"/>
                <a:cs typeface="Arial Narrow" panose="020B0604020202020204" pitchFamily="34" charset="0"/>
              </a:rPr>
              <a:t>Identify Community &amp; Business leaders relevant to project</a:t>
            </a:r>
          </a:p>
        </p:txBody>
      </p:sp>
      <p:sp>
        <p:nvSpPr>
          <p:cNvPr id="8" name="TextBox 7">
            <a:extLst>
              <a:ext uri="{FF2B5EF4-FFF2-40B4-BE49-F238E27FC236}">
                <a16:creationId xmlns:a16="http://schemas.microsoft.com/office/drawing/2014/main" id="{24757B18-0DB3-BE43-A695-DA9D958CA93D}"/>
              </a:ext>
            </a:extLst>
          </p:cNvPr>
          <p:cNvSpPr txBox="1"/>
          <p:nvPr/>
        </p:nvSpPr>
        <p:spPr>
          <a:xfrm>
            <a:off x="8233026" y="1504672"/>
            <a:ext cx="2280862" cy="954107"/>
          </a:xfrm>
          <a:prstGeom prst="rect">
            <a:avLst/>
          </a:prstGeom>
          <a:noFill/>
        </p:spPr>
        <p:txBody>
          <a:bodyPr wrap="square" rtlCol="0">
            <a:spAutoFit/>
          </a:bodyPr>
          <a:lstStyle/>
          <a:p>
            <a:r>
              <a:rPr lang="en-US" sz="1400">
                <a:latin typeface="Arial Narrow" panose="020B0604020202020204" pitchFamily="34" charset="0"/>
                <a:cs typeface="Arial Narrow" panose="020B0604020202020204" pitchFamily="34" charset="0"/>
              </a:rPr>
              <a:t>Identify Community leaders willing to develop a Place based Adaptation &amp; Resilience Strategy for their community</a:t>
            </a:r>
          </a:p>
        </p:txBody>
      </p:sp>
      <p:pic>
        <p:nvPicPr>
          <p:cNvPr id="10" name="Picture 9">
            <a:extLst>
              <a:ext uri="{FF2B5EF4-FFF2-40B4-BE49-F238E27FC236}">
                <a16:creationId xmlns:a16="http://schemas.microsoft.com/office/drawing/2014/main" id="{DE17120D-1358-514B-BD1A-64CD5A186B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3011" y="2128816"/>
            <a:ext cx="3246140" cy="2016777"/>
          </a:xfrm>
          <a:prstGeom prst="rect">
            <a:avLst/>
          </a:prstGeom>
        </p:spPr>
      </p:pic>
      <p:sp>
        <p:nvSpPr>
          <p:cNvPr id="11" name="TextBox 10">
            <a:extLst>
              <a:ext uri="{FF2B5EF4-FFF2-40B4-BE49-F238E27FC236}">
                <a16:creationId xmlns:a16="http://schemas.microsoft.com/office/drawing/2014/main" id="{EB48323F-191F-7043-A3F7-AB79AE1D583A}"/>
              </a:ext>
            </a:extLst>
          </p:cNvPr>
          <p:cNvSpPr txBox="1"/>
          <p:nvPr/>
        </p:nvSpPr>
        <p:spPr>
          <a:xfrm>
            <a:off x="3477489" y="4571998"/>
            <a:ext cx="5257800" cy="646331"/>
          </a:xfrm>
          <a:prstGeom prst="rect">
            <a:avLst/>
          </a:prstGeom>
          <a:solidFill>
            <a:srgbClr val="00B0F0"/>
          </a:solidFill>
          <a:ln>
            <a:solidFill>
              <a:schemeClr val="tx1"/>
            </a:solidFill>
          </a:ln>
        </p:spPr>
        <p:txBody>
          <a:bodyPr wrap="square" rtlCol="0">
            <a:spAutoFit/>
          </a:bodyPr>
          <a:lstStyle/>
          <a:p>
            <a:pPr algn="ctr"/>
            <a:r>
              <a:rPr lang="en-AU" b="1">
                <a:latin typeface="Arial Black" charset="0"/>
              </a:rPr>
              <a:t>City-wide Shoalhaven Community Led Adaptation &amp; Resilience Strategy</a:t>
            </a:r>
            <a:endParaRPr lang="en-US"/>
          </a:p>
        </p:txBody>
      </p:sp>
      <p:sp>
        <p:nvSpPr>
          <p:cNvPr id="12" name="Down Arrow 11">
            <a:extLst>
              <a:ext uri="{FF2B5EF4-FFF2-40B4-BE49-F238E27FC236}">
                <a16:creationId xmlns:a16="http://schemas.microsoft.com/office/drawing/2014/main" id="{777ADB87-3208-7741-B346-B32E2E8358E8}"/>
              </a:ext>
            </a:extLst>
          </p:cNvPr>
          <p:cNvSpPr/>
          <p:nvPr/>
        </p:nvSpPr>
        <p:spPr>
          <a:xfrm>
            <a:off x="5919355" y="1793282"/>
            <a:ext cx="353291" cy="25182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5F7D3D04-8913-A648-B1B9-3D2C6575DC0A}"/>
              </a:ext>
            </a:extLst>
          </p:cNvPr>
          <p:cNvSpPr/>
          <p:nvPr/>
        </p:nvSpPr>
        <p:spPr>
          <a:xfrm>
            <a:off x="5919355" y="4229169"/>
            <a:ext cx="353291" cy="25182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C7B41B98-459E-014A-BC5D-842661D739F9}"/>
              </a:ext>
            </a:extLst>
          </p:cNvPr>
          <p:cNvSpPr/>
          <p:nvPr/>
        </p:nvSpPr>
        <p:spPr>
          <a:xfrm>
            <a:off x="5919355" y="5292184"/>
            <a:ext cx="353291" cy="25182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54303FF-663B-C444-892A-892879EA5652}"/>
              </a:ext>
            </a:extLst>
          </p:cNvPr>
          <p:cNvCxnSpPr>
            <a:cxnSpLocks/>
          </p:cNvCxnSpPr>
          <p:nvPr/>
        </p:nvCxnSpPr>
        <p:spPr>
          <a:xfrm>
            <a:off x="3664527" y="1267691"/>
            <a:ext cx="843414" cy="7273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B1839A-B8D6-3544-B610-CE57C31EE970}"/>
              </a:ext>
            </a:extLst>
          </p:cNvPr>
          <p:cNvCxnSpPr>
            <a:cxnSpLocks/>
          </p:cNvCxnSpPr>
          <p:nvPr/>
        </p:nvCxnSpPr>
        <p:spPr>
          <a:xfrm flipV="1">
            <a:off x="3132749" y="1432725"/>
            <a:ext cx="1375193" cy="49564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ACEA0E-0885-594D-A924-66E6127C20DE}"/>
              </a:ext>
            </a:extLst>
          </p:cNvPr>
          <p:cNvCxnSpPr>
            <a:cxnSpLocks/>
          </p:cNvCxnSpPr>
          <p:nvPr/>
        </p:nvCxnSpPr>
        <p:spPr>
          <a:xfrm flipH="1" flipV="1">
            <a:off x="7761291" y="1432726"/>
            <a:ext cx="487470" cy="48524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DEEB82-CA08-6547-8613-70208F352B8F}"/>
              </a:ext>
            </a:extLst>
          </p:cNvPr>
          <p:cNvCxnSpPr>
            <a:cxnSpLocks/>
          </p:cNvCxnSpPr>
          <p:nvPr/>
        </p:nvCxnSpPr>
        <p:spPr>
          <a:xfrm flipH="1">
            <a:off x="7761291" y="1185175"/>
            <a:ext cx="455242" cy="15525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 Box 8">
            <a:extLst>
              <a:ext uri="{FF2B5EF4-FFF2-40B4-BE49-F238E27FC236}">
                <a16:creationId xmlns:a16="http://schemas.microsoft.com/office/drawing/2014/main" id="{F797599D-8AB5-EA4F-A636-EB6CB58840E6}"/>
              </a:ext>
            </a:extLst>
          </p:cNvPr>
          <p:cNvSpPr txBox="1">
            <a:spLocks noChangeArrowheads="1"/>
          </p:cNvSpPr>
          <p:nvPr/>
        </p:nvSpPr>
        <p:spPr bwMode="auto">
          <a:xfrm>
            <a:off x="3091184" y="5608441"/>
            <a:ext cx="6024146" cy="369332"/>
          </a:xfrm>
          <a:prstGeom prst="rect">
            <a:avLst/>
          </a:prstGeom>
          <a:noFill/>
          <a:ln w="9525">
            <a:solidFill>
              <a:schemeClr val="tx1"/>
            </a:solidFill>
            <a:miter lim="800000"/>
            <a:headEnd/>
            <a:tailEnd/>
          </a:ln>
          <a:effectLst/>
        </p:spPr>
        <p:txBody>
          <a:bodyPr wrap="square">
            <a:spAutoFit/>
          </a:bodyPr>
          <a:lstStyle/>
          <a:p>
            <a:pPr algn="ctr">
              <a:defRPr/>
            </a:pPr>
            <a:r>
              <a:rPr lang="en-US" b="1">
                <a:latin typeface="Arial" panose="020B0604020202020204" pitchFamily="34" charset="0"/>
                <a:cs typeface="Arial" panose="020B0604020202020204" pitchFamily="34" charset="0"/>
              </a:rPr>
              <a:t>Local Community </a:t>
            </a:r>
            <a:r>
              <a:rPr lang="en-US" b="1">
                <a:solidFill>
                  <a:srgbClr val="FFFF00"/>
                </a:solidFill>
                <a:latin typeface="Arial" panose="020B0604020202020204" pitchFamily="34" charset="0"/>
                <a:cs typeface="Arial" panose="020B0604020202020204" pitchFamily="34" charset="0"/>
              </a:rPr>
              <a:t>Complementary</a:t>
            </a:r>
            <a:r>
              <a:rPr lang="en-US" b="1">
                <a:latin typeface="Arial" panose="020B0604020202020204" pitchFamily="34" charset="0"/>
                <a:cs typeface="Arial" panose="020B0604020202020204" pitchFamily="34" charset="0"/>
              </a:rPr>
              <a:t> Planning Process </a:t>
            </a:r>
            <a:endParaRPr lang="en-AU">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8E0FA99-9DE3-984F-BB89-977DE9224D33}"/>
              </a:ext>
            </a:extLst>
          </p:cNvPr>
          <p:cNvSpPr txBox="1"/>
          <p:nvPr/>
        </p:nvSpPr>
        <p:spPr>
          <a:xfrm>
            <a:off x="2667274" y="6362339"/>
            <a:ext cx="6843963" cy="400110"/>
          </a:xfrm>
          <a:prstGeom prst="rect">
            <a:avLst/>
          </a:prstGeom>
          <a:noFill/>
          <a:ln>
            <a:solidFill>
              <a:schemeClr val="tx1"/>
            </a:solidFill>
          </a:ln>
        </p:spPr>
        <p:txBody>
          <a:bodyPr wrap="square" rtlCol="0">
            <a:spAutoFit/>
          </a:bodyPr>
          <a:lstStyle/>
          <a:p>
            <a:r>
              <a:rPr lang="en-US" sz="2000" b="1">
                <a:latin typeface="Arial" panose="020B0604020202020204" pitchFamily="34" charset="0"/>
                <a:cs typeface="Arial" panose="020B0604020202020204" pitchFamily="34" charset="0"/>
              </a:rPr>
              <a:t>City-wide Conference to present and launch Strategy</a:t>
            </a:r>
          </a:p>
        </p:txBody>
      </p:sp>
      <p:sp>
        <p:nvSpPr>
          <p:cNvPr id="28" name="Down Arrow 27">
            <a:extLst>
              <a:ext uri="{FF2B5EF4-FFF2-40B4-BE49-F238E27FC236}">
                <a16:creationId xmlns:a16="http://schemas.microsoft.com/office/drawing/2014/main" id="{3B219B79-CEE4-0A49-8EF8-5E694E57B1A6}"/>
              </a:ext>
            </a:extLst>
          </p:cNvPr>
          <p:cNvSpPr/>
          <p:nvPr/>
        </p:nvSpPr>
        <p:spPr>
          <a:xfrm>
            <a:off x="5919354" y="6040029"/>
            <a:ext cx="353291" cy="25182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p:stCondLst>
                              <p:cond delay="0"/>
                            </p:stCondLst>
                            <p:childTnLst>
                              <p:par>
                                <p:cTn id="36" presetID="22" presetClass="entr" presetSubtype="2"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righ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par>
                          <p:cTn id="44" fill="hold">
                            <p:stCondLst>
                              <p:cond delay="500"/>
                            </p:stCondLst>
                            <p:childTnLst>
                              <p:par>
                                <p:cTn id="45" presetID="9"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up)">
                                      <p:cBhvr>
                                        <p:cTn id="68" dur="500"/>
                                        <p:tgtEl>
                                          <p:spTgt spid="28"/>
                                        </p:tgtEl>
                                      </p:cBhvr>
                                    </p:animEffect>
                                  </p:childTnLst>
                                </p:cTn>
                              </p:par>
                            </p:childTnLst>
                          </p:cTn>
                        </p:par>
                        <p:par>
                          <p:cTn id="69" fill="hold">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11" grpId="0" animBg="1"/>
      <p:bldP spid="12" grpId="0" animBg="1"/>
      <p:bldP spid="13" grpId="0" animBg="1"/>
      <p:bldP spid="15" grpId="0" animBg="1"/>
      <p:bldP spid="26" grpId="0" animBg="1"/>
      <p:bldP spid="27"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D9B0D11-FF3F-9F4E-B1AD-F6C8C32A9D2C}"/>
              </a:ext>
            </a:extLst>
          </p:cNvPr>
          <p:cNvSpPr txBox="1"/>
          <p:nvPr/>
        </p:nvSpPr>
        <p:spPr>
          <a:xfrm>
            <a:off x="3934691" y="1849580"/>
            <a:ext cx="4343400" cy="369332"/>
          </a:xfrm>
          <a:prstGeom prst="rect">
            <a:avLst/>
          </a:prstGeom>
          <a:solidFill>
            <a:schemeClr val="tx1">
              <a:lumMod val="85000"/>
            </a:schemeClr>
          </a:solidFill>
          <a:ln>
            <a:solidFill>
              <a:schemeClr val="tx1"/>
            </a:solidFill>
          </a:ln>
        </p:spPr>
        <p:txBody>
          <a:bodyPr wrap="square" rtlCol="0">
            <a:spAutoFit/>
          </a:bodyPr>
          <a:lstStyle/>
          <a:p>
            <a:endParaRPr lang="en-US"/>
          </a:p>
        </p:txBody>
      </p:sp>
      <p:sp>
        <p:nvSpPr>
          <p:cNvPr id="3" name="Text Box 8"/>
          <p:cNvSpPr txBox="1">
            <a:spLocks noChangeArrowheads="1"/>
          </p:cNvSpPr>
          <p:nvPr/>
        </p:nvSpPr>
        <p:spPr bwMode="auto">
          <a:xfrm>
            <a:off x="3174607" y="190118"/>
            <a:ext cx="5832475" cy="923330"/>
          </a:xfrm>
          <a:prstGeom prst="rect">
            <a:avLst/>
          </a:prstGeom>
          <a:noFill/>
          <a:ln w="9525">
            <a:noFill/>
            <a:miter lim="800000"/>
            <a:headEnd/>
            <a:tailEnd/>
          </a:ln>
          <a:effectLst/>
        </p:spPr>
        <p:txBody>
          <a:bodyPr>
            <a:spAutoFit/>
          </a:bodyPr>
          <a:lstStyle/>
          <a:p>
            <a:pPr algn="ctr">
              <a:defRPr/>
            </a:pPr>
            <a:r>
              <a:rPr lang="en-US" sz="5400" b="1">
                <a:solidFill>
                  <a:schemeClr val="bg1"/>
                </a:solidFill>
                <a:latin typeface="Arial Black" pitchFamily="34" charset="0"/>
              </a:rPr>
              <a:t>Thank You</a:t>
            </a:r>
            <a:endParaRPr lang="en-AU" sz="5400">
              <a:solidFill>
                <a:schemeClr val="bg1"/>
              </a:solidFill>
              <a:latin typeface="Arial Black" pitchFamily="34" charset="0"/>
            </a:endParaRPr>
          </a:p>
        </p:txBody>
      </p:sp>
      <p:sp>
        <p:nvSpPr>
          <p:cNvPr id="5" name="Text Box 8">
            <a:extLst>
              <a:ext uri="{FF2B5EF4-FFF2-40B4-BE49-F238E27FC236}">
                <a16:creationId xmlns:a16="http://schemas.microsoft.com/office/drawing/2014/main" id="{A33CD586-6570-6648-AE7F-8368CE461528}"/>
              </a:ext>
            </a:extLst>
          </p:cNvPr>
          <p:cNvSpPr txBox="1">
            <a:spLocks noChangeArrowheads="1"/>
          </p:cNvSpPr>
          <p:nvPr/>
        </p:nvSpPr>
        <p:spPr bwMode="auto">
          <a:xfrm>
            <a:off x="1634135" y="9539"/>
            <a:ext cx="8910240" cy="461665"/>
          </a:xfrm>
          <a:prstGeom prst="rect">
            <a:avLst/>
          </a:prstGeom>
          <a:noFill/>
          <a:ln w="9525">
            <a:noFill/>
            <a:miter lim="800000"/>
            <a:headEnd/>
            <a:tailEnd/>
          </a:ln>
          <a:effectLst/>
        </p:spPr>
        <p:txBody>
          <a:bodyPr wrap="square">
            <a:spAutoFit/>
          </a:bodyPr>
          <a:lstStyle/>
          <a:p>
            <a:pPr algn="ctr">
              <a:defRPr/>
            </a:pPr>
            <a:r>
              <a:rPr lang="en-US" sz="2400" b="1">
                <a:latin typeface="Arial Black" pitchFamily="34" charset="0"/>
              </a:rPr>
              <a:t>Local Community </a:t>
            </a:r>
            <a:r>
              <a:rPr lang="en-US" sz="2400" b="1">
                <a:solidFill>
                  <a:srgbClr val="FFFF00"/>
                </a:solidFill>
                <a:latin typeface="Arial Black" pitchFamily="34" charset="0"/>
              </a:rPr>
              <a:t>Complementary</a:t>
            </a:r>
            <a:r>
              <a:rPr lang="en-US" sz="2400" b="1">
                <a:latin typeface="Arial Black" pitchFamily="34" charset="0"/>
              </a:rPr>
              <a:t> Planning Process </a:t>
            </a:r>
            <a:endParaRPr lang="en-AU" sz="2400">
              <a:latin typeface="Arial Black" pitchFamily="34" charset="0"/>
            </a:endParaRPr>
          </a:p>
        </p:txBody>
      </p:sp>
      <p:sp>
        <p:nvSpPr>
          <p:cNvPr id="6" name="TextBox 5">
            <a:extLst>
              <a:ext uri="{FF2B5EF4-FFF2-40B4-BE49-F238E27FC236}">
                <a16:creationId xmlns:a16="http://schemas.microsoft.com/office/drawing/2014/main" id="{FC9C9BEF-2C11-0842-A09A-3BFB9DB0ACE3}"/>
              </a:ext>
            </a:extLst>
          </p:cNvPr>
          <p:cNvSpPr txBox="1"/>
          <p:nvPr/>
        </p:nvSpPr>
        <p:spPr>
          <a:xfrm>
            <a:off x="2551151" y="369660"/>
            <a:ext cx="7242463" cy="369332"/>
          </a:xfrm>
          <a:prstGeom prst="rect">
            <a:avLst/>
          </a:prstGeom>
          <a:noFill/>
        </p:spPr>
        <p:txBody>
          <a:bodyPr wrap="square" rtlCol="0">
            <a:spAutoFit/>
          </a:bodyPr>
          <a:lstStyle/>
          <a:p>
            <a:pPr algn="ctr"/>
            <a:r>
              <a:rPr lang="en-US" i="1">
                <a:latin typeface="Arial Narrow" panose="020B0604020202020204" pitchFamily="34" charset="0"/>
                <a:cs typeface="Arial Narrow" panose="020B0604020202020204" pitchFamily="34" charset="0"/>
              </a:rPr>
              <a:t>(</a:t>
            </a:r>
            <a:r>
              <a:rPr lang="en-US" i="1">
                <a:solidFill>
                  <a:srgbClr val="FFFF00"/>
                </a:solidFill>
                <a:latin typeface="Arial Narrow" panose="020B0604020202020204" pitchFamily="34" charset="0"/>
                <a:cs typeface="Arial Narrow" panose="020B0604020202020204" pitchFamily="34" charset="0"/>
              </a:rPr>
              <a:t>Complementary</a:t>
            </a:r>
            <a:r>
              <a:rPr lang="en-US" i="1">
                <a:latin typeface="Arial Narrow" panose="020B0604020202020204" pitchFamily="34" charset="0"/>
                <a:cs typeface="Arial Narrow" panose="020B0604020202020204" pitchFamily="34" charset="0"/>
              </a:rPr>
              <a:t>: Combining to enhance or emphasize the qualities of each other)</a:t>
            </a:r>
          </a:p>
        </p:txBody>
      </p:sp>
      <p:sp>
        <p:nvSpPr>
          <p:cNvPr id="7" name="TextBox 6">
            <a:extLst>
              <a:ext uri="{FF2B5EF4-FFF2-40B4-BE49-F238E27FC236}">
                <a16:creationId xmlns:a16="http://schemas.microsoft.com/office/drawing/2014/main" id="{86FA717C-C493-A84B-BB76-131B91CAB13E}"/>
              </a:ext>
            </a:extLst>
          </p:cNvPr>
          <p:cNvSpPr txBox="1"/>
          <p:nvPr/>
        </p:nvSpPr>
        <p:spPr>
          <a:xfrm>
            <a:off x="3491528" y="792073"/>
            <a:ext cx="5257800" cy="646331"/>
          </a:xfrm>
          <a:prstGeom prst="rect">
            <a:avLst/>
          </a:prstGeom>
          <a:solidFill>
            <a:srgbClr val="00B0F0"/>
          </a:solidFill>
          <a:ln>
            <a:solidFill>
              <a:schemeClr val="tx1"/>
            </a:solidFill>
          </a:ln>
        </p:spPr>
        <p:txBody>
          <a:bodyPr wrap="square" rtlCol="0">
            <a:spAutoFit/>
          </a:bodyPr>
          <a:lstStyle/>
          <a:p>
            <a:pPr algn="ctr"/>
            <a:r>
              <a:rPr lang="en-AU" b="1">
                <a:latin typeface="Arial Black" charset="0"/>
              </a:rPr>
              <a:t>City-wide Shoalhaven Community Led Adaptation &amp; Resilience Strategy</a:t>
            </a:r>
            <a:endParaRPr lang="en-US"/>
          </a:p>
        </p:txBody>
      </p:sp>
      <p:sp>
        <p:nvSpPr>
          <p:cNvPr id="8" name="Down Arrow 7">
            <a:extLst>
              <a:ext uri="{FF2B5EF4-FFF2-40B4-BE49-F238E27FC236}">
                <a16:creationId xmlns:a16="http://schemas.microsoft.com/office/drawing/2014/main" id="{954C8B7B-86C3-5A4E-B659-C20E2E24EF52}"/>
              </a:ext>
            </a:extLst>
          </p:cNvPr>
          <p:cNvSpPr/>
          <p:nvPr/>
        </p:nvSpPr>
        <p:spPr>
          <a:xfrm>
            <a:off x="5914198" y="1495098"/>
            <a:ext cx="353291" cy="25182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4313A5-9DCE-484F-A4FE-A6335D69AC35}"/>
              </a:ext>
            </a:extLst>
          </p:cNvPr>
          <p:cNvSpPr txBox="1"/>
          <p:nvPr/>
        </p:nvSpPr>
        <p:spPr>
          <a:xfrm>
            <a:off x="4203346" y="1909171"/>
            <a:ext cx="2396654" cy="738664"/>
          </a:xfrm>
          <a:prstGeom prst="rect">
            <a:avLst/>
          </a:prstGeom>
          <a:solidFill>
            <a:srgbClr val="FFFF00"/>
          </a:solidFill>
          <a:ln>
            <a:solidFill>
              <a:schemeClr val="bg1"/>
            </a:solidFill>
          </a:ln>
        </p:spPr>
        <p:txBody>
          <a:bodyPr wrap="square" rtlCol="0">
            <a:spAutoFit/>
          </a:bodyPr>
          <a:lstStyle/>
          <a:p>
            <a:r>
              <a:rPr lang="en-US" sz="1400" b="1">
                <a:solidFill>
                  <a:schemeClr val="bg1"/>
                </a:solidFill>
                <a:latin typeface="Arial Narrow" panose="020B0604020202020204" pitchFamily="34" charset="0"/>
                <a:cs typeface="Arial Narrow" panose="020B0604020202020204" pitchFamily="34" charset="0"/>
              </a:rPr>
              <a:t>Workshop 1: Brief on Project &amp; City-wide Strategy – appoint local working group  - SWOT</a:t>
            </a:r>
          </a:p>
        </p:txBody>
      </p:sp>
      <p:sp>
        <p:nvSpPr>
          <p:cNvPr id="10" name="TextBox 9">
            <a:extLst>
              <a:ext uri="{FF2B5EF4-FFF2-40B4-BE49-F238E27FC236}">
                <a16:creationId xmlns:a16="http://schemas.microsoft.com/office/drawing/2014/main" id="{4E3849B2-773C-D14D-A220-6E45D3F9BF55}"/>
              </a:ext>
            </a:extLst>
          </p:cNvPr>
          <p:cNvSpPr txBox="1"/>
          <p:nvPr/>
        </p:nvSpPr>
        <p:spPr>
          <a:xfrm>
            <a:off x="4894303" y="2858075"/>
            <a:ext cx="2396654" cy="738664"/>
          </a:xfrm>
          <a:prstGeom prst="rect">
            <a:avLst/>
          </a:prstGeom>
          <a:solidFill>
            <a:srgbClr val="FFFF00"/>
          </a:solidFill>
          <a:ln>
            <a:solidFill>
              <a:schemeClr val="bg1"/>
            </a:solidFill>
          </a:ln>
        </p:spPr>
        <p:txBody>
          <a:bodyPr wrap="square" rtlCol="0">
            <a:spAutoFit/>
          </a:bodyPr>
          <a:lstStyle/>
          <a:p>
            <a:r>
              <a:rPr lang="en-US" sz="1400" b="1">
                <a:solidFill>
                  <a:schemeClr val="bg1"/>
                </a:solidFill>
                <a:latin typeface="Arial Narrow" panose="020B0604020202020204" pitchFamily="34" charset="0"/>
                <a:cs typeface="Arial Narrow" panose="020B0604020202020204" pitchFamily="34" charset="0"/>
              </a:rPr>
              <a:t>Workshop 2: Identification of local community priority actions from City-wide Strategy</a:t>
            </a:r>
          </a:p>
        </p:txBody>
      </p:sp>
      <p:sp>
        <p:nvSpPr>
          <p:cNvPr id="11" name="TextBox 10">
            <a:extLst>
              <a:ext uri="{FF2B5EF4-FFF2-40B4-BE49-F238E27FC236}">
                <a16:creationId xmlns:a16="http://schemas.microsoft.com/office/drawing/2014/main" id="{513C880B-97F8-464D-9252-4D561AC7858A}"/>
              </a:ext>
            </a:extLst>
          </p:cNvPr>
          <p:cNvSpPr txBox="1"/>
          <p:nvPr/>
        </p:nvSpPr>
        <p:spPr>
          <a:xfrm>
            <a:off x="5632059" y="3832182"/>
            <a:ext cx="2396654" cy="738664"/>
          </a:xfrm>
          <a:prstGeom prst="rect">
            <a:avLst/>
          </a:prstGeom>
          <a:solidFill>
            <a:srgbClr val="FFFF00"/>
          </a:solidFill>
          <a:ln>
            <a:solidFill>
              <a:schemeClr val="bg1"/>
            </a:solidFill>
          </a:ln>
        </p:spPr>
        <p:txBody>
          <a:bodyPr wrap="square" rtlCol="0">
            <a:spAutoFit/>
          </a:bodyPr>
          <a:lstStyle/>
          <a:p>
            <a:r>
              <a:rPr lang="en-US" sz="1400" b="1">
                <a:solidFill>
                  <a:schemeClr val="bg1"/>
                </a:solidFill>
                <a:latin typeface="Arial Narrow" panose="020B0604020202020204" pitchFamily="34" charset="0"/>
                <a:cs typeface="Arial Narrow" panose="020B0604020202020204" pitchFamily="34" charset="0"/>
              </a:rPr>
              <a:t>Workshop 3: </a:t>
            </a:r>
            <a:r>
              <a:rPr lang="en-US" sz="1400" b="1" err="1">
                <a:solidFill>
                  <a:schemeClr val="bg1"/>
                </a:solidFill>
                <a:latin typeface="Arial Narrow" panose="020B0604020202020204" pitchFamily="34" charset="0"/>
                <a:cs typeface="Arial Narrow" panose="020B0604020202020204" pitchFamily="34" charset="0"/>
              </a:rPr>
              <a:t>Finalise</a:t>
            </a:r>
            <a:r>
              <a:rPr lang="en-US" sz="1400" b="1">
                <a:solidFill>
                  <a:schemeClr val="bg1"/>
                </a:solidFill>
                <a:latin typeface="Arial Narrow" panose="020B0604020202020204" pitchFamily="34" charset="0"/>
                <a:cs typeface="Arial Narrow" panose="020B0604020202020204" pitchFamily="34" charset="0"/>
              </a:rPr>
              <a:t> Local Community Complementary Plans</a:t>
            </a:r>
          </a:p>
        </p:txBody>
      </p:sp>
      <p:sp>
        <p:nvSpPr>
          <p:cNvPr id="14" name="Down Arrow 13">
            <a:extLst>
              <a:ext uri="{FF2B5EF4-FFF2-40B4-BE49-F238E27FC236}">
                <a16:creationId xmlns:a16="http://schemas.microsoft.com/office/drawing/2014/main" id="{6D95ECF2-DB40-3A43-AC7C-31A279870BB4}"/>
              </a:ext>
            </a:extLst>
          </p:cNvPr>
          <p:cNvSpPr/>
          <p:nvPr/>
        </p:nvSpPr>
        <p:spPr>
          <a:xfrm>
            <a:off x="5632060" y="2668618"/>
            <a:ext cx="218209" cy="19984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15" name="Down Arrow 14">
            <a:extLst>
              <a:ext uri="{FF2B5EF4-FFF2-40B4-BE49-F238E27FC236}">
                <a16:creationId xmlns:a16="http://schemas.microsoft.com/office/drawing/2014/main" id="{785ECE11-476F-C44B-BAC2-6D69A76E8201}"/>
              </a:ext>
            </a:extLst>
          </p:cNvPr>
          <p:cNvSpPr/>
          <p:nvPr/>
        </p:nvSpPr>
        <p:spPr>
          <a:xfrm>
            <a:off x="6343836" y="3627913"/>
            <a:ext cx="218209" cy="19984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16" name="TextBox 15">
            <a:extLst>
              <a:ext uri="{FF2B5EF4-FFF2-40B4-BE49-F238E27FC236}">
                <a16:creationId xmlns:a16="http://schemas.microsoft.com/office/drawing/2014/main" id="{95BCB49B-AD90-9F46-A51D-F79843691EBC}"/>
              </a:ext>
            </a:extLst>
          </p:cNvPr>
          <p:cNvSpPr txBox="1"/>
          <p:nvPr/>
        </p:nvSpPr>
        <p:spPr>
          <a:xfrm>
            <a:off x="2667274" y="6331166"/>
            <a:ext cx="6843963" cy="400110"/>
          </a:xfrm>
          <a:prstGeom prst="rect">
            <a:avLst/>
          </a:prstGeom>
          <a:noFill/>
          <a:ln>
            <a:solidFill>
              <a:schemeClr val="tx1"/>
            </a:solidFill>
          </a:ln>
        </p:spPr>
        <p:txBody>
          <a:bodyPr wrap="square" rtlCol="0">
            <a:spAutoFit/>
          </a:bodyPr>
          <a:lstStyle/>
          <a:p>
            <a:r>
              <a:rPr lang="en-US" sz="2000" b="1">
                <a:latin typeface="Arial" panose="020B0604020202020204" pitchFamily="34" charset="0"/>
                <a:cs typeface="Arial" panose="020B0604020202020204" pitchFamily="34" charset="0"/>
              </a:rPr>
              <a:t>City-wide Conference to present and launch Strategy</a:t>
            </a:r>
          </a:p>
        </p:txBody>
      </p:sp>
      <p:sp>
        <p:nvSpPr>
          <p:cNvPr id="17" name="Right Brace 16">
            <a:extLst>
              <a:ext uri="{FF2B5EF4-FFF2-40B4-BE49-F238E27FC236}">
                <a16:creationId xmlns:a16="http://schemas.microsoft.com/office/drawing/2014/main" id="{13A1FA34-13CF-CA4D-9431-837AA7E748C2}"/>
              </a:ext>
            </a:extLst>
          </p:cNvPr>
          <p:cNvSpPr/>
          <p:nvPr/>
        </p:nvSpPr>
        <p:spPr>
          <a:xfrm>
            <a:off x="8496301" y="1849580"/>
            <a:ext cx="519546" cy="2792316"/>
          </a:xfrm>
          <a:prstGeom prst="rightBrace">
            <a:avLst>
              <a:gd name="adj1" fmla="val 34332"/>
              <a:gd name="adj2" fmla="val 5074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F770CC0-6219-B147-B421-14FB6ACFBC9C}"/>
              </a:ext>
            </a:extLst>
          </p:cNvPr>
          <p:cNvSpPr txBox="1"/>
          <p:nvPr/>
        </p:nvSpPr>
        <p:spPr>
          <a:xfrm>
            <a:off x="9067801" y="3044534"/>
            <a:ext cx="405246"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6C5CE25C-B2CF-CE44-BC3C-7205A0EFEB95}"/>
              </a:ext>
            </a:extLst>
          </p:cNvPr>
          <p:cNvSpPr txBox="1"/>
          <p:nvPr/>
        </p:nvSpPr>
        <p:spPr>
          <a:xfrm>
            <a:off x="9398683" y="2800150"/>
            <a:ext cx="1208038" cy="830997"/>
          </a:xfrm>
          <a:prstGeom prst="rect">
            <a:avLst/>
          </a:prstGeom>
          <a:noFill/>
        </p:spPr>
        <p:txBody>
          <a:bodyPr wrap="square" rtlCol="0">
            <a:spAutoFit/>
          </a:bodyPr>
          <a:lstStyle/>
          <a:p>
            <a:r>
              <a:rPr lang="en-US" sz="1600" b="1" i="1">
                <a:latin typeface="Arial Narrow" panose="020B0604020202020204" pitchFamily="34" charset="0"/>
                <a:cs typeface="Arial Narrow" panose="020B0604020202020204" pitchFamily="34" charset="0"/>
              </a:rPr>
              <a:t>Volunteer Community Groups</a:t>
            </a:r>
          </a:p>
        </p:txBody>
      </p:sp>
      <p:sp>
        <p:nvSpPr>
          <p:cNvPr id="20" name="TextBox 19">
            <a:extLst>
              <a:ext uri="{FF2B5EF4-FFF2-40B4-BE49-F238E27FC236}">
                <a16:creationId xmlns:a16="http://schemas.microsoft.com/office/drawing/2014/main" id="{143232DC-D600-3246-A887-E4F332DCE3C6}"/>
              </a:ext>
            </a:extLst>
          </p:cNvPr>
          <p:cNvSpPr txBox="1"/>
          <p:nvPr/>
        </p:nvSpPr>
        <p:spPr>
          <a:xfrm>
            <a:off x="1804555" y="5091544"/>
            <a:ext cx="8594347" cy="646331"/>
          </a:xfrm>
          <a:prstGeom prst="rect">
            <a:avLst/>
          </a:prstGeom>
          <a:noFill/>
          <a:ln>
            <a:solidFill>
              <a:schemeClr val="tx1"/>
            </a:solidFill>
          </a:ln>
        </p:spPr>
        <p:txBody>
          <a:bodyPr wrap="square" rtlCol="0">
            <a:spAutoFit/>
          </a:bodyPr>
          <a:lstStyle/>
          <a:p>
            <a:pPr algn="ctr"/>
            <a:r>
              <a:rPr lang="en-AU" b="1" i="1">
                <a:latin typeface="Arial" panose="020B0604020202020204" pitchFamily="34" charset="0"/>
                <a:cs typeface="Arial" panose="020B0604020202020204" pitchFamily="34" charset="0"/>
              </a:rPr>
              <a:t>Compile composite </a:t>
            </a:r>
            <a:r>
              <a:rPr lang="en-AU" b="1">
                <a:latin typeface="Arial Black" charset="0"/>
              </a:rPr>
              <a:t> City-wide Shoalhaven Community Led Adaptation &amp; Resilience Strategy </a:t>
            </a:r>
            <a:r>
              <a:rPr lang="en-AU" b="1" i="1">
                <a:latin typeface="Arial" panose="020B0604020202020204" pitchFamily="34" charset="0"/>
                <a:cs typeface="Arial" panose="020B0604020202020204" pitchFamily="34" charset="0"/>
              </a:rPr>
              <a:t>including Local Community Complimentary Plans</a:t>
            </a:r>
            <a:endParaRPr lang="en-US"/>
          </a:p>
        </p:txBody>
      </p:sp>
      <p:sp>
        <p:nvSpPr>
          <p:cNvPr id="21" name="Down Arrow 20">
            <a:extLst>
              <a:ext uri="{FF2B5EF4-FFF2-40B4-BE49-F238E27FC236}">
                <a16:creationId xmlns:a16="http://schemas.microsoft.com/office/drawing/2014/main" id="{61E6B4AC-F617-7242-B518-4CCA91C3B0D5}"/>
              </a:ext>
            </a:extLst>
          </p:cNvPr>
          <p:cNvSpPr/>
          <p:nvPr/>
        </p:nvSpPr>
        <p:spPr>
          <a:xfrm>
            <a:off x="5919354" y="5790955"/>
            <a:ext cx="353291" cy="48012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68425EDD-843A-1141-AB33-0D9B167E73FE}"/>
              </a:ext>
            </a:extLst>
          </p:cNvPr>
          <p:cNvSpPr/>
          <p:nvPr/>
        </p:nvSpPr>
        <p:spPr>
          <a:xfrm>
            <a:off x="5919355" y="4745071"/>
            <a:ext cx="353291" cy="25182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68DE64E-EB79-BA47-93F4-3F27B839F561}"/>
              </a:ext>
            </a:extLst>
          </p:cNvPr>
          <p:cNvSpPr txBox="1"/>
          <p:nvPr/>
        </p:nvSpPr>
        <p:spPr>
          <a:xfrm>
            <a:off x="8563964" y="5864496"/>
            <a:ext cx="1818166" cy="338554"/>
          </a:xfrm>
          <a:prstGeom prst="rect">
            <a:avLst/>
          </a:prstGeom>
          <a:solidFill>
            <a:schemeClr val="bg2">
              <a:lumMod val="20000"/>
              <a:lumOff val="80000"/>
            </a:schemeClr>
          </a:solidFill>
          <a:ln>
            <a:solidFill>
              <a:schemeClr val="tx1"/>
            </a:solidFill>
          </a:ln>
        </p:spPr>
        <p:txBody>
          <a:bodyPr wrap="square" rtlCol="0">
            <a:spAutoFit/>
          </a:bodyPr>
          <a:lstStyle/>
          <a:p>
            <a:pPr algn="ctr"/>
            <a:r>
              <a:rPr lang="en-US" sz="1600" b="1">
                <a:solidFill>
                  <a:schemeClr val="bg1"/>
                </a:solidFill>
                <a:latin typeface="Arial Narrow" panose="020B0604020202020204" pitchFamily="34" charset="0"/>
                <a:cs typeface="Arial Narrow" panose="020B0604020202020204" pitchFamily="34" charset="0"/>
              </a:rPr>
              <a:t>Implementation Plan</a:t>
            </a:r>
          </a:p>
        </p:txBody>
      </p:sp>
      <p:cxnSp>
        <p:nvCxnSpPr>
          <p:cNvPr id="27" name="Straight Arrow Connector 26">
            <a:extLst>
              <a:ext uri="{FF2B5EF4-FFF2-40B4-BE49-F238E27FC236}">
                <a16:creationId xmlns:a16="http://schemas.microsoft.com/office/drawing/2014/main" id="{99A44C0A-FB39-0442-82FD-3060BEA5FB3E}"/>
              </a:ext>
            </a:extLst>
          </p:cNvPr>
          <p:cNvCxnSpPr>
            <a:cxnSpLocks/>
          </p:cNvCxnSpPr>
          <p:nvPr/>
        </p:nvCxnSpPr>
        <p:spPr>
          <a:xfrm>
            <a:off x="9067801" y="6231969"/>
            <a:ext cx="0" cy="858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7543E22-E543-3F42-8072-91838F89697A}"/>
              </a:ext>
            </a:extLst>
          </p:cNvPr>
          <p:cNvCxnSpPr>
            <a:cxnSpLocks/>
          </p:cNvCxnSpPr>
          <p:nvPr/>
        </p:nvCxnSpPr>
        <p:spPr>
          <a:xfrm>
            <a:off x="9511236" y="5757910"/>
            <a:ext cx="0" cy="858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67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up)">
                                      <p:cBhvr>
                                        <p:cTn id="69" dur="500"/>
                                        <p:tgtEl>
                                          <p:spTgt spid="21"/>
                                        </p:tgtEl>
                                      </p:cBhvr>
                                    </p:animEffect>
                                  </p:childTnLst>
                                </p:cTn>
                              </p:par>
                            </p:childTnLst>
                          </p:cTn>
                        </p:par>
                        <p:par>
                          <p:cTn id="70" fill="hold">
                            <p:stCondLst>
                              <p:cond delay="500"/>
                            </p:stCondLst>
                            <p:childTnLst>
                              <p:par>
                                <p:cTn id="71" presetID="1"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22" presetClass="entr" presetSubtype="1"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up)">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8" grpId="0" animBg="1"/>
      <p:bldP spid="4" grpId="0" animBg="1"/>
      <p:bldP spid="10" grpId="0" animBg="1"/>
      <p:bldP spid="11" grpId="0" animBg="1"/>
      <p:bldP spid="14" grpId="0" animBg="1"/>
      <p:bldP spid="15" grpId="0" animBg="1"/>
      <p:bldP spid="16" grpId="0" animBg="1"/>
      <p:bldP spid="17" grpId="0" animBg="1"/>
      <p:bldP spid="18" grpId="0"/>
      <p:bldP spid="19" grpId="0"/>
      <p:bldP spid="20" grpId="0" animBg="1"/>
      <p:bldP spid="21" grpId="0" animBg="1"/>
      <p:bldP spid="22"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Box 7"/>
          <p:cNvSpPr txBox="1">
            <a:spLocks noChangeArrowheads="1"/>
          </p:cNvSpPr>
          <p:nvPr/>
        </p:nvSpPr>
        <p:spPr bwMode="auto">
          <a:xfrm>
            <a:off x="1991544" y="30735"/>
            <a:ext cx="8137326" cy="461665"/>
          </a:xfrm>
          <a:prstGeom prst="rect">
            <a:avLst/>
          </a:prstGeom>
          <a:noFill/>
          <a:ln w="9525">
            <a:noFill/>
            <a:miter lim="800000"/>
            <a:headEnd/>
            <a:tailEnd/>
          </a:ln>
        </p:spPr>
        <p:txBody>
          <a:bodyPr wrap="square">
            <a:spAutoFit/>
          </a:bodyPr>
          <a:lstStyle/>
          <a:p>
            <a:pPr algn="ctr"/>
            <a:r>
              <a:rPr lang="en-AU" sz="2400" b="1">
                <a:latin typeface="Arial Black" pitchFamily="34" charset="0"/>
              </a:rPr>
              <a:t>Future Community Engagement Opportunities</a:t>
            </a:r>
          </a:p>
        </p:txBody>
      </p:sp>
      <p:grpSp>
        <p:nvGrpSpPr>
          <p:cNvPr id="2" name="Group 8"/>
          <p:cNvGrpSpPr>
            <a:grpSpLocks/>
          </p:cNvGrpSpPr>
          <p:nvPr/>
        </p:nvGrpSpPr>
        <p:grpSpPr bwMode="auto">
          <a:xfrm>
            <a:off x="6167439" y="2070224"/>
            <a:ext cx="1800225" cy="1254125"/>
            <a:chOff x="4105" y="2931"/>
            <a:chExt cx="1134" cy="790"/>
          </a:xfrm>
        </p:grpSpPr>
        <p:pic>
          <p:nvPicPr>
            <p:cNvPr id="2074" name="Picture 21" descr="j02899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5" y="2931"/>
              <a:ext cx="1007" cy="664"/>
            </a:xfrm>
            <a:prstGeom prst="rect">
              <a:avLst/>
            </a:prstGeom>
            <a:noFill/>
            <a:ln w="9525">
              <a:noFill/>
              <a:miter lim="800000"/>
              <a:headEnd/>
              <a:tailEnd/>
            </a:ln>
          </p:spPr>
        </p:pic>
        <p:sp>
          <p:nvSpPr>
            <p:cNvPr id="2075" name="Text Box 22"/>
            <p:cNvSpPr txBox="1">
              <a:spLocks noChangeArrowheads="1"/>
            </p:cNvSpPr>
            <p:nvPr/>
          </p:nvSpPr>
          <p:spPr bwMode="auto">
            <a:xfrm>
              <a:off x="4105" y="3566"/>
              <a:ext cx="1134" cy="155"/>
            </a:xfrm>
            <a:prstGeom prst="rect">
              <a:avLst/>
            </a:prstGeom>
            <a:noFill/>
            <a:ln w="9525">
              <a:noFill/>
              <a:miter lim="800000"/>
              <a:headEnd/>
              <a:tailEnd/>
            </a:ln>
          </p:spPr>
          <p:txBody>
            <a:bodyPr>
              <a:spAutoFit/>
            </a:bodyPr>
            <a:lstStyle/>
            <a:p>
              <a:pPr algn="ctr"/>
              <a:r>
                <a:rPr lang="en-AU" sz="1000" b="1" i="1">
                  <a:cs typeface="Arial" charset="0"/>
                </a:rPr>
                <a:t>Planning Workshops</a:t>
              </a:r>
            </a:p>
          </p:txBody>
        </p:sp>
      </p:grpSp>
      <p:grpSp>
        <p:nvGrpSpPr>
          <p:cNvPr id="3" name="Group 27"/>
          <p:cNvGrpSpPr>
            <a:grpSpLocks/>
          </p:cNvGrpSpPr>
          <p:nvPr/>
        </p:nvGrpSpPr>
        <p:grpSpPr bwMode="auto">
          <a:xfrm>
            <a:off x="4224339" y="1919410"/>
            <a:ext cx="1800225" cy="1398588"/>
            <a:chOff x="2426" y="2523"/>
            <a:chExt cx="1134" cy="881"/>
          </a:xfrm>
        </p:grpSpPr>
        <p:pic>
          <p:nvPicPr>
            <p:cNvPr id="2072" name="Picture 28" descr="j0299691"/>
            <p:cNvPicPr>
              <a:picLocks noChangeAspect="1" noChangeArrowheads="1"/>
            </p:cNvPicPr>
            <p:nvPr/>
          </p:nvPicPr>
          <p:blipFill>
            <a:blip r:embed="rId4" cstate="print"/>
            <a:srcRect/>
            <a:stretch>
              <a:fillRect/>
            </a:stretch>
          </p:blipFill>
          <p:spPr bwMode="auto">
            <a:xfrm>
              <a:off x="2517" y="2523"/>
              <a:ext cx="907" cy="703"/>
            </a:xfrm>
            <a:prstGeom prst="rect">
              <a:avLst/>
            </a:prstGeom>
            <a:noFill/>
            <a:ln w="9525">
              <a:noFill/>
              <a:miter lim="800000"/>
              <a:headEnd/>
              <a:tailEnd/>
            </a:ln>
          </p:spPr>
        </p:pic>
        <p:sp>
          <p:nvSpPr>
            <p:cNvPr id="2073" name="Text Box 29"/>
            <p:cNvSpPr txBox="1">
              <a:spLocks noChangeArrowheads="1"/>
            </p:cNvSpPr>
            <p:nvPr/>
          </p:nvSpPr>
          <p:spPr bwMode="auto">
            <a:xfrm>
              <a:off x="2426" y="3249"/>
              <a:ext cx="1134" cy="155"/>
            </a:xfrm>
            <a:prstGeom prst="rect">
              <a:avLst/>
            </a:prstGeom>
            <a:noFill/>
            <a:ln w="9525">
              <a:noFill/>
              <a:miter lim="800000"/>
              <a:headEnd/>
              <a:tailEnd/>
            </a:ln>
          </p:spPr>
          <p:txBody>
            <a:bodyPr>
              <a:spAutoFit/>
            </a:bodyPr>
            <a:lstStyle/>
            <a:p>
              <a:pPr algn="ctr"/>
              <a:r>
                <a:rPr lang="en-AU" sz="1000" b="1" i="1">
                  <a:cs typeface="Arial" charset="0"/>
                </a:rPr>
                <a:t>Collaboration</a:t>
              </a:r>
            </a:p>
          </p:txBody>
        </p:sp>
      </p:grpSp>
      <p:sp>
        <p:nvSpPr>
          <p:cNvPr id="20" name="Bent Arrow 19"/>
          <p:cNvSpPr/>
          <p:nvPr/>
        </p:nvSpPr>
        <p:spPr>
          <a:xfrm flipH="1" flipV="1">
            <a:off x="3904540" y="3295773"/>
            <a:ext cx="2008898" cy="503236"/>
          </a:xfrm>
          <a:prstGeom prst="bentArrow">
            <a:avLst>
              <a:gd name="adj1" fmla="val 25000"/>
              <a:gd name="adj2" fmla="val 25000"/>
              <a:gd name="adj3" fmla="val 50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chemeClr val="tx1"/>
              </a:solidFill>
            </a:endParaRPr>
          </a:p>
        </p:txBody>
      </p:sp>
      <p:sp>
        <p:nvSpPr>
          <p:cNvPr id="21" name="Bent Arrow 20"/>
          <p:cNvSpPr/>
          <p:nvPr/>
        </p:nvSpPr>
        <p:spPr>
          <a:xfrm flipV="1">
            <a:off x="6370639" y="3295772"/>
            <a:ext cx="1852557" cy="503237"/>
          </a:xfrm>
          <a:prstGeom prst="bentArrow">
            <a:avLst>
              <a:gd name="adj1" fmla="val 25000"/>
              <a:gd name="adj2" fmla="val 24877"/>
              <a:gd name="adj3" fmla="val 50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schemeClr val="tx1"/>
              </a:solidFill>
            </a:endParaRPr>
          </a:p>
        </p:txBody>
      </p:sp>
      <p:sp>
        <p:nvSpPr>
          <p:cNvPr id="22" name="Down Arrow 21"/>
          <p:cNvSpPr/>
          <p:nvPr/>
        </p:nvSpPr>
        <p:spPr>
          <a:xfrm>
            <a:off x="5997131" y="3295774"/>
            <a:ext cx="215900" cy="71913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9" name="TextBox 28"/>
          <p:cNvSpPr txBox="1"/>
          <p:nvPr/>
        </p:nvSpPr>
        <p:spPr>
          <a:xfrm>
            <a:off x="5034904" y="691632"/>
            <a:ext cx="2122193" cy="954107"/>
          </a:xfrm>
          <a:prstGeom prst="rect">
            <a:avLst/>
          </a:prstGeom>
          <a:solidFill>
            <a:srgbClr val="00B0F0"/>
          </a:solidFill>
          <a:ln w="28575">
            <a:solidFill>
              <a:schemeClr val="tx1"/>
            </a:solidFill>
          </a:ln>
          <a:effectLst>
            <a:outerShdw blurRad="50800" dist="38100" dir="2700000" algn="tl" rotWithShape="0">
              <a:prstClr val="black">
                <a:alpha val="40000"/>
              </a:prstClr>
            </a:outerShdw>
          </a:effectLst>
        </p:spPr>
        <p:txBody>
          <a:bodyPr wrap="square">
            <a:spAutoFit/>
          </a:bodyPr>
          <a:lstStyle/>
          <a:p>
            <a:pPr algn="ctr">
              <a:defRPr/>
            </a:pPr>
            <a:r>
              <a:rPr lang="en-AU" sz="1400" b="1">
                <a:latin typeface="Arial Black" pitchFamily="34" charset="0"/>
              </a:rPr>
              <a:t>Shoalhaven Community-Led Adaptation &amp; Resilience Strategy</a:t>
            </a:r>
            <a:endParaRPr lang="en-AU" sz="1400" b="1">
              <a:latin typeface="Arial Narrow"/>
              <a:cs typeface="Arial Narrow"/>
            </a:endParaRPr>
          </a:p>
        </p:txBody>
      </p:sp>
      <p:grpSp>
        <p:nvGrpSpPr>
          <p:cNvPr id="17" name="Group 16">
            <a:extLst>
              <a:ext uri="{FF2B5EF4-FFF2-40B4-BE49-F238E27FC236}">
                <a16:creationId xmlns:a16="http://schemas.microsoft.com/office/drawing/2014/main" id="{5E38F2FB-9425-8C4C-A60A-43A2125820A6}"/>
              </a:ext>
            </a:extLst>
          </p:cNvPr>
          <p:cNvGrpSpPr/>
          <p:nvPr/>
        </p:nvGrpSpPr>
        <p:grpSpPr>
          <a:xfrm>
            <a:off x="4561171" y="4186579"/>
            <a:ext cx="3023309" cy="2591956"/>
            <a:chOff x="3037170" y="4113427"/>
            <a:chExt cx="3023309" cy="2591956"/>
          </a:xfrm>
        </p:grpSpPr>
        <p:sp>
          <p:nvSpPr>
            <p:cNvPr id="13" name="TextBox 12"/>
            <p:cNvSpPr txBox="1"/>
            <p:nvPr/>
          </p:nvSpPr>
          <p:spPr>
            <a:xfrm>
              <a:off x="3534033" y="6274496"/>
              <a:ext cx="2075934" cy="430887"/>
            </a:xfrm>
            <a:prstGeom prst="rect">
              <a:avLst/>
            </a:prstGeom>
            <a:noFill/>
          </p:spPr>
          <p:txBody>
            <a:bodyPr wrap="square" rtlCol="0">
              <a:spAutoFit/>
            </a:bodyPr>
            <a:lstStyle/>
            <a:p>
              <a:pPr algn="ctr"/>
              <a:r>
                <a:rPr lang="en-US" sz="1100">
                  <a:latin typeface="Arial Black"/>
                  <a:cs typeface="Arial Black"/>
                </a:rPr>
                <a:t>Local Government Planning Processes</a:t>
              </a:r>
            </a:p>
          </p:txBody>
        </p:sp>
        <p:pic>
          <p:nvPicPr>
            <p:cNvPr id="26" name="Picture 25">
              <a:extLst>
                <a:ext uri="{FF2B5EF4-FFF2-40B4-BE49-F238E27FC236}">
                  <a16:creationId xmlns:a16="http://schemas.microsoft.com/office/drawing/2014/main" id="{30ECC1F4-1D89-EA4C-A6C3-EC802F3895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7170" y="4115238"/>
              <a:ext cx="1405663" cy="2000097"/>
            </a:xfrm>
            <a:prstGeom prst="rect">
              <a:avLst/>
            </a:prstGeom>
          </p:spPr>
        </p:pic>
        <p:pic>
          <p:nvPicPr>
            <p:cNvPr id="27" name="Picture 26">
              <a:extLst>
                <a:ext uri="{FF2B5EF4-FFF2-40B4-BE49-F238E27FC236}">
                  <a16:creationId xmlns:a16="http://schemas.microsoft.com/office/drawing/2014/main" id="{C3F0A27E-7E96-9042-AEC0-6013171A3B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1198" y="4113427"/>
              <a:ext cx="1339281" cy="1890167"/>
            </a:xfrm>
            <a:prstGeom prst="rect">
              <a:avLst/>
            </a:prstGeom>
          </p:spPr>
        </p:pic>
        <p:pic>
          <p:nvPicPr>
            <p:cNvPr id="5" name="Picture 4">
              <a:extLst>
                <a:ext uri="{FF2B5EF4-FFF2-40B4-BE49-F238E27FC236}">
                  <a16:creationId xmlns:a16="http://schemas.microsoft.com/office/drawing/2014/main" id="{6A04597E-2129-4A45-AAC2-4E0FDC66C0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38309" y="5202597"/>
              <a:ext cx="2075934" cy="1054101"/>
            </a:xfrm>
            <a:prstGeom prst="rect">
              <a:avLst/>
            </a:prstGeom>
          </p:spPr>
        </p:pic>
      </p:grpSp>
      <p:grpSp>
        <p:nvGrpSpPr>
          <p:cNvPr id="15" name="Group 14">
            <a:extLst>
              <a:ext uri="{FF2B5EF4-FFF2-40B4-BE49-F238E27FC236}">
                <a16:creationId xmlns:a16="http://schemas.microsoft.com/office/drawing/2014/main" id="{40BCE5FE-D470-D84B-B7F2-397958302793}"/>
              </a:ext>
            </a:extLst>
          </p:cNvPr>
          <p:cNvGrpSpPr/>
          <p:nvPr/>
        </p:nvGrpSpPr>
        <p:grpSpPr>
          <a:xfrm>
            <a:off x="1644161" y="2178806"/>
            <a:ext cx="2109414" cy="3059357"/>
            <a:chOff x="91899" y="1264135"/>
            <a:chExt cx="2109414" cy="3059357"/>
          </a:xfrm>
        </p:grpSpPr>
        <p:sp>
          <p:nvSpPr>
            <p:cNvPr id="2067" name="TextBox 29"/>
            <p:cNvSpPr txBox="1">
              <a:spLocks noChangeArrowheads="1"/>
            </p:cNvSpPr>
            <p:nvPr/>
          </p:nvSpPr>
          <p:spPr bwMode="auto">
            <a:xfrm>
              <a:off x="91899" y="3723328"/>
              <a:ext cx="2109414" cy="600164"/>
            </a:xfrm>
            <a:prstGeom prst="rect">
              <a:avLst/>
            </a:prstGeom>
            <a:noFill/>
            <a:ln w="9525">
              <a:noFill/>
              <a:miter lim="800000"/>
              <a:headEnd/>
              <a:tailEnd/>
            </a:ln>
          </p:spPr>
          <p:txBody>
            <a:bodyPr wrap="square">
              <a:spAutoFit/>
            </a:bodyPr>
            <a:lstStyle/>
            <a:p>
              <a:pPr algn="ctr"/>
              <a:r>
                <a:rPr lang="en-AU" sz="1100">
                  <a:latin typeface="Arial Black" pitchFamily="34" charset="0"/>
                </a:rPr>
                <a:t>Local Government Disaster Management Processes</a:t>
              </a:r>
            </a:p>
          </p:txBody>
        </p:sp>
        <p:pic>
          <p:nvPicPr>
            <p:cNvPr id="9" name="Picture 8">
              <a:extLst>
                <a:ext uri="{FF2B5EF4-FFF2-40B4-BE49-F238E27FC236}">
                  <a16:creationId xmlns:a16="http://schemas.microsoft.com/office/drawing/2014/main" id="{7F18D095-F17A-5341-A098-092AC160A0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336" y="1264135"/>
              <a:ext cx="1341204" cy="1907491"/>
            </a:xfrm>
            <a:prstGeom prst="rect">
              <a:avLst/>
            </a:prstGeom>
          </p:spPr>
        </p:pic>
        <p:pic>
          <p:nvPicPr>
            <p:cNvPr id="8" name="Picture 7">
              <a:extLst>
                <a:ext uri="{FF2B5EF4-FFF2-40B4-BE49-F238E27FC236}">
                  <a16:creationId xmlns:a16="http://schemas.microsoft.com/office/drawing/2014/main" id="{18CE5953-D13E-5641-8016-A5FB6DE822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484" y="1821312"/>
              <a:ext cx="1341203" cy="1902016"/>
            </a:xfrm>
            <a:prstGeom prst="rect">
              <a:avLst/>
            </a:prstGeom>
          </p:spPr>
        </p:pic>
      </p:grpSp>
      <p:grpSp>
        <p:nvGrpSpPr>
          <p:cNvPr id="23" name="Group 22">
            <a:extLst>
              <a:ext uri="{FF2B5EF4-FFF2-40B4-BE49-F238E27FC236}">
                <a16:creationId xmlns:a16="http://schemas.microsoft.com/office/drawing/2014/main" id="{56216BFF-0BBB-D242-911A-B16B7A679B8B}"/>
              </a:ext>
            </a:extLst>
          </p:cNvPr>
          <p:cNvGrpSpPr/>
          <p:nvPr/>
        </p:nvGrpSpPr>
        <p:grpSpPr>
          <a:xfrm>
            <a:off x="8306324" y="1999267"/>
            <a:ext cx="2342613" cy="3396210"/>
            <a:chOff x="6782323" y="2227869"/>
            <a:chExt cx="2342613" cy="3396210"/>
          </a:xfrm>
        </p:grpSpPr>
        <p:pic>
          <p:nvPicPr>
            <p:cNvPr id="7" name="Picture 6">
              <a:extLst>
                <a:ext uri="{FF2B5EF4-FFF2-40B4-BE49-F238E27FC236}">
                  <a16:creationId xmlns:a16="http://schemas.microsoft.com/office/drawing/2014/main" id="{DD2234B4-72E7-C141-87ED-F152CA45525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12872" y="2227869"/>
              <a:ext cx="1341203" cy="1902500"/>
            </a:xfrm>
            <a:prstGeom prst="rect">
              <a:avLst/>
            </a:prstGeom>
          </p:spPr>
        </p:pic>
        <p:pic>
          <p:nvPicPr>
            <p:cNvPr id="10" name="Picture 9">
              <a:extLst>
                <a:ext uri="{FF2B5EF4-FFF2-40B4-BE49-F238E27FC236}">
                  <a16:creationId xmlns:a16="http://schemas.microsoft.com/office/drawing/2014/main" id="{1281D154-AF60-BE49-A20D-78C3050A9B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92756" y="2227869"/>
              <a:ext cx="1330636" cy="1873512"/>
            </a:xfrm>
            <a:prstGeom prst="rect">
              <a:avLst/>
            </a:prstGeom>
          </p:spPr>
        </p:pic>
        <p:sp>
          <p:nvSpPr>
            <p:cNvPr id="2068" name="TextBox 6"/>
            <p:cNvSpPr txBox="1">
              <a:spLocks noChangeArrowheads="1"/>
            </p:cNvSpPr>
            <p:nvPr/>
          </p:nvSpPr>
          <p:spPr bwMode="auto">
            <a:xfrm>
              <a:off x="6782323" y="5193192"/>
              <a:ext cx="2342613" cy="430887"/>
            </a:xfrm>
            <a:prstGeom prst="rect">
              <a:avLst/>
            </a:prstGeom>
            <a:noFill/>
            <a:ln w="9525">
              <a:noFill/>
              <a:miter lim="800000"/>
              <a:headEnd/>
              <a:tailEnd/>
            </a:ln>
          </p:spPr>
          <p:txBody>
            <a:bodyPr wrap="square">
              <a:spAutoFit/>
            </a:bodyPr>
            <a:lstStyle/>
            <a:p>
              <a:pPr algn="ctr"/>
              <a:r>
                <a:rPr lang="en-AU" sz="1100">
                  <a:latin typeface="Arial Black" pitchFamily="34" charset="0"/>
                </a:rPr>
                <a:t>State Government Planning &amp; EM Processes</a:t>
              </a:r>
            </a:p>
          </p:txBody>
        </p:sp>
        <p:pic>
          <p:nvPicPr>
            <p:cNvPr id="6" name="Picture 5">
              <a:extLst>
                <a:ext uri="{FF2B5EF4-FFF2-40B4-BE49-F238E27FC236}">
                  <a16:creationId xmlns:a16="http://schemas.microsoft.com/office/drawing/2014/main" id="{C33DEE6C-9C39-534B-8D9E-508A966EACA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62228" y="3293756"/>
              <a:ext cx="1319853" cy="1869141"/>
            </a:xfrm>
            <a:prstGeom prst="rect">
              <a:avLst/>
            </a:prstGeom>
            <a:ln>
              <a:solidFill>
                <a:schemeClr val="bg1"/>
              </a:solidFill>
            </a:ln>
          </p:spPr>
        </p:pic>
      </p:grpSp>
      <p:sp>
        <p:nvSpPr>
          <p:cNvPr id="30" name="TextBox 29"/>
          <p:cNvSpPr txBox="1">
            <a:spLocks noChangeArrowheads="1"/>
          </p:cNvSpPr>
          <p:nvPr/>
        </p:nvSpPr>
        <p:spPr bwMode="auto">
          <a:xfrm rot="20025262">
            <a:off x="1644931" y="3425847"/>
            <a:ext cx="8964613" cy="522287"/>
          </a:xfrm>
          <a:prstGeom prst="rect">
            <a:avLst/>
          </a:prstGeom>
          <a:solidFill>
            <a:srgbClr val="000000"/>
          </a:solidFill>
          <a:ln w="9525">
            <a:noFill/>
            <a:miter lim="800000"/>
            <a:headEnd/>
            <a:tailEnd/>
          </a:ln>
        </p:spPr>
        <p:txBody>
          <a:bodyPr>
            <a:spAutoFit/>
          </a:bodyPr>
          <a:lstStyle/>
          <a:p>
            <a:pPr algn="ctr"/>
            <a:r>
              <a:rPr lang="en-AU" sz="2800" b="1" i="1">
                <a:solidFill>
                  <a:srgbClr val="FFFF00"/>
                </a:solidFill>
                <a:latin typeface="Times New Roman" pitchFamily="18" charset="0"/>
                <a:cs typeface="Times New Roman" pitchFamily="18" charset="0"/>
              </a:rPr>
              <a:t>Collective action has greater weight than individual action</a:t>
            </a:r>
            <a:endParaRPr lang="en-AU" sz="2800" i="1">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64113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ctrTitle"/>
          </p:nvPr>
        </p:nvSpPr>
        <p:spPr>
          <a:xfrm>
            <a:off x="2098509" y="86672"/>
            <a:ext cx="7994982" cy="499612"/>
          </a:xfrm>
        </p:spPr>
        <p:txBody>
          <a:bodyPr>
            <a:noAutofit/>
          </a:bodyPr>
          <a:lstStyle/>
          <a:p>
            <a:pPr eaLnBrk="1" hangingPunct="1"/>
            <a:r>
              <a:rPr lang="en-AU" sz="3200" dirty="0">
                <a:latin typeface="Arial Black"/>
                <a:cs typeface="Arial Black" charset="0"/>
              </a:rPr>
              <a:t>Call for Community Participants</a:t>
            </a:r>
            <a:endParaRPr lang="en-AU" sz="3200" dirty="0">
              <a:latin typeface="Arial Black" charset="0"/>
              <a:cs typeface="Arial Black" charset="0"/>
            </a:endParaRPr>
          </a:p>
        </p:txBody>
      </p:sp>
      <p:pic>
        <p:nvPicPr>
          <p:cNvPr id="2" name="Picture 1">
            <a:extLst>
              <a:ext uri="{FF2B5EF4-FFF2-40B4-BE49-F238E27FC236}">
                <a16:creationId xmlns:a16="http://schemas.microsoft.com/office/drawing/2014/main" id="{03755F62-EAFB-EF42-B5FB-7EF4F2E4BBFF}"/>
              </a:ext>
            </a:extLst>
          </p:cNvPr>
          <p:cNvPicPr>
            <a:picLocks noChangeAspect="1"/>
          </p:cNvPicPr>
          <p:nvPr/>
        </p:nvPicPr>
        <p:blipFill>
          <a:blip r:embed="rId3"/>
          <a:stretch>
            <a:fillRect/>
          </a:stretch>
        </p:blipFill>
        <p:spPr>
          <a:xfrm>
            <a:off x="2560433" y="704438"/>
            <a:ext cx="2887772" cy="6066890"/>
          </a:xfrm>
          <a:prstGeom prst="rect">
            <a:avLst/>
          </a:prstGeom>
        </p:spPr>
      </p:pic>
      <p:pic>
        <p:nvPicPr>
          <p:cNvPr id="3" name="Picture 2">
            <a:extLst>
              <a:ext uri="{FF2B5EF4-FFF2-40B4-BE49-F238E27FC236}">
                <a16:creationId xmlns:a16="http://schemas.microsoft.com/office/drawing/2014/main" id="{26678CD5-FD79-3045-9B48-1F364FC085E1}"/>
              </a:ext>
            </a:extLst>
          </p:cNvPr>
          <p:cNvPicPr>
            <a:picLocks noChangeAspect="1"/>
          </p:cNvPicPr>
          <p:nvPr/>
        </p:nvPicPr>
        <p:blipFill>
          <a:blip r:embed="rId4"/>
          <a:stretch>
            <a:fillRect/>
          </a:stretch>
        </p:blipFill>
        <p:spPr>
          <a:xfrm>
            <a:off x="6769503" y="704439"/>
            <a:ext cx="2862064" cy="6066891"/>
          </a:xfrm>
          <a:prstGeom prst="rect">
            <a:avLst/>
          </a:prstGeom>
        </p:spPr>
      </p:pic>
    </p:spTree>
    <p:extLst>
      <p:ext uri="{BB962C8B-B14F-4D97-AF65-F5344CB8AC3E}">
        <p14:creationId xmlns:p14="http://schemas.microsoft.com/office/powerpoint/2010/main" val="621295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CF99A3-3966-4C56-B1DE-665468EE1EB7}"/>
              </a:ext>
            </a:extLst>
          </p:cNvPr>
          <p:cNvSpPr>
            <a:spLocks noGrp="1"/>
          </p:cNvSpPr>
          <p:nvPr>
            <p:ph type="subTitle" idx="1"/>
          </p:nvPr>
        </p:nvSpPr>
        <p:spPr>
          <a:xfrm>
            <a:off x="635647" y="4447663"/>
            <a:ext cx="11162775" cy="1376039"/>
          </a:xfrm>
        </p:spPr>
        <p:txBody>
          <a:bodyPr>
            <a:noAutofit/>
          </a:bodyPr>
          <a:lstStyle/>
          <a:p>
            <a:r>
              <a:rPr lang="en-AU" sz="3600" dirty="0"/>
              <a:t>Gordon Clark – Section Manager, Strategic Planning</a:t>
            </a:r>
          </a:p>
          <a:p>
            <a:r>
              <a:rPr lang="en-AU" sz="3600" dirty="0"/>
              <a:t>Cathy Bern – Manager Development Services</a:t>
            </a:r>
          </a:p>
        </p:txBody>
      </p:sp>
      <p:sp>
        <p:nvSpPr>
          <p:cNvPr id="4" name="TextBox 3">
            <a:extLst>
              <a:ext uri="{FF2B5EF4-FFF2-40B4-BE49-F238E27FC236}">
                <a16:creationId xmlns:a16="http://schemas.microsoft.com/office/drawing/2014/main" id="{806BB251-5A54-4F93-A1C0-15F7F826DFA3}"/>
              </a:ext>
            </a:extLst>
          </p:cNvPr>
          <p:cNvSpPr txBox="1"/>
          <p:nvPr/>
        </p:nvSpPr>
        <p:spPr>
          <a:xfrm>
            <a:off x="635647" y="1923779"/>
            <a:ext cx="11162775" cy="2031325"/>
          </a:xfrm>
          <a:prstGeom prst="rect">
            <a:avLst/>
          </a:prstGeom>
          <a:noFill/>
        </p:spPr>
        <p:txBody>
          <a:bodyPr wrap="square">
            <a:spAutoFit/>
          </a:bodyPr>
          <a:lstStyle/>
          <a:p>
            <a:r>
              <a:rPr lang="en-AU" sz="5400" b="1" dirty="0"/>
              <a:t>Managing Development to contribute to Local Character</a:t>
            </a:r>
          </a:p>
          <a:p>
            <a:endParaRPr lang="en-AU" dirty="0"/>
          </a:p>
        </p:txBody>
      </p:sp>
    </p:spTree>
    <p:extLst>
      <p:ext uri="{BB962C8B-B14F-4D97-AF65-F5344CB8AC3E}">
        <p14:creationId xmlns:p14="http://schemas.microsoft.com/office/powerpoint/2010/main" val="4150781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6ED51E-525C-44E1-904C-EE43415A57CA}"/>
              </a:ext>
            </a:extLst>
          </p:cNvPr>
          <p:cNvSpPr>
            <a:spLocks noGrp="1"/>
          </p:cNvSpPr>
          <p:nvPr>
            <p:ph sz="half" idx="1"/>
          </p:nvPr>
        </p:nvSpPr>
        <p:spPr>
          <a:xfrm>
            <a:off x="395140" y="1188658"/>
            <a:ext cx="6106021" cy="5183113"/>
          </a:xfrm>
        </p:spPr>
        <p:txBody>
          <a:bodyPr/>
          <a:lstStyle/>
          <a:p>
            <a:pPr>
              <a:lnSpc>
                <a:spcPct val="100000"/>
              </a:lnSpc>
              <a:spcBef>
                <a:spcPts val="0"/>
              </a:spcBef>
              <a:spcAft>
                <a:spcPts val="1200"/>
              </a:spcAft>
            </a:pPr>
            <a:r>
              <a:rPr lang="en-AU" sz="2000" dirty="0"/>
              <a:t>Not just buildings -  way a place “looks and feels”</a:t>
            </a:r>
          </a:p>
          <a:p>
            <a:pPr>
              <a:lnSpc>
                <a:spcPct val="100000"/>
              </a:lnSpc>
              <a:spcBef>
                <a:spcPts val="0"/>
              </a:spcBef>
              <a:spcAft>
                <a:spcPts val="1200"/>
              </a:spcAft>
            </a:pPr>
            <a:r>
              <a:rPr lang="en-AU" sz="2000" dirty="0"/>
              <a:t>Distinctive to each area or place</a:t>
            </a:r>
          </a:p>
          <a:p>
            <a:pPr>
              <a:lnSpc>
                <a:spcPct val="100000"/>
              </a:lnSpc>
              <a:spcBef>
                <a:spcPts val="0"/>
              </a:spcBef>
              <a:spcAft>
                <a:spcPts val="600"/>
              </a:spcAft>
            </a:pPr>
            <a:r>
              <a:rPr lang="en-AU" sz="2000" dirty="0"/>
              <a:t>Can include many things:</a:t>
            </a:r>
          </a:p>
          <a:p>
            <a:pPr lvl="1">
              <a:lnSpc>
                <a:spcPct val="100000"/>
              </a:lnSpc>
              <a:spcBef>
                <a:spcPts val="0"/>
              </a:spcBef>
              <a:spcAft>
                <a:spcPts val="600"/>
              </a:spcAft>
            </a:pPr>
            <a:r>
              <a:rPr lang="en-AU" sz="1600" dirty="0"/>
              <a:t>Built form, bulk, scale, height of buildings</a:t>
            </a:r>
          </a:p>
          <a:p>
            <a:pPr lvl="1">
              <a:lnSpc>
                <a:spcPct val="100000"/>
              </a:lnSpc>
              <a:spcBef>
                <a:spcPts val="0"/>
              </a:spcBef>
              <a:spcAft>
                <a:spcPts val="600"/>
              </a:spcAft>
            </a:pPr>
            <a:r>
              <a:rPr lang="en-AU" sz="1600" dirty="0"/>
              <a:t>Landscaping, setting, topography</a:t>
            </a:r>
          </a:p>
          <a:p>
            <a:pPr lvl="1">
              <a:lnSpc>
                <a:spcPct val="100000"/>
              </a:lnSpc>
              <a:spcBef>
                <a:spcPts val="0"/>
              </a:spcBef>
              <a:spcAft>
                <a:spcPts val="600"/>
              </a:spcAft>
            </a:pPr>
            <a:r>
              <a:rPr lang="en-AU" sz="1600" dirty="0"/>
              <a:t>Street design, space between buildings</a:t>
            </a:r>
          </a:p>
          <a:p>
            <a:pPr lvl="1">
              <a:lnSpc>
                <a:spcPct val="100000"/>
              </a:lnSpc>
              <a:spcBef>
                <a:spcPts val="0"/>
              </a:spcBef>
              <a:spcAft>
                <a:spcPts val="1200"/>
              </a:spcAft>
            </a:pPr>
            <a:r>
              <a:rPr lang="en-AU" sz="1600" dirty="0"/>
              <a:t>Human activity, community interactions</a:t>
            </a:r>
          </a:p>
          <a:p>
            <a:pPr>
              <a:lnSpc>
                <a:spcPct val="100000"/>
              </a:lnSpc>
              <a:spcBef>
                <a:spcPts val="0"/>
              </a:spcBef>
              <a:spcAft>
                <a:spcPts val="600"/>
              </a:spcAft>
            </a:pPr>
            <a:r>
              <a:rPr lang="en-AU" sz="2000" dirty="0"/>
              <a:t>Character doesn’t “stand still”</a:t>
            </a:r>
          </a:p>
          <a:p>
            <a:pPr lvl="1">
              <a:lnSpc>
                <a:spcPct val="100000"/>
              </a:lnSpc>
              <a:spcBef>
                <a:spcPts val="0"/>
              </a:spcBef>
              <a:spcAft>
                <a:spcPts val="600"/>
              </a:spcAft>
            </a:pPr>
            <a:r>
              <a:rPr lang="en-AU" sz="1600" dirty="0"/>
              <a:t>Growing and increasingly diverse households</a:t>
            </a:r>
          </a:p>
          <a:p>
            <a:pPr lvl="1">
              <a:lnSpc>
                <a:spcPct val="100000"/>
              </a:lnSpc>
              <a:spcBef>
                <a:spcPts val="0"/>
              </a:spcBef>
              <a:spcAft>
                <a:spcPts val="1200"/>
              </a:spcAft>
            </a:pPr>
            <a:r>
              <a:rPr lang="en-AU" sz="1600" dirty="0"/>
              <a:t>Building design and efficiency</a:t>
            </a:r>
          </a:p>
          <a:p>
            <a:pPr>
              <a:lnSpc>
                <a:spcPct val="100000"/>
              </a:lnSpc>
              <a:spcBef>
                <a:spcPts val="0"/>
              </a:spcBef>
              <a:spcAft>
                <a:spcPts val="600"/>
              </a:spcAft>
            </a:pPr>
            <a:r>
              <a:rPr lang="en-AU" sz="2000" dirty="0"/>
              <a:t>Compatible development to respect character</a:t>
            </a:r>
          </a:p>
          <a:p>
            <a:pPr lvl="1">
              <a:lnSpc>
                <a:spcPct val="100000"/>
              </a:lnSpc>
              <a:spcBef>
                <a:spcPts val="0"/>
              </a:spcBef>
              <a:spcAft>
                <a:spcPts val="600"/>
              </a:spcAft>
            </a:pPr>
            <a:r>
              <a:rPr lang="en-AU" sz="1600" dirty="0"/>
              <a:t>Enhancing existing character</a:t>
            </a:r>
          </a:p>
          <a:p>
            <a:pPr lvl="1">
              <a:lnSpc>
                <a:spcPct val="100000"/>
              </a:lnSpc>
              <a:spcBef>
                <a:spcPts val="0"/>
              </a:spcBef>
              <a:spcAft>
                <a:spcPts val="1200"/>
              </a:spcAft>
            </a:pPr>
            <a:r>
              <a:rPr lang="en-AU" sz="1600" dirty="0"/>
              <a:t>Creating character in new places</a:t>
            </a:r>
            <a:endParaRPr lang="en-AU" sz="2000" dirty="0"/>
          </a:p>
        </p:txBody>
      </p:sp>
      <p:sp>
        <p:nvSpPr>
          <p:cNvPr id="3" name="Title 2">
            <a:extLst>
              <a:ext uri="{FF2B5EF4-FFF2-40B4-BE49-F238E27FC236}">
                <a16:creationId xmlns:a16="http://schemas.microsoft.com/office/drawing/2014/main" id="{ECA57CB5-B436-4D47-93BA-3824FC1050E1}"/>
              </a:ext>
            </a:extLst>
          </p:cNvPr>
          <p:cNvSpPr>
            <a:spLocks noGrp="1"/>
          </p:cNvSpPr>
          <p:nvPr>
            <p:ph type="title"/>
          </p:nvPr>
        </p:nvSpPr>
        <p:spPr/>
        <p:txBody>
          <a:bodyPr/>
          <a:lstStyle/>
          <a:p>
            <a:r>
              <a:rPr lang="en-AU" dirty="0"/>
              <a:t>Defining ‘Local Character’</a:t>
            </a:r>
          </a:p>
        </p:txBody>
      </p:sp>
      <p:sp>
        <p:nvSpPr>
          <p:cNvPr id="5" name="Content Placeholder 4">
            <a:extLst>
              <a:ext uri="{FF2B5EF4-FFF2-40B4-BE49-F238E27FC236}">
                <a16:creationId xmlns:a16="http://schemas.microsoft.com/office/drawing/2014/main" id="{48E864A8-F571-4975-9E5F-E98B35A059F0}"/>
              </a:ext>
            </a:extLst>
          </p:cNvPr>
          <p:cNvSpPr>
            <a:spLocks noGrp="1"/>
          </p:cNvSpPr>
          <p:nvPr>
            <p:ph sz="half" idx="2"/>
          </p:nvPr>
        </p:nvSpPr>
        <p:spPr>
          <a:xfrm>
            <a:off x="6741736" y="1487507"/>
            <a:ext cx="5055124" cy="4770397"/>
          </a:xfrm>
        </p:spPr>
        <p:txBody>
          <a:bodyPr/>
          <a:lstStyle/>
          <a:p>
            <a:pPr marL="0" indent="0" algn="ctr">
              <a:lnSpc>
                <a:spcPct val="100000"/>
              </a:lnSpc>
              <a:spcBef>
                <a:spcPts val="0"/>
              </a:spcBef>
              <a:buNone/>
            </a:pPr>
            <a:r>
              <a:rPr lang="en-AU" sz="2400" b="1" i="1" dirty="0">
                <a:solidFill>
                  <a:srgbClr val="0076A8"/>
                </a:solidFill>
              </a:rPr>
              <a:t>[Character] is created by the way built and natural elements in both the public realm and private domain interrelate with one another, including the interplay between buildings, architectural style, subdivision patterns, [human] activity, topography, and vegetation.</a:t>
            </a:r>
          </a:p>
          <a:p>
            <a:pPr marL="0" indent="0" algn="ctr">
              <a:lnSpc>
                <a:spcPct val="100000"/>
              </a:lnSpc>
              <a:spcBef>
                <a:spcPts val="0"/>
              </a:spcBef>
              <a:buNone/>
            </a:pPr>
            <a:endParaRPr lang="en-AU" sz="2400" b="1" i="1" dirty="0">
              <a:solidFill>
                <a:srgbClr val="0076A8"/>
              </a:solidFill>
            </a:endParaRPr>
          </a:p>
          <a:p>
            <a:pPr marL="0" indent="0" algn="ctr">
              <a:lnSpc>
                <a:spcPct val="100000"/>
              </a:lnSpc>
              <a:spcBef>
                <a:spcPts val="0"/>
              </a:spcBef>
              <a:buNone/>
            </a:pPr>
            <a:r>
              <a:rPr lang="en-AU" sz="2000" b="1" i="1" dirty="0">
                <a:solidFill>
                  <a:srgbClr val="0076A8"/>
                </a:solidFill>
              </a:rPr>
              <a:t>NSW Planning, 2018</a:t>
            </a:r>
          </a:p>
        </p:txBody>
      </p:sp>
    </p:spTree>
    <p:extLst>
      <p:ext uri="{BB962C8B-B14F-4D97-AF65-F5344CB8AC3E}">
        <p14:creationId xmlns:p14="http://schemas.microsoft.com/office/powerpoint/2010/main" val="208989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1328-C534-4022-BA11-37DD863C0565}"/>
              </a:ext>
            </a:extLst>
          </p:cNvPr>
          <p:cNvSpPr>
            <a:spLocks noGrp="1"/>
          </p:cNvSpPr>
          <p:nvPr>
            <p:ph type="title"/>
          </p:nvPr>
        </p:nvSpPr>
        <p:spPr/>
        <p:txBody>
          <a:bodyPr/>
          <a:lstStyle/>
          <a:p>
            <a:r>
              <a:rPr lang="en-AU" dirty="0"/>
              <a:t>Who is Who in the New Structure?</a:t>
            </a:r>
          </a:p>
        </p:txBody>
      </p:sp>
      <p:sp>
        <p:nvSpPr>
          <p:cNvPr id="3" name="Content Placeholder 2">
            <a:extLst>
              <a:ext uri="{FF2B5EF4-FFF2-40B4-BE49-F238E27FC236}">
                <a16:creationId xmlns:a16="http://schemas.microsoft.com/office/drawing/2014/main" id="{D3C8F69C-3DA2-4A55-8115-E66BCA1E41AB}"/>
              </a:ext>
            </a:extLst>
          </p:cNvPr>
          <p:cNvSpPr>
            <a:spLocks noGrp="1"/>
          </p:cNvSpPr>
          <p:nvPr>
            <p:ph idx="1"/>
          </p:nvPr>
        </p:nvSpPr>
        <p:spPr>
          <a:xfrm>
            <a:off x="395140" y="1171291"/>
            <a:ext cx="10313709" cy="4817531"/>
          </a:xfrm>
        </p:spPr>
        <p:txBody>
          <a:bodyPr lIns="91440" tIns="45720" rIns="91440" bIns="45720" anchor="t"/>
          <a:lstStyle/>
          <a:p>
            <a:r>
              <a:rPr lang="en-AU" sz="2200" dirty="0"/>
              <a:t>Chief Executive Office – Stephen Dunshea</a:t>
            </a:r>
          </a:p>
          <a:p>
            <a:r>
              <a:rPr lang="en-AU" sz="2200" dirty="0">
                <a:latin typeface="Arial"/>
                <a:cs typeface="Arial"/>
              </a:rPr>
              <a:t>Executive Manager Shoalhaven Water – Robert Horner</a:t>
            </a:r>
          </a:p>
          <a:p>
            <a:r>
              <a:rPr lang="en-AU" sz="2200" dirty="0"/>
              <a:t>Director City Services – Paul Keech</a:t>
            </a:r>
          </a:p>
          <a:p>
            <a:r>
              <a:rPr lang="en-AU" sz="2200" dirty="0"/>
              <a:t>Director City Development – Phil Costello</a:t>
            </a:r>
          </a:p>
          <a:p>
            <a:r>
              <a:rPr lang="en-AU" sz="2200" dirty="0"/>
              <a:t>Director City Futures – Robert Domm</a:t>
            </a:r>
          </a:p>
          <a:p>
            <a:r>
              <a:rPr lang="en-AU" sz="2200" dirty="0">
                <a:latin typeface="Arial"/>
                <a:cs typeface="Arial"/>
              </a:rPr>
              <a:t>Director City Lifestyles – Jane Lewi</a:t>
            </a:r>
          </a:p>
          <a:p>
            <a:r>
              <a:rPr lang="en-AU" sz="2200" dirty="0">
                <a:latin typeface="Arial"/>
                <a:cs typeface="Arial"/>
              </a:rPr>
              <a:t>Director City Performance – Kevin </a:t>
            </a:r>
            <a:r>
              <a:rPr lang="en-AU" sz="2200" dirty="0" err="1">
                <a:latin typeface="Arial"/>
                <a:cs typeface="Arial"/>
              </a:rPr>
              <a:t>Voegt</a:t>
            </a:r>
          </a:p>
          <a:p>
            <a:pPr marL="0" indent="0">
              <a:buNone/>
            </a:pPr>
            <a:endParaRPr lang="en-AU" sz="1400" dirty="0"/>
          </a:p>
          <a:p>
            <a:pPr marL="0" indent="0">
              <a:buNone/>
            </a:pPr>
            <a:r>
              <a:rPr lang="en-AU" sz="1400" dirty="0"/>
              <a:t> </a:t>
            </a:r>
          </a:p>
        </p:txBody>
      </p:sp>
    </p:spTree>
    <p:extLst>
      <p:ext uri="{BB962C8B-B14F-4D97-AF65-F5344CB8AC3E}">
        <p14:creationId xmlns:p14="http://schemas.microsoft.com/office/powerpoint/2010/main" val="2168239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6ED51E-525C-44E1-904C-EE43415A57CA}"/>
              </a:ext>
            </a:extLst>
          </p:cNvPr>
          <p:cNvSpPr>
            <a:spLocks noGrp="1"/>
          </p:cNvSpPr>
          <p:nvPr>
            <p:ph sz="half" idx="1"/>
          </p:nvPr>
        </p:nvSpPr>
        <p:spPr>
          <a:xfrm>
            <a:off x="395140" y="988182"/>
            <a:ext cx="6351348" cy="5214211"/>
          </a:xfrm>
        </p:spPr>
        <p:txBody>
          <a:bodyPr/>
          <a:lstStyle/>
          <a:p>
            <a:pPr>
              <a:lnSpc>
                <a:spcPct val="100000"/>
              </a:lnSpc>
              <a:spcBef>
                <a:spcPts val="0"/>
              </a:spcBef>
              <a:spcAft>
                <a:spcPts val="600"/>
              </a:spcAft>
            </a:pPr>
            <a:r>
              <a:rPr lang="en-AU" sz="2000" dirty="0"/>
              <a:t>Shoalhaven Character Assessments:</a:t>
            </a:r>
          </a:p>
          <a:p>
            <a:pPr lvl="1">
              <a:lnSpc>
                <a:spcPct val="100000"/>
              </a:lnSpc>
              <a:spcBef>
                <a:spcPts val="0"/>
              </a:spcBef>
              <a:spcAft>
                <a:spcPts val="600"/>
              </a:spcAft>
            </a:pPr>
            <a:r>
              <a:rPr lang="en-AU" sz="1600" dirty="0"/>
              <a:t>Funded by NSW Planning</a:t>
            </a:r>
          </a:p>
          <a:p>
            <a:pPr lvl="1">
              <a:lnSpc>
                <a:spcPct val="100000"/>
              </a:lnSpc>
              <a:spcBef>
                <a:spcPts val="0"/>
              </a:spcBef>
              <a:spcAft>
                <a:spcPts val="600"/>
              </a:spcAft>
            </a:pPr>
            <a:r>
              <a:rPr lang="en-AU" sz="1600" dirty="0"/>
              <a:t>Prepared by an urban design consultant</a:t>
            </a:r>
          </a:p>
          <a:p>
            <a:pPr lvl="1">
              <a:lnSpc>
                <a:spcPct val="100000"/>
              </a:lnSpc>
              <a:spcBef>
                <a:spcPts val="0"/>
              </a:spcBef>
              <a:spcAft>
                <a:spcPts val="600"/>
              </a:spcAft>
            </a:pPr>
            <a:r>
              <a:rPr lang="en-AU" sz="1600" dirty="0"/>
              <a:t>Identifies “existing” and suggests “desired” character</a:t>
            </a:r>
          </a:p>
          <a:p>
            <a:pPr lvl="1">
              <a:lnSpc>
                <a:spcPct val="100000"/>
              </a:lnSpc>
              <a:spcBef>
                <a:spcPts val="0"/>
              </a:spcBef>
              <a:spcAft>
                <a:spcPts val="1200"/>
              </a:spcAft>
            </a:pPr>
            <a:r>
              <a:rPr lang="en-AU" sz="1600" dirty="0"/>
              <a:t>Recommends change, enhance, maintain, or conserve</a:t>
            </a:r>
          </a:p>
          <a:p>
            <a:pPr>
              <a:lnSpc>
                <a:spcPct val="100000"/>
              </a:lnSpc>
              <a:spcBef>
                <a:spcPts val="0"/>
              </a:spcBef>
              <a:spcAft>
                <a:spcPts val="600"/>
              </a:spcAft>
            </a:pPr>
            <a:r>
              <a:rPr lang="en-AU" sz="2000" dirty="0"/>
              <a:t>Local Environmental Plan (Planning Controls)</a:t>
            </a:r>
          </a:p>
          <a:p>
            <a:pPr lvl="1">
              <a:lnSpc>
                <a:spcPct val="100000"/>
              </a:lnSpc>
              <a:spcBef>
                <a:spcPts val="0"/>
              </a:spcBef>
              <a:spcAft>
                <a:spcPts val="600"/>
              </a:spcAft>
            </a:pPr>
            <a:r>
              <a:rPr lang="en-AU" sz="1600" dirty="0"/>
              <a:t>Lot size</a:t>
            </a:r>
          </a:p>
          <a:p>
            <a:pPr lvl="1">
              <a:lnSpc>
                <a:spcPct val="100000"/>
              </a:lnSpc>
              <a:spcBef>
                <a:spcPts val="0"/>
              </a:spcBef>
              <a:spcAft>
                <a:spcPts val="600"/>
              </a:spcAft>
            </a:pPr>
            <a:r>
              <a:rPr lang="en-AU" sz="1600" dirty="0"/>
              <a:t>Housing type</a:t>
            </a:r>
          </a:p>
          <a:p>
            <a:pPr lvl="1">
              <a:lnSpc>
                <a:spcPct val="100000"/>
              </a:lnSpc>
              <a:spcBef>
                <a:spcPts val="0"/>
              </a:spcBef>
              <a:spcAft>
                <a:spcPts val="600"/>
              </a:spcAft>
            </a:pPr>
            <a:r>
              <a:rPr lang="en-AU" sz="1600" dirty="0"/>
              <a:t>Height of building</a:t>
            </a:r>
          </a:p>
          <a:p>
            <a:pPr lvl="1">
              <a:lnSpc>
                <a:spcPct val="100000"/>
              </a:lnSpc>
              <a:spcBef>
                <a:spcPts val="0"/>
              </a:spcBef>
              <a:spcAft>
                <a:spcPts val="1200"/>
              </a:spcAft>
            </a:pPr>
            <a:r>
              <a:rPr lang="en-AU" sz="1600" dirty="0"/>
              <a:t>Heritage items and places</a:t>
            </a:r>
          </a:p>
          <a:p>
            <a:pPr>
              <a:lnSpc>
                <a:spcPct val="100000"/>
              </a:lnSpc>
              <a:spcBef>
                <a:spcPts val="0"/>
              </a:spcBef>
              <a:spcAft>
                <a:spcPts val="600"/>
              </a:spcAft>
            </a:pPr>
            <a:r>
              <a:rPr lang="en-AU" sz="2000" dirty="0"/>
              <a:t>Development Control Plan (Development Controls)</a:t>
            </a:r>
          </a:p>
          <a:p>
            <a:pPr lvl="1">
              <a:lnSpc>
                <a:spcPct val="100000"/>
              </a:lnSpc>
              <a:spcBef>
                <a:spcPts val="0"/>
              </a:spcBef>
              <a:spcAft>
                <a:spcPts val="600"/>
              </a:spcAft>
            </a:pPr>
            <a:r>
              <a:rPr lang="en-AU" sz="1600" dirty="0"/>
              <a:t>Building setbacks</a:t>
            </a:r>
          </a:p>
          <a:p>
            <a:pPr lvl="1">
              <a:lnSpc>
                <a:spcPct val="100000"/>
              </a:lnSpc>
              <a:spcBef>
                <a:spcPts val="0"/>
              </a:spcBef>
              <a:spcAft>
                <a:spcPts val="600"/>
              </a:spcAft>
            </a:pPr>
            <a:r>
              <a:rPr lang="en-AU" sz="1600" dirty="0"/>
              <a:t>Materials</a:t>
            </a:r>
          </a:p>
          <a:p>
            <a:pPr lvl="1">
              <a:lnSpc>
                <a:spcPct val="100000"/>
              </a:lnSpc>
              <a:spcBef>
                <a:spcPts val="0"/>
              </a:spcBef>
              <a:spcAft>
                <a:spcPts val="1200"/>
              </a:spcAft>
            </a:pPr>
            <a:r>
              <a:rPr lang="en-AU" sz="1600" dirty="0"/>
              <a:t>Landscaping</a:t>
            </a:r>
          </a:p>
          <a:p>
            <a:pPr>
              <a:lnSpc>
                <a:spcPct val="100000"/>
              </a:lnSpc>
              <a:spcBef>
                <a:spcPts val="0"/>
              </a:spcBef>
              <a:spcAft>
                <a:spcPts val="1200"/>
              </a:spcAft>
            </a:pPr>
            <a:r>
              <a:rPr lang="en-AU" sz="2000" dirty="0"/>
              <a:t>All three documents need to be considered</a:t>
            </a:r>
          </a:p>
        </p:txBody>
      </p:sp>
      <p:sp>
        <p:nvSpPr>
          <p:cNvPr id="3" name="Title 2">
            <a:extLst>
              <a:ext uri="{FF2B5EF4-FFF2-40B4-BE49-F238E27FC236}">
                <a16:creationId xmlns:a16="http://schemas.microsoft.com/office/drawing/2014/main" id="{ECA57CB5-B436-4D47-93BA-3824FC1050E1}"/>
              </a:ext>
            </a:extLst>
          </p:cNvPr>
          <p:cNvSpPr>
            <a:spLocks noGrp="1"/>
          </p:cNvSpPr>
          <p:nvPr>
            <p:ph type="title"/>
          </p:nvPr>
        </p:nvSpPr>
        <p:spPr/>
        <p:txBody>
          <a:bodyPr/>
          <a:lstStyle/>
          <a:p>
            <a:r>
              <a:rPr lang="en-AU" dirty="0"/>
              <a:t>Council’s Current Tools</a:t>
            </a:r>
          </a:p>
        </p:txBody>
      </p:sp>
      <p:pic>
        <p:nvPicPr>
          <p:cNvPr id="7" name="Content Placeholder 5">
            <a:extLst>
              <a:ext uri="{FF2B5EF4-FFF2-40B4-BE49-F238E27FC236}">
                <a16:creationId xmlns:a16="http://schemas.microsoft.com/office/drawing/2014/main" id="{BD58A593-31CA-4124-973A-C82DE9E8827B}"/>
              </a:ext>
            </a:extLst>
          </p:cNvPr>
          <p:cNvPicPr>
            <a:picLocks noGrp="1" noChangeAspect="1"/>
          </p:cNvPicPr>
          <p:nvPr>
            <p:ph sz="half" idx="2"/>
          </p:nvPr>
        </p:nvPicPr>
        <p:blipFill rotWithShape="1">
          <a:blip r:embed="rId3"/>
          <a:srcRect l="12968" t="22487" r="65768" b="26169"/>
          <a:stretch/>
        </p:blipFill>
        <p:spPr>
          <a:xfrm>
            <a:off x="7292898" y="1156829"/>
            <a:ext cx="3590692" cy="4876919"/>
          </a:xfrm>
        </p:spPr>
      </p:pic>
    </p:spTree>
    <p:extLst>
      <p:ext uri="{BB962C8B-B14F-4D97-AF65-F5344CB8AC3E}">
        <p14:creationId xmlns:p14="http://schemas.microsoft.com/office/powerpoint/2010/main" val="1248109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EE843D-C4C8-44A0-9DAB-2FE1A9D6F3F5}"/>
              </a:ext>
            </a:extLst>
          </p:cNvPr>
          <p:cNvSpPr>
            <a:spLocks noGrp="1"/>
          </p:cNvSpPr>
          <p:nvPr>
            <p:ph type="title"/>
          </p:nvPr>
        </p:nvSpPr>
        <p:spPr/>
        <p:txBody>
          <a:bodyPr/>
          <a:lstStyle/>
          <a:p>
            <a:r>
              <a:rPr lang="en-AU" dirty="0"/>
              <a:t>Exempt &amp; Complying Development Code</a:t>
            </a:r>
          </a:p>
        </p:txBody>
      </p:sp>
      <p:pic>
        <p:nvPicPr>
          <p:cNvPr id="13" name="Content Placeholder 12">
            <a:extLst>
              <a:ext uri="{FF2B5EF4-FFF2-40B4-BE49-F238E27FC236}">
                <a16:creationId xmlns:a16="http://schemas.microsoft.com/office/drawing/2014/main" id="{15426BBC-CFAE-49E7-9AE5-7DCECA6222EC}"/>
              </a:ext>
            </a:extLst>
          </p:cNvPr>
          <p:cNvPicPr>
            <a:picLocks noGrp="1" noChangeAspect="1"/>
          </p:cNvPicPr>
          <p:nvPr>
            <p:ph sz="half" idx="2"/>
          </p:nvPr>
        </p:nvPicPr>
        <p:blipFill rotWithShape="1">
          <a:blip r:embed="rId3"/>
          <a:srcRect l="75663" t="12963" r="2168" b="27067"/>
          <a:stretch/>
        </p:blipFill>
        <p:spPr>
          <a:xfrm>
            <a:off x="6818569" y="1071219"/>
            <a:ext cx="4009265" cy="4715563"/>
          </a:xfrm>
        </p:spPr>
      </p:pic>
      <p:sp>
        <p:nvSpPr>
          <p:cNvPr id="9" name="Content Placeholder 3">
            <a:extLst>
              <a:ext uri="{FF2B5EF4-FFF2-40B4-BE49-F238E27FC236}">
                <a16:creationId xmlns:a16="http://schemas.microsoft.com/office/drawing/2014/main" id="{0846D240-E4C9-40E3-B501-1C415ED985D2}"/>
              </a:ext>
            </a:extLst>
          </p:cNvPr>
          <p:cNvSpPr txBox="1">
            <a:spLocks/>
          </p:cNvSpPr>
          <p:nvPr/>
        </p:nvSpPr>
        <p:spPr>
          <a:xfrm>
            <a:off x="395140" y="970858"/>
            <a:ext cx="6545671" cy="5214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AU" sz="2000" dirty="0"/>
              <a:t>State Policy – The Codes SEPP</a:t>
            </a:r>
          </a:p>
          <a:p>
            <a:pPr lvl="1">
              <a:lnSpc>
                <a:spcPct val="100000"/>
              </a:lnSpc>
              <a:spcBef>
                <a:spcPts val="0"/>
              </a:spcBef>
              <a:spcAft>
                <a:spcPts val="1200"/>
              </a:spcAft>
            </a:pPr>
            <a:r>
              <a:rPr lang="en-AU" sz="1600" dirty="0"/>
              <a:t>Save time and money for homeowners and businesses</a:t>
            </a:r>
          </a:p>
          <a:p>
            <a:pPr>
              <a:lnSpc>
                <a:spcPct val="100000"/>
              </a:lnSpc>
              <a:spcBef>
                <a:spcPts val="0"/>
              </a:spcBef>
              <a:spcAft>
                <a:spcPts val="600"/>
              </a:spcAft>
            </a:pPr>
            <a:r>
              <a:rPr lang="en-AU" sz="2000" dirty="0"/>
              <a:t>Exempt development</a:t>
            </a:r>
          </a:p>
          <a:p>
            <a:pPr lvl="1">
              <a:lnSpc>
                <a:spcPct val="100000"/>
              </a:lnSpc>
              <a:spcBef>
                <a:spcPts val="0"/>
              </a:spcBef>
              <a:spcAft>
                <a:spcPts val="600"/>
              </a:spcAft>
            </a:pPr>
            <a:r>
              <a:rPr lang="en-AU" sz="1600" dirty="0"/>
              <a:t>No development application</a:t>
            </a:r>
          </a:p>
          <a:p>
            <a:pPr lvl="1">
              <a:lnSpc>
                <a:spcPct val="100000"/>
              </a:lnSpc>
              <a:spcBef>
                <a:spcPts val="0"/>
              </a:spcBef>
              <a:spcAft>
                <a:spcPts val="1200"/>
              </a:spcAft>
            </a:pPr>
            <a:r>
              <a:rPr lang="en-AU" sz="1600" dirty="0"/>
              <a:t>Minor, low impact works to homes, shops or businesses</a:t>
            </a:r>
          </a:p>
          <a:p>
            <a:pPr>
              <a:lnSpc>
                <a:spcPct val="100000"/>
              </a:lnSpc>
              <a:spcBef>
                <a:spcPts val="0"/>
              </a:spcBef>
              <a:spcAft>
                <a:spcPts val="600"/>
              </a:spcAft>
            </a:pPr>
            <a:r>
              <a:rPr lang="en-AU" sz="2000" dirty="0"/>
              <a:t>Complying development</a:t>
            </a:r>
          </a:p>
          <a:p>
            <a:pPr lvl="1">
              <a:lnSpc>
                <a:spcPct val="100000"/>
              </a:lnSpc>
              <a:spcBef>
                <a:spcPts val="0"/>
              </a:spcBef>
              <a:spcAft>
                <a:spcPts val="600"/>
              </a:spcAft>
            </a:pPr>
            <a:r>
              <a:rPr lang="en-AU" sz="1600" dirty="0"/>
              <a:t>Combined planning and construction approval</a:t>
            </a:r>
          </a:p>
          <a:p>
            <a:pPr lvl="1">
              <a:lnSpc>
                <a:spcPct val="100000"/>
              </a:lnSpc>
              <a:spcBef>
                <a:spcPts val="0"/>
              </a:spcBef>
              <a:spcAft>
                <a:spcPts val="600"/>
              </a:spcAft>
            </a:pPr>
            <a:r>
              <a:rPr lang="en-AU" sz="1600" dirty="0"/>
              <a:t>New homes, dual occupancies, medium-density housing</a:t>
            </a:r>
          </a:p>
          <a:p>
            <a:pPr lvl="1">
              <a:lnSpc>
                <a:spcPct val="100000"/>
              </a:lnSpc>
              <a:spcBef>
                <a:spcPts val="0"/>
              </a:spcBef>
              <a:spcAft>
                <a:spcPts val="600"/>
              </a:spcAft>
            </a:pPr>
            <a:r>
              <a:rPr lang="en-AU" sz="1600" dirty="0"/>
              <a:t>Fast track assessment by private certifiers</a:t>
            </a:r>
          </a:p>
          <a:p>
            <a:pPr lvl="1">
              <a:lnSpc>
                <a:spcPct val="100000"/>
              </a:lnSpc>
              <a:spcBef>
                <a:spcPts val="0"/>
              </a:spcBef>
              <a:spcAft>
                <a:spcPts val="600"/>
              </a:spcAft>
            </a:pPr>
            <a:r>
              <a:rPr lang="en-AU" sz="1600" dirty="0"/>
              <a:t>Supported with a Design Guide</a:t>
            </a:r>
          </a:p>
          <a:p>
            <a:pPr lvl="1">
              <a:lnSpc>
                <a:spcPct val="100000"/>
              </a:lnSpc>
              <a:spcBef>
                <a:spcPts val="0"/>
              </a:spcBef>
              <a:spcAft>
                <a:spcPts val="1200"/>
              </a:spcAft>
            </a:pPr>
            <a:r>
              <a:rPr lang="en-AU" sz="1600" dirty="0"/>
              <a:t>Requires a Design Verification Statement </a:t>
            </a:r>
          </a:p>
          <a:p>
            <a:pPr>
              <a:lnSpc>
                <a:spcPct val="100000"/>
              </a:lnSpc>
              <a:spcBef>
                <a:spcPts val="0"/>
              </a:spcBef>
              <a:spcAft>
                <a:spcPts val="1200"/>
              </a:spcAft>
            </a:pPr>
            <a:r>
              <a:rPr lang="en-AU" sz="2000" dirty="0"/>
              <a:t>State-wide Standards</a:t>
            </a:r>
          </a:p>
          <a:p>
            <a:pPr>
              <a:lnSpc>
                <a:spcPct val="100000"/>
              </a:lnSpc>
              <a:spcBef>
                <a:spcPts val="0"/>
              </a:spcBef>
              <a:spcAft>
                <a:spcPts val="600"/>
              </a:spcAft>
            </a:pPr>
            <a:r>
              <a:rPr lang="en-AU" sz="2000" dirty="0"/>
              <a:t>Limited opportunities to “turn it off”</a:t>
            </a:r>
          </a:p>
          <a:p>
            <a:pPr lvl="1">
              <a:lnSpc>
                <a:spcPct val="100000"/>
              </a:lnSpc>
              <a:spcBef>
                <a:spcPts val="0"/>
              </a:spcBef>
              <a:spcAft>
                <a:spcPts val="600"/>
              </a:spcAft>
            </a:pPr>
            <a:r>
              <a:rPr lang="en-AU" sz="1600" dirty="0"/>
              <a:t>Environmental sensitivity</a:t>
            </a:r>
          </a:p>
          <a:p>
            <a:pPr lvl="1">
              <a:lnSpc>
                <a:spcPct val="100000"/>
              </a:lnSpc>
              <a:spcBef>
                <a:spcPts val="0"/>
              </a:spcBef>
              <a:spcAft>
                <a:spcPts val="1200"/>
              </a:spcAft>
            </a:pPr>
            <a:r>
              <a:rPr lang="en-AU" sz="1600" dirty="0"/>
              <a:t>Heritage values</a:t>
            </a:r>
          </a:p>
        </p:txBody>
      </p:sp>
    </p:spTree>
    <p:extLst>
      <p:ext uri="{BB962C8B-B14F-4D97-AF65-F5344CB8AC3E}">
        <p14:creationId xmlns:p14="http://schemas.microsoft.com/office/powerpoint/2010/main" val="435989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730CF-0A01-4CB9-8A4C-C04AEF104FD9}"/>
              </a:ext>
            </a:extLst>
          </p:cNvPr>
          <p:cNvSpPr>
            <a:spLocks noGrp="1"/>
          </p:cNvSpPr>
          <p:nvPr>
            <p:ph type="title"/>
          </p:nvPr>
        </p:nvSpPr>
        <p:spPr/>
        <p:txBody>
          <a:bodyPr/>
          <a:lstStyle/>
          <a:p>
            <a:r>
              <a:rPr lang="en-US" dirty="0"/>
              <a:t>The Local Challenge</a:t>
            </a:r>
            <a:endParaRPr lang="en-AU" dirty="0"/>
          </a:p>
        </p:txBody>
      </p:sp>
      <p:sp>
        <p:nvSpPr>
          <p:cNvPr id="2" name="Content Placeholder 1">
            <a:extLst>
              <a:ext uri="{FF2B5EF4-FFF2-40B4-BE49-F238E27FC236}">
                <a16:creationId xmlns:a16="http://schemas.microsoft.com/office/drawing/2014/main" id="{9C6B79B4-B370-45B2-B82A-730BA5D26E74}"/>
              </a:ext>
            </a:extLst>
          </p:cNvPr>
          <p:cNvSpPr>
            <a:spLocks noGrp="1"/>
          </p:cNvSpPr>
          <p:nvPr>
            <p:ph idx="1"/>
          </p:nvPr>
        </p:nvSpPr>
        <p:spPr/>
        <p:txBody>
          <a:bodyPr/>
          <a:lstStyle/>
          <a:p>
            <a:r>
              <a:rPr lang="en-US" dirty="0"/>
              <a:t>Scale and nature of the City.</a:t>
            </a:r>
            <a:endParaRPr lang="en-AU" dirty="0"/>
          </a:p>
          <a:p>
            <a:pPr algn="just"/>
            <a:r>
              <a:rPr lang="en-AU" dirty="0"/>
              <a:t>49 towns and villages – each one with similar, but often different characterises.</a:t>
            </a:r>
          </a:p>
          <a:p>
            <a:pPr algn="just"/>
            <a:r>
              <a:rPr lang="en-AU" dirty="0"/>
              <a:t>Different community views.</a:t>
            </a:r>
          </a:p>
          <a:p>
            <a:pPr algn="just"/>
            <a:r>
              <a:rPr lang="en-AU" dirty="0"/>
              <a:t>Developing local controls can be resource hungry. </a:t>
            </a:r>
          </a:p>
          <a:p>
            <a:pPr algn="just"/>
            <a:r>
              <a:rPr lang="en-AU" dirty="0"/>
              <a:t>Working within a standardised system, with more standardisation on the way (e.g. Standard DCP Model)</a:t>
            </a:r>
          </a:p>
          <a:p>
            <a:pPr algn="just"/>
            <a:r>
              <a:rPr lang="en-AU" dirty="0"/>
              <a:t>Previous experiences (e.g. </a:t>
            </a:r>
            <a:r>
              <a:rPr lang="en-AU" dirty="0" err="1"/>
              <a:t>Hyams</a:t>
            </a:r>
            <a:r>
              <a:rPr lang="en-AU" dirty="0"/>
              <a:t> Beach).</a:t>
            </a:r>
          </a:p>
          <a:p>
            <a:endParaRPr lang="en-US" dirty="0"/>
          </a:p>
        </p:txBody>
      </p:sp>
    </p:spTree>
    <p:extLst>
      <p:ext uri="{BB962C8B-B14F-4D97-AF65-F5344CB8AC3E}">
        <p14:creationId xmlns:p14="http://schemas.microsoft.com/office/powerpoint/2010/main" val="729239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BEDC56-A7E4-4C9F-915E-DE985324988F}"/>
              </a:ext>
            </a:extLst>
          </p:cNvPr>
          <p:cNvSpPr>
            <a:spLocks noGrp="1"/>
          </p:cNvSpPr>
          <p:nvPr>
            <p:ph sz="half" idx="1"/>
          </p:nvPr>
        </p:nvSpPr>
        <p:spPr>
          <a:xfrm>
            <a:off x="395141" y="1141818"/>
            <a:ext cx="6206382" cy="4770397"/>
          </a:xfrm>
        </p:spPr>
        <p:txBody>
          <a:bodyPr/>
          <a:lstStyle/>
          <a:p>
            <a:pPr>
              <a:lnSpc>
                <a:spcPct val="100000"/>
              </a:lnSpc>
              <a:spcBef>
                <a:spcPts val="0"/>
              </a:spcBef>
              <a:spcAft>
                <a:spcPts val="600"/>
              </a:spcAft>
            </a:pPr>
            <a:r>
              <a:rPr lang="en-AU" sz="2000" dirty="0"/>
              <a:t>Local Character Planning Circular</a:t>
            </a:r>
          </a:p>
          <a:p>
            <a:pPr lvl="1">
              <a:lnSpc>
                <a:spcPct val="100000"/>
              </a:lnSpc>
              <a:spcBef>
                <a:spcPts val="0"/>
              </a:spcBef>
              <a:spcAft>
                <a:spcPts val="600"/>
              </a:spcAft>
            </a:pPr>
            <a:r>
              <a:rPr lang="en-AU" sz="1600" dirty="0"/>
              <a:t>Identifies character and role it plays</a:t>
            </a:r>
          </a:p>
          <a:p>
            <a:pPr lvl="1">
              <a:lnSpc>
                <a:spcPct val="100000"/>
              </a:lnSpc>
              <a:spcBef>
                <a:spcPts val="0"/>
              </a:spcBef>
              <a:spcAft>
                <a:spcPts val="1200"/>
              </a:spcAft>
            </a:pPr>
            <a:r>
              <a:rPr lang="en-AU" sz="1600" dirty="0"/>
              <a:t>To guide councils how to consider character</a:t>
            </a:r>
          </a:p>
          <a:p>
            <a:pPr>
              <a:lnSpc>
                <a:spcPct val="100000"/>
              </a:lnSpc>
              <a:spcBef>
                <a:spcPts val="0"/>
              </a:spcBef>
              <a:spcAft>
                <a:spcPts val="600"/>
              </a:spcAft>
            </a:pPr>
            <a:r>
              <a:rPr lang="en-AU" sz="2000" dirty="0"/>
              <a:t>Local Character and Place Guideline</a:t>
            </a:r>
          </a:p>
          <a:p>
            <a:pPr lvl="1">
              <a:lnSpc>
                <a:spcPct val="100000"/>
              </a:lnSpc>
              <a:spcBef>
                <a:spcPts val="0"/>
              </a:spcBef>
              <a:spcAft>
                <a:spcPts val="1200"/>
              </a:spcAft>
            </a:pPr>
            <a:r>
              <a:rPr lang="en-AU" sz="1600" dirty="0"/>
              <a:t>Tools to define existing and set desired future character</a:t>
            </a:r>
          </a:p>
          <a:p>
            <a:pPr>
              <a:lnSpc>
                <a:spcPct val="100000"/>
              </a:lnSpc>
              <a:spcBef>
                <a:spcPts val="0"/>
              </a:spcBef>
              <a:spcAft>
                <a:spcPts val="600"/>
              </a:spcAft>
            </a:pPr>
            <a:r>
              <a:rPr lang="en-AU" sz="2000" dirty="0"/>
              <a:t>Local Character Overlay (Draft planning controls)</a:t>
            </a:r>
          </a:p>
          <a:p>
            <a:pPr lvl="1">
              <a:lnSpc>
                <a:spcPct val="100000"/>
              </a:lnSpc>
              <a:spcBef>
                <a:spcPts val="0"/>
              </a:spcBef>
              <a:spcAft>
                <a:spcPts val="600"/>
              </a:spcAft>
            </a:pPr>
            <a:r>
              <a:rPr lang="en-AU" sz="1600" dirty="0"/>
              <a:t>Clause and Map</a:t>
            </a:r>
          </a:p>
          <a:p>
            <a:pPr lvl="1">
              <a:lnSpc>
                <a:spcPct val="100000"/>
              </a:lnSpc>
              <a:spcBef>
                <a:spcPts val="0"/>
              </a:spcBef>
              <a:spcAft>
                <a:spcPts val="600"/>
              </a:spcAft>
            </a:pPr>
            <a:r>
              <a:rPr lang="en-AU" sz="1600" dirty="0"/>
              <a:t>Stand alone Local Character Statement</a:t>
            </a:r>
          </a:p>
          <a:p>
            <a:pPr lvl="1">
              <a:lnSpc>
                <a:spcPct val="100000"/>
              </a:lnSpc>
              <a:spcBef>
                <a:spcPts val="0"/>
              </a:spcBef>
              <a:spcAft>
                <a:spcPts val="600"/>
              </a:spcAft>
            </a:pPr>
            <a:r>
              <a:rPr lang="en-AU" sz="1600" dirty="0"/>
              <a:t>Stronger consideration for new development</a:t>
            </a:r>
          </a:p>
          <a:p>
            <a:pPr lvl="1">
              <a:lnSpc>
                <a:spcPct val="100000"/>
              </a:lnSpc>
              <a:spcBef>
                <a:spcPts val="0"/>
              </a:spcBef>
              <a:spcAft>
                <a:spcPts val="600"/>
              </a:spcAft>
            </a:pPr>
            <a:r>
              <a:rPr lang="en-AU" sz="1600" dirty="0"/>
              <a:t>Exhibited Nov ‘20 – Jan ’21 – awaiting outcomes</a:t>
            </a:r>
          </a:p>
          <a:p>
            <a:pPr lvl="1">
              <a:lnSpc>
                <a:spcPct val="100000"/>
              </a:lnSpc>
              <a:spcBef>
                <a:spcPts val="0"/>
              </a:spcBef>
              <a:spcAft>
                <a:spcPts val="1200"/>
              </a:spcAft>
            </a:pPr>
            <a:r>
              <a:rPr lang="en-AU" sz="1600" dirty="0"/>
              <a:t>Opportunity to turn off the Codes SEPP in limited locations</a:t>
            </a:r>
          </a:p>
          <a:p>
            <a:pPr>
              <a:lnSpc>
                <a:spcPct val="100000"/>
              </a:lnSpc>
              <a:spcBef>
                <a:spcPts val="0"/>
              </a:spcBef>
              <a:spcAft>
                <a:spcPts val="1200"/>
              </a:spcAft>
            </a:pPr>
            <a:r>
              <a:rPr lang="en-AU" sz="2000" dirty="0"/>
              <a:t>Design and Place Policy (Draft)</a:t>
            </a:r>
          </a:p>
          <a:p>
            <a:pPr>
              <a:lnSpc>
                <a:spcPct val="100000"/>
              </a:lnSpc>
              <a:spcBef>
                <a:spcPts val="0"/>
              </a:spcBef>
              <a:spcAft>
                <a:spcPts val="1200"/>
              </a:spcAft>
            </a:pPr>
            <a:r>
              <a:rPr lang="en-AU" sz="2000" dirty="0"/>
              <a:t>Standard format Development Control Plans</a:t>
            </a:r>
          </a:p>
          <a:p>
            <a:endParaRPr lang="en-AU" dirty="0"/>
          </a:p>
          <a:p>
            <a:endParaRPr lang="en-AU" dirty="0"/>
          </a:p>
        </p:txBody>
      </p:sp>
      <p:pic>
        <p:nvPicPr>
          <p:cNvPr id="6" name="Content Placeholder 5">
            <a:extLst>
              <a:ext uri="{FF2B5EF4-FFF2-40B4-BE49-F238E27FC236}">
                <a16:creationId xmlns:a16="http://schemas.microsoft.com/office/drawing/2014/main" id="{E8736997-389F-4839-93DC-3A6F7C901C04}"/>
              </a:ext>
            </a:extLst>
          </p:cNvPr>
          <p:cNvPicPr>
            <a:picLocks noGrp="1" noChangeAspect="1"/>
          </p:cNvPicPr>
          <p:nvPr>
            <p:ph sz="half" idx="2"/>
          </p:nvPr>
        </p:nvPicPr>
        <p:blipFill rotWithShape="1">
          <a:blip r:embed="rId3"/>
          <a:srcRect l="75660" t="12685" r="722" b="10026"/>
          <a:stretch/>
        </p:blipFill>
        <p:spPr>
          <a:xfrm>
            <a:off x="7248293" y="1141817"/>
            <a:ext cx="3280816" cy="4667967"/>
          </a:xfrm>
        </p:spPr>
      </p:pic>
      <p:sp>
        <p:nvSpPr>
          <p:cNvPr id="4" name="Title 3">
            <a:extLst>
              <a:ext uri="{FF2B5EF4-FFF2-40B4-BE49-F238E27FC236}">
                <a16:creationId xmlns:a16="http://schemas.microsoft.com/office/drawing/2014/main" id="{D8EE843D-C4C8-44A0-9DAB-2FE1A9D6F3F5}"/>
              </a:ext>
            </a:extLst>
          </p:cNvPr>
          <p:cNvSpPr>
            <a:spLocks noGrp="1"/>
          </p:cNvSpPr>
          <p:nvPr>
            <p:ph type="title"/>
          </p:nvPr>
        </p:nvSpPr>
        <p:spPr/>
        <p:txBody>
          <a:bodyPr/>
          <a:lstStyle/>
          <a:p>
            <a:r>
              <a:rPr lang="en-AU" dirty="0"/>
              <a:t>NSW Planning’s Work</a:t>
            </a:r>
          </a:p>
        </p:txBody>
      </p:sp>
    </p:spTree>
    <p:extLst>
      <p:ext uri="{BB962C8B-B14F-4D97-AF65-F5344CB8AC3E}">
        <p14:creationId xmlns:p14="http://schemas.microsoft.com/office/powerpoint/2010/main" val="106123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6490C9-0969-47E3-88F7-612C4F088879}"/>
              </a:ext>
            </a:extLst>
          </p:cNvPr>
          <p:cNvSpPr>
            <a:spLocks noGrp="1"/>
          </p:cNvSpPr>
          <p:nvPr>
            <p:ph sz="half" idx="1"/>
          </p:nvPr>
        </p:nvSpPr>
        <p:spPr>
          <a:xfrm>
            <a:off x="395140" y="1043801"/>
            <a:ext cx="6964665" cy="5133975"/>
          </a:xfrm>
        </p:spPr>
        <p:txBody>
          <a:bodyPr/>
          <a:lstStyle/>
          <a:p>
            <a:pPr marL="228600" lvl="1">
              <a:lnSpc>
                <a:spcPct val="100000"/>
              </a:lnSpc>
              <a:spcBef>
                <a:spcPts val="0"/>
              </a:spcBef>
              <a:spcAft>
                <a:spcPts val="1200"/>
              </a:spcAft>
            </a:pPr>
            <a:r>
              <a:rPr lang="en-AU" sz="2000" dirty="0"/>
              <a:t>Understand strong community desire to respect character</a:t>
            </a:r>
          </a:p>
          <a:p>
            <a:pPr marL="228600" lvl="1">
              <a:lnSpc>
                <a:spcPct val="100000"/>
              </a:lnSpc>
              <a:spcBef>
                <a:spcPts val="0"/>
              </a:spcBef>
              <a:spcAft>
                <a:spcPts val="1200"/>
              </a:spcAft>
            </a:pPr>
            <a:r>
              <a:rPr lang="en-AU" sz="2000" dirty="0"/>
              <a:t>Starting point: Shoalhaven Character Assessments</a:t>
            </a:r>
          </a:p>
          <a:p>
            <a:pPr marL="228600" lvl="1">
              <a:lnSpc>
                <a:spcPct val="100000"/>
              </a:lnSpc>
              <a:spcBef>
                <a:spcPts val="0"/>
              </a:spcBef>
              <a:spcAft>
                <a:spcPts val="600"/>
              </a:spcAft>
            </a:pPr>
            <a:r>
              <a:rPr lang="en-AU" sz="2000" dirty="0"/>
              <a:t>Local Strategic Planning Statement</a:t>
            </a:r>
          </a:p>
          <a:p>
            <a:pPr marL="685800" lvl="2">
              <a:lnSpc>
                <a:spcPct val="100000"/>
              </a:lnSpc>
              <a:spcBef>
                <a:spcPts val="0"/>
              </a:spcBef>
              <a:spcAft>
                <a:spcPts val="600"/>
              </a:spcAft>
            </a:pPr>
            <a:r>
              <a:rPr lang="en-AU" sz="1600" dirty="0"/>
              <a:t>Planning Priority 13: Protecting and enhancing neighbourhoods</a:t>
            </a:r>
          </a:p>
          <a:p>
            <a:pPr marL="685800" lvl="2">
              <a:lnSpc>
                <a:spcPct val="100000"/>
              </a:lnSpc>
              <a:spcBef>
                <a:spcPts val="0"/>
              </a:spcBef>
              <a:spcAft>
                <a:spcPts val="600"/>
              </a:spcAft>
            </a:pPr>
            <a:r>
              <a:rPr lang="en-AU" sz="1600" dirty="0"/>
              <a:t>Planning Priority 14: Heritage items and places</a:t>
            </a:r>
          </a:p>
          <a:p>
            <a:pPr marL="685800" lvl="2">
              <a:lnSpc>
                <a:spcPct val="100000"/>
              </a:lnSpc>
              <a:spcBef>
                <a:spcPts val="0"/>
              </a:spcBef>
              <a:spcAft>
                <a:spcPts val="1200"/>
              </a:spcAft>
            </a:pPr>
            <a:r>
              <a:rPr lang="en-AU" sz="1600" dirty="0"/>
              <a:t>Planning Priority 15: Scenic and cultural landscapes</a:t>
            </a:r>
          </a:p>
          <a:p>
            <a:pPr marL="228600" lvl="1">
              <a:lnSpc>
                <a:spcPct val="100000"/>
              </a:lnSpc>
              <a:spcBef>
                <a:spcPts val="0"/>
              </a:spcBef>
              <a:spcAft>
                <a:spcPts val="600"/>
              </a:spcAft>
            </a:pPr>
            <a:r>
              <a:rPr lang="en-AU" sz="2000" dirty="0"/>
              <a:t>Proposed Work:</a:t>
            </a:r>
          </a:p>
          <a:p>
            <a:pPr marL="685800" lvl="2">
              <a:lnSpc>
                <a:spcPct val="100000"/>
              </a:lnSpc>
              <a:spcBef>
                <a:spcPts val="0"/>
              </a:spcBef>
              <a:spcAft>
                <a:spcPts val="600"/>
              </a:spcAft>
            </a:pPr>
            <a:r>
              <a:rPr lang="en-AU" sz="1600" dirty="0"/>
              <a:t>Local Character Controls</a:t>
            </a:r>
          </a:p>
          <a:p>
            <a:pPr marL="1143000" lvl="3">
              <a:lnSpc>
                <a:spcPct val="100000"/>
              </a:lnSpc>
              <a:spcBef>
                <a:spcPts val="0"/>
              </a:spcBef>
              <a:spcAft>
                <a:spcPts val="600"/>
              </a:spcAft>
            </a:pPr>
            <a:r>
              <a:rPr lang="en-AU" sz="1600" dirty="0"/>
              <a:t>Berry, Kangaroo Valley, Milton</a:t>
            </a:r>
          </a:p>
          <a:p>
            <a:pPr marL="1143000" lvl="3">
              <a:lnSpc>
                <a:spcPct val="100000"/>
              </a:lnSpc>
              <a:spcBef>
                <a:spcPts val="0"/>
              </a:spcBef>
              <a:spcAft>
                <a:spcPts val="600"/>
              </a:spcAft>
            </a:pPr>
            <a:r>
              <a:rPr lang="en-AU" sz="1600" dirty="0"/>
              <a:t>Limited opportunities</a:t>
            </a:r>
          </a:p>
          <a:p>
            <a:pPr marL="1143000" lvl="3">
              <a:lnSpc>
                <a:spcPct val="100000"/>
              </a:lnSpc>
              <a:spcBef>
                <a:spcPts val="0"/>
              </a:spcBef>
              <a:spcAft>
                <a:spcPts val="600"/>
              </a:spcAft>
            </a:pPr>
            <a:r>
              <a:rPr lang="en-AU" sz="1600" dirty="0"/>
              <a:t>Awaiting outcomes before programming work</a:t>
            </a:r>
          </a:p>
          <a:p>
            <a:pPr marL="685800" lvl="2">
              <a:lnSpc>
                <a:spcPct val="100000"/>
              </a:lnSpc>
              <a:spcBef>
                <a:spcPts val="0"/>
              </a:spcBef>
              <a:spcAft>
                <a:spcPts val="600"/>
              </a:spcAft>
            </a:pPr>
            <a:r>
              <a:rPr lang="en-AU" sz="1600" dirty="0"/>
              <a:t>“Built Form Statements” in the development control plan</a:t>
            </a:r>
          </a:p>
          <a:p>
            <a:pPr marL="1143000" lvl="3">
              <a:lnSpc>
                <a:spcPct val="100000"/>
              </a:lnSpc>
              <a:spcBef>
                <a:spcPts val="0"/>
              </a:spcBef>
              <a:spcAft>
                <a:spcPts val="600"/>
              </a:spcAft>
            </a:pPr>
            <a:r>
              <a:rPr lang="en-AU" sz="1600" dirty="0"/>
              <a:t>All approval process – Council’s and Private Certifiers</a:t>
            </a:r>
          </a:p>
          <a:p>
            <a:pPr marL="1143000" lvl="3">
              <a:lnSpc>
                <a:spcPct val="100000"/>
              </a:lnSpc>
              <a:spcBef>
                <a:spcPts val="0"/>
              </a:spcBef>
              <a:spcAft>
                <a:spcPts val="600"/>
              </a:spcAft>
            </a:pPr>
            <a:r>
              <a:rPr lang="en-AU" sz="1600" dirty="0"/>
              <a:t>Work to commence later in 2021</a:t>
            </a:r>
          </a:p>
          <a:p>
            <a:pPr marL="1143000" lvl="3">
              <a:lnSpc>
                <a:spcPct val="100000"/>
              </a:lnSpc>
              <a:spcBef>
                <a:spcPts val="0"/>
              </a:spcBef>
              <a:spcAft>
                <a:spcPts val="600"/>
              </a:spcAft>
            </a:pPr>
            <a:r>
              <a:rPr lang="en-AU" sz="1600" dirty="0"/>
              <a:t>Not separate chapters</a:t>
            </a:r>
          </a:p>
        </p:txBody>
      </p:sp>
      <p:sp>
        <p:nvSpPr>
          <p:cNvPr id="4" name="Title 3">
            <a:extLst>
              <a:ext uri="{FF2B5EF4-FFF2-40B4-BE49-F238E27FC236}">
                <a16:creationId xmlns:a16="http://schemas.microsoft.com/office/drawing/2014/main" id="{6218488B-D715-4FAE-97F9-E206347CE665}"/>
              </a:ext>
            </a:extLst>
          </p:cNvPr>
          <p:cNvSpPr>
            <a:spLocks noGrp="1"/>
          </p:cNvSpPr>
          <p:nvPr>
            <p:ph type="title"/>
          </p:nvPr>
        </p:nvSpPr>
        <p:spPr/>
        <p:txBody>
          <a:bodyPr/>
          <a:lstStyle/>
          <a:p>
            <a:r>
              <a:rPr lang="en-AU" dirty="0"/>
              <a:t>Our Planned Work</a:t>
            </a:r>
          </a:p>
        </p:txBody>
      </p:sp>
      <p:pic>
        <p:nvPicPr>
          <p:cNvPr id="9" name="Picture 8">
            <a:extLst>
              <a:ext uri="{FF2B5EF4-FFF2-40B4-BE49-F238E27FC236}">
                <a16:creationId xmlns:a16="http://schemas.microsoft.com/office/drawing/2014/main" id="{F6611AAE-E2B2-4B02-A89D-1DC174F0964F}"/>
              </a:ext>
            </a:extLst>
          </p:cNvPr>
          <p:cNvPicPr>
            <a:picLocks noChangeAspect="1"/>
          </p:cNvPicPr>
          <p:nvPr/>
        </p:nvPicPr>
        <p:blipFill rotWithShape="1">
          <a:blip r:embed="rId3"/>
          <a:srcRect l="77652" t="13129" r="1229" b="11139"/>
          <a:stretch/>
        </p:blipFill>
        <p:spPr>
          <a:xfrm>
            <a:off x="7750097" y="1253330"/>
            <a:ext cx="3010829" cy="4694261"/>
          </a:xfrm>
          <a:prstGeom prst="rect">
            <a:avLst/>
          </a:prstGeom>
        </p:spPr>
      </p:pic>
    </p:spTree>
    <p:extLst>
      <p:ext uri="{BB962C8B-B14F-4D97-AF65-F5344CB8AC3E}">
        <p14:creationId xmlns:p14="http://schemas.microsoft.com/office/powerpoint/2010/main" val="1807330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040DB2-1B40-4C4F-B032-6049D18429CF}"/>
              </a:ext>
            </a:extLst>
          </p:cNvPr>
          <p:cNvSpPr>
            <a:spLocks noGrp="1"/>
          </p:cNvSpPr>
          <p:nvPr>
            <p:ph sz="half" idx="1"/>
          </p:nvPr>
        </p:nvSpPr>
        <p:spPr>
          <a:xfrm>
            <a:off x="395140" y="1253330"/>
            <a:ext cx="10399240" cy="4770397"/>
          </a:xfrm>
        </p:spPr>
        <p:txBody>
          <a:bodyPr/>
          <a:lstStyle/>
          <a:p>
            <a:pPr>
              <a:lnSpc>
                <a:spcPct val="100000"/>
              </a:lnSpc>
              <a:spcBef>
                <a:spcPts val="0"/>
              </a:spcBef>
              <a:spcAft>
                <a:spcPts val="1800"/>
              </a:spcAft>
            </a:pPr>
            <a:r>
              <a:rPr lang="en-AU" sz="2400" dirty="0"/>
              <a:t>For links to online copies of any of the legislation, documents and related information please email us at: </a:t>
            </a:r>
            <a:r>
              <a:rPr lang="en-AU" sz="2400" dirty="0">
                <a:latin typeface="Arial" panose="020B0604020202020204" pitchFamily="34" charset="0"/>
                <a:cs typeface="Arial" panose="020B0604020202020204" pitchFamily="34" charset="0"/>
                <a:hlinkClick r:id="rId3"/>
              </a:rPr>
              <a:t>council@shoalhaven.nsw.gov.au</a:t>
            </a:r>
            <a:endParaRPr lang="en-AU" sz="2400" dirty="0">
              <a:latin typeface="Arial" panose="020B0604020202020204" pitchFamily="34" charset="0"/>
              <a:cs typeface="Arial" panose="020B0604020202020204" pitchFamily="34" charset="0"/>
            </a:endParaRPr>
          </a:p>
          <a:p>
            <a:pPr>
              <a:lnSpc>
                <a:spcPct val="100000"/>
              </a:lnSpc>
              <a:spcBef>
                <a:spcPts val="0"/>
              </a:spcBef>
              <a:spcAft>
                <a:spcPts val="1800"/>
              </a:spcAft>
            </a:pPr>
            <a:r>
              <a:rPr lang="en-AU" sz="2400" dirty="0"/>
              <a:t>Subscribe to be kept up to date on our proposed work: </a:t>
            </a:r>
            <a:r>
              <a:rPr lang="en-AU" sz="2400" dirty="0">
                <a:hlinkClick r:id="rId4"/>
              </a:rPr>
              <a:t>https://getinvolved.shoalhaven.nsw.gov.au/character-assessments</a:t>
            </a:r>
            <a:endParaRPr lang="en-AU" sz="2400" dirty="0"/>
          </a:p>
          <a:p>
            <a:pPr>
              <a:lnSpc>
                <a:spcPct val="100000"/>
              </a:lnSpc>
              <a:spcBef>
                <a:spcPts val="0"/>
              </a:spcBef>
              <a:spcAft>
                <a:spcPts val="1800"/>
              </a:spcAft>
            </a:pPr>
            <a:r>
              <a:rPr lang="en-AU" sz="2400" dirty="0"/>
              <a:t>Questions?</a:t>
            </a:r>
          </a:p>
        </p:txBody>
      </p:sp>
      <p:sp>
        <p:nvSpPr>
          <p:cNvPr id="4" name="Title 3">
            <a:extLst>
              <a:ext uri="{FF2B5EF4-FFF2-40B4-BE49-F238E27FC236}">
                <a16:creationId xmlns:a16="http://schemas.microsoft.com/office/drawing/2014/main" id="{4779E9FF-5183-4290-990C-E2898852966E}"/>
              </a:ext>
            </a:extLst>
          </p:cNvPr>
          <p:cNvSpPr>
            <a:spLocks noGrp="1"/>
          </p:cNvSpPr>
          <p:nvPr>
            <p:ph type="title"/>
          </p:nvPr>
        </p:nvSpPr>
        <p:spPr/>
        <p:txBody>
          <a:bodyPr/>
          <a:lstStyle/>
          <a:p>
            <a:r>
              <a:rPr lang="en-AU" dirty="0"/>
              <a:t>Questions and Further Information</a:t>
            </a:r>
          </a:p>
        </p:txBody>
      </p:sp>
    </p:spTree>
    <p:extLst>
      <p:ext uri="{BB962C8B-B14F-4D97-AF65-F5344CB8AC3E}">
        <p14:creationId xmlns:p14="http://schemas.microsoft.com/office/powerpoint/2010/main" val="15154453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CF99A3-3966-4C56-B1DE-665468EE1EB7}"/>
              </a:ext>
            </a:extLst>
          </p:cNvPr>
          <p:cNvSpPr>
            <a:spLocks noGrp="1"/>
          </p:cNvSpPr>
          <p:nvPr>
            <p:ph type="subTitle" idx="1"/>
          </p:nvPr>
        </p:nvSpPr>
        <p:spPr>
          <a:xfrm>
            <a:off x="635647" y="4447664"/>
            <a:ext cx="11162775" cy="692508"/>
          </a:xfrm>
        </p:spPr>
        <p:txBody>
          <a:bodyPr>
            <a:noAutofit/>
          </a:bodyPr>
          <a:lstStyle/>
          <a:p>
            <a:r>
              <a:rPr lang="en-AU" sz="3600" dirty="0"/>
              <a:t>Phil Costello – Director, City Development </a:t>
            </a:r>
          </a:p>
        </p:txBody>
      </p:sp>
      <p:sp>
        <p:nvSpPr>
          <p:cNvPr id="4" name="TextBox 3">
            <a:extLst>
              <a:ext uri="{FF2B5EF4-FFF2-40B4-BE49-F238E27FC236}">
                <a16:creationId xmlns:a16="http://schemas.microsoft.com/office/drawing/2014/main" id="{806BB251-5A54-4F93-A1C0-15F7F826DFA3}"/>
              </a:ext>
            </a:extLst>
          </p:cNvPr>
          <p:cNvSpPr txBox="1"/>
          <p:nvPr/>
        </p:nvSpPr>
        <p:spPr>
          <a:xfrm>
            <a:off x="635647" y="1923779"/>
            <a:ext cx="11162775" cy="2031325"/>
          </a:xfrm>
          <a:prstGeom prst="rect">
            <a:avLst/>
          </a:prstGeom>
          <a:noFill/>
        </p:spPr>
        <p:txBody>
          <a:bodyPr wrap="square">
            <a:spAutoFit/>
          </a:bodyPr>
          <a:lstStyle/>
          <a:p>
            <a:r>
              <a:rPr lang="en-AU" sz="5400" b="1" dirty="0"/>
              <a:t>Managing Development to contribute to Local Character</a:t>
            </a:r>
          </a:p>
          <a:p>
            <a:endParaRPr lang="en-AU" dirty="0"/>
          </a:p>
        </p:txBody>
      </p:sp>
    </p:spTree>
    <p:extLst>
      <p:ext uri="{BB962C8B-B14F-4D97-AF65-F5344CB8AC3E}">
        <p14:creationId xmlns:p14="http://schemas.microsoft.com/office/powerpoint/2010/main" val="3221877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1BC9-8608-4677-A400-517B16D3DA31}"/>
              </a:ext>
            </a:extLst>
          </p:cNvPr>
          <p:cNvSpPr>
            <a:spLocks noGrp="1"/>
          </p:cNvSpPr>
          <p:nvPr>
            <p:ph type="title"/>
          </p:nvPr>
        </p:nvSpPr>
        <p:spPr/>
        <p:txBody>
          <a:bodyPr/>
          <a:lstStyle/>
          <a:p>
            <a:r>
              <a:rPr lang="en-AU" dirty="0"/>
              <a:t>Assessment Pathways</a:t>
            </a:r>
          </a:p>
        </p:txBody>
      </p:sp>
      <p:sp>
        <p:nvSpPr>
          <p:cNvPr id="3" name="Content Placeholder 2">
            <a:extLst>
              <a:ext uri="{FF2B5EF4-FFF2-40B4-BE49-F238E27FC236}">
                <a16:creationId xmlns:a16="http://schemas.microsoft.com/office/drawing/2014/main" id="{994BB2E8-8570-4DA7-A21B-EAD871FEAAC7}"/>
              </a:ext>
            </a:extLst>
          </p:cNvPr>
          <p:cNvSpPr>
            <a:spLocks noGrp="1"/>
          </p:cNvSpPr>
          <p:nvPr>
            <p:ph idx="1"/>
          </p:nvPr>
        </p:nvSpPr>
        <p:spPr/>
        <p:txBody>
          <a:bodyPr/>
          <a:lstStyle/>
          <a:p>
            <a:r>
              <a:rPr lang="en-AU" sz="2400" dirty="0"/>
              <a:t>Exempt development – no approval required</a:t>
            </a:r>
          </a:p>
          <a:p>
            <a:r>
              <a:rPr lang="en-AU" sz="2400" dirty="0"/>
              <a:t>Complying Development – Council or a Certifier</a:t>
            </a:r>
          </a:p>
          <a:p>
            <a:r>
              <a:rPr lang="en-AU" sz="2400" dirty="0"/>
              <a:t>Local Development – A DA</a:t>
            </a:r>
          </a:p>
          <a:p>
            <a:r>
              <a:rPr lang="en-AU" sz="2400" dirty="0"/>
              <a:t>Regional Development – A DA</a:t>
            </a:r>
          </a:p>
          <a:p>
            <a:r>
              <a:rPr lang="en-AU" sz="2400" dirty="0"/>
              <a:t>State significant development – A DA lodged with the State</a:t>
            </a:r>
          </a:p>
          <a:p>
            <a:r>
              <a:rPr lang="en-AU" sz="2400" dirty="0"/>
              <a:t>No DA – Part 5 matters.</a:t>
            </a:r>
          </a:p>
          <a:p>
            <a:endParaRPr lang="en-AU" sz="2400" dirty="0"/>
          </a:p>
          <a:p>
            <a:r>
              <a:rPr lang="en-AU" sz="2400" dirty="0"/>
              <a:t>Development can also be integrated which means an approval is required from another agency in addition to Council.</a:t>
            </a:r>
          </a:p>
          <a:p>
            <a:r>
              <a:rPr lang="en-AU" sz="2400" i="1" dirty="0"/>
              <a:t>Environmental Planning and Assessment Act 1979 </a:t>
            </a:r>
            <a:r>
              <a:rPr lang="en-AU" sz="2400" dirty="0"/>
              <a:t>and</a:t>
            </a:r>
            <a:r>
              <a:rPr lang="en-AU" dirty="0"/>
              <a:t> </a:t>
            </a:r>
            <a:r>
              <a:rPr lang="en-AU" i="1" dirty="0"/>
              <a:t>Environmental </a:t>
            </a:r>
            <a:r>
              <a:rPr lang="en-AU" sz="2400" i="1" dirty="0"/>
              <a:t>Planning and Assessment Regulation 2000</a:t>
            </a:r>
          </a:p>
          <a:p>
            <a:endParaRPr lang="en-AU" dirty="0"/>
          </a:p>
        </p:txBody>
      </p:sp>
    </p:spTree>
    <p:extLst>
      <p:ext uri="{BB962C8B-B14F-4D97-AF65-F5344CB8AC3E}">
        <p14:creationId xmlns:p14="http://schemas.microsoft.com/office/powerpoint/2010/main" val="155193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1916-DDD8-4B0A-8957-9D40539044E8}"/>
              </a:ext>
            </a:extLst>
          </p:cNvPr>
          <p:cNvSpPr>
            <a:spLocks noGrp="1"/>
          </p:cNvSpPr>
          <p:nvPr>
            <p:ph type="title"/>
          </p:nvPr>
        </p:nvSpPr>
        <p:spPr/>
        <p:txBody>
          <a:bodyPr/>
          <a:lstStyle/>
          <a:p>
            <a:r>
              <a:rPr lang="en-AU" dirty="0"/>
              <a:t>Assessment</a:t>
            </a:r>
          </a:p>
        </p:txBody>
      </p:sp>
      <p:sp>
        <p:nvSpPr>
          <p:cNvPr id="3" name="Content Placeholder 2">
            <a:extLst>
              <a:ext uri="{FF2B5EF4-FFF2-40B4-BE49-F238E27FC236}">
                <a16:creationId xmlns:a16="http://schemas.microsoft.com/office/drawing/2014/main" id="{03D9C8C5-909F-4813-9F11-8D0B19ED4F2E}"/>
              </a:ext>
            </a:extLst>
          </p:cNvPr>
          <p:cNvSpPr>
            <a:spLocks noGrp="1"/>
          </p:cNvSpPr>
          <p:nvPr>
            <p:ph idx="1"/>
          </p:nvPr>
        </p:nvSpPr>
        <p:spPr/>
        <p:txBody>
          <a:bodyPr/>
          <a:lstStyle/>
          <a:p>
            <a:r>
              <a:rPr lang="en-AU" dirty="0"/>
              <a:t>Section 4.15 Evaluation</a:t>
            </a:r>
          </a:p>
          <a:p>
            <a:pPr marL="0" indent="0">
              <a:buNone/>
            </a:pPr>
            <a:r>
              <a:rPr lang="en-AU" sz="1600" dirty="0"/>
              <a:t>(a)  the provisions of—</a:t>
            </a:r>
          </a:p>
          <a:p>
            <a:pPr marL="449263" indent="0">
              <a:buNone/>
            </a:pPr>
            <a:r>
              <a:rPr lang="en-AU" sz="1600" dirty="0"/>
              <a:t>(</a:t>
            </a:r>
            <a:r>
              <a:rPr lang="en-AU" sz="1600" dirty="0" err="1"/>
              <a:t>i</a:t>
            </a:r>
            <a:r>
              <a:rPr lang="en-AU" sz="1600" dirty="0"/>
              <a:t>)  </a:t>
            </a:r>
            <a:r>
              <a:rPr lang="en-AU" sz="1600" b="1" dirty="0"/>
              <a:t>any environmental planning instrument</a:t>
            </a:r>
            <a:r>
              <a:rPr lang="en-AU" sz="1600" dirty="0"/>
              <a:t>, and</a:t>
            </a:r>
          </a:p>
          <a:p>
            <a:pPr marL="449263" indent="0">
              <a:buNone/>
            </a:pPr>
            <a:r>
              <a:rPr lang="en-AU" sz="1600" dirty="0"/>
              <a:t>(ii)  any proposed instrument …and</a:t>
            </a:r>
          </a:p>
          <a:p>
            <a:pPr marL="449263" indent="0">
              <a:buNone/>
            </a:pPr>
            <a:r>
              <a:rPr lang="en-AU" sz="1600" dirty="0"/>
              <a:t>(iii)  any </a:t>
            </a:r>
            <a:r>
              <a:rPr lang="en-AU" sz="1600" b="1" dirty="0"/>
              <a:t>development control plan</a:t>
            </a:r>
            <a:r>
              <a:rPr lang="en-AU" sz="1600" dirty="0"/>
              <a:t>, and</a:t>
            </a:r>
          </a:p>
          <a:p>
            <a:pPr marL="449263" indent="0">
              <a:buNone/>
            </a:pPr>
            <a:r>
              <a:rPr lang="en-AU" sz="1600" dirty="0"/>
              <a:t>(</a:t>
            </a:r>
            <a:r>
              <a:rPr lang="en-AU" sz="1600" dirty="0" err="1"/>
              <a:t>iiia</a:t>
            </a:r>
            <a:r>
              <a:rPr lang="en-AU" sz="1600" dirty="0"/>
              <a:t>)  any planning agreement that has been entered into under section 7.4, or any draft planning agreement that a developer has offered to enter into under section 7.4, and</a:t>
            </a:r>
          </a:p>
          <a:p>
            <a:pPr marL="449263" indent="0">
              <a:buNone/>
            </a:pPr>
            <a:r>
              <a:rPr lang="en-AU" sz="1600" dirty="0"/>
              <a:t>(iv)  the regulations……,</a:t>
            </a:r>
          </a:p>
          <a:p>
            <a:pPr marL="449263" indent="0">
              <a:buNone/>
            </a:pPr>
            <a:r>
              <a:rPr lang="en-AU" sz="1600" dirty="0"/>
              <a:t>(v)    (Repealed)</a:t>
            </a:r>
          </a:p>
          <a:p>
            <a:pPr marL="0" indent="0">
              <a:buNone/>
            </a:pPr>
            <a:r>
              <a:rPr lang="en-AU" sz="1600" dirty="0"/>
              <a:t>that apply to the land to which the development application relates,</a:t>
            </a:r>
          </a:p>
          <a:p>
            <a:pPr marL="0" indent="0">
              <a:buNone/>
            </a:pPr>
            <a:r>
              <a:rPr lang="en-AU" sz="1600" dirty="0"/>
              <a:t>(b)  the </a:t>
            </a:r>
            <a:r>
              <a:rPr lang="en-AU" sz="1600" b="1" dirty="0"/>
              <a:t>likely impacts </a:t>
            </a:r>
            <a:r>
              <a:rPr lang="en-AU" sz="1600" dirty="0"/>
              <a:t>of that development……,</a:t>
            </a:r>
          </a:p>
          <a:p>
            <a:pPr marL="0" indent="0">
              <a:buNone/>
            </a:pPr>
            <a:r>
              <a:rPr lang="en-AU" sz="1600" dirty="0"/>
              <a:t>(c)  the </a:t>
            </a:r>
            <a:r>
              <a:rPr lang="en-AU" sz="1600" b="1" dirty="0"/>
              <a:t>suitability of the site </a:t>
            </a:r>
            <a:r>
              <a:rPr lang="en-AU" sz="1600" dirty="0"/>
              <a:t>for the development,</a:t>
            </a:r>
          </a:p>
          <a:p>
            <a:pPr marL="0" indent="0">
              <a:buNone/>
            </a:pPr>
            <a:r>
              <a:rPr lang="en-AU" sz="1600" dirty="0"/>
              <a:t>(d)  any </a:t>
            </a:r>
            <a:r>
              <a:rPr lang="en-AU" sz="1600" b="1" dirty="0"/>
              <a:t>submissions</a:t>
            </a:r>
            <a:r>
              <a:rPr lang="en-AU" sz="1600" dirty="0"/>
              <a:t> made in accordance with this Act or the regulations,</a:t>
            </a:r>
          </a:p>
          <a:p>
            <a:pPr marL="0" indent="0">
              <a:buNone/>
            </a:pPr>
            <a:r>
              <a:rPr lang="en-AU" sz="1600" dirty="0"/>
              <a:t>(e)  the </a:t>
            </a:r>
            <a:r>
              <a:rPr lang="en-AU" sz="1600" b="1" dirty="0"/>
              <a:t>public interest</a:t>
            </a:r>
            <a:r>
              <a:rPr lang="en-AU" sz="1600" dirty="0"/>
              <a:t>.</a:t>
            </a:r>
          </a:p>
        </p:txBody>
      </p:sp>
    </p:spTree>
    <p:extLst>
      <p:ext uri="{BB962C8B-B14F-4D97-AF65-F5344CB8AC3E}">
        <p14:creationId xmlns:p14="http://schemas.microsoft.com/office/powerpoint/2010/main" val="1172101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BD6DF3-C82D-4FB4-90A8-39E0BED6B321}"/>
              </a:ext>
            </a:extLst>
          </p:cNvPr>
          <p:cNvSpPr>
            <a:spLocks noGrp="1"/>
          </p:cNvSpPr>
          <p:nvPr>
            <p:ph type="title"/>
          </p:nvPr>
        </p:nvSpPr>
        <p:spPr/>
        <p:txBody>
          <a:bodyPr/>
          <a:lstStyle/>
          <a:p>
            <a:r>
              <a:rPr lang="en-AU" dirty="0"/>
              <a:t>Development Control Plans</a:t>
            </a:r>
          </a:p>
        </p:txBody>
      </p:sp>
      <p:sp>
        <p:nvSpPr>
          <p:cNvPr id="10" name="Content Placeholder 9">
            <a:extLst>
              <a:ext uri="{FF2B5EF4-FFF2-40B4-BE49-F238E27FC236}">
                <a16:creationId xmlns:a16="http://schemas.microsoft.com/office/drawing/2014/main" id="{CEE0E759-62AD-4546-AC34-44281742163C}"/>
              </a:ext>
            </a:extLst>
          </p:cNvPr>
          <p:cNvSpPr>
            <a:spLocks noGrp="1"/>
          </p:cNvSpPr>
          <p:nvPr>
            <p:ph idx="1"/>
          </p:nvPr>
        </p:nvSpPr>
        <p:spPr>
          <a:xfrm>
            <a:off x="177554" y="1190988"/>
            <a:ext cx="11567604" cy="4943481"/>
          </a:xfrm>
        </p:spPr>
        <p:txBody>
          <a:bodyPr/>
          <a:lstStyle/>
          <a:p>
            <a:pPr marL="0" indent="0">
              <a:buNone/>
            </a:pPr>
            <a:r>
              <a:rPr lang="en-AU" sz="2400" dirty="0"/>
              <a:t>In NSW, planning law is hierarchical. State (SEPPs) policies sit over Local Environmental Plans (LEPs) and underpinning these are Development Control Plans  (DCPs).</a:t>
            </a:r>
          </a:p>
          <a:p>
            <a:pPr marL="0" indent="0">
              <a:buNone/>
            </a:pPr>
            <a:endParaRPr lang="en-AU" sz="1000" dirty="0"/>
          </a:p>
          <a:p>
            <a:pPr marL="0" indent="0">
              <a:buNone/>
            </a:pPr>
            <a:r>
              <a:rPr lang="en-AU" sz="2400" dirty="0"/>
              <a:t>The status of a DCP has been clarified in the Environmental Planning and Assessment Act 1979 (EPA Act). Section 3.42 explains that DCPs are to provide guidance.</a:t>
            </a:r>
          </a:p>
          <a:p>
            <a:pPr marL="0" indent="0">
              <a:buNone/>
            </a:pPr>
            <a:endParaRPr lang="en-AU" sz="1000" dirty="0"/>
          </a:p>
          <a:p>
            <a:pPr marL="0" indent="0">
              <a:buNone/>
            </a:pPr>
            <a:r>
              <a:rPr lang="en-AU" sz="2400" dirty="0"/>
              <a:t>Where an application does not comply, the consent authority is required to be flexible in applying those provisions to allow alternative solutions to deal with those aspects of the development.</a:t>
            </a:r>
          </a:p>
          <a:p>
            <a:pPr marL="0" indent="0">
              <a:buNone/>
            </a:pPr>
            <a:endParaRPr lang="en-AU" sz="1000" i="0" dirty="0">
              <a:solidFill>
                <a:srgbClr val="263238"/>
              </a:solidFill>
              <a:effectLst/>
            </a:endParaRPr>
          </a:p>
          <a:p>
            <a:pPr marL="0" indent="0">
              <a:buNone/>
            </a:pPr>
            <a:r>
              <a:rPr lang="en-AU" sz="2400" i="0" dirty="0">
                <a:solidFill>
                  <a:srgbClr val="263238"/>
                </a:solidFill>
                <a:effectLst/>
              </a:rPr>
              <a:t>Stockland Development Pty Ltd v Manly Council [2004] NSWLEC 472 revised - 01/10/2004</a:t>
            </a:r>
            <a:endParaRPr lang="en-AU" sz="2400" dirty="0"/>
          </a:p>
          <a:p>
            <a:pPr marL="0" indent="0">
              <a:buNone/>
            </a:pPr>
            <a:endParaRPr lang="en-AU" dirty="0"/>
          </a:p>
          <a:p>
            <a:pPr marL="0" indent="0">
              <a:buNone/>
            </a:pPr>
            <a:endParaRPr lang="en-AU" dirty="0"/>
          </a:p>
        </p:txBody>
      </p:sp>
      <p:sp>
        <p:nvSpPr>
          <p:cNvPr id="9" name="Slide Number Placeholder 8"/>
          <p:cNvSpPr>
            <a:spLocks noGrp="1"/>
          </p:cNvSpPr>
          <p:nvPr>
            <p:ph type="sldNum" sz="quarter" idx="4294967295"/>
          </p:nvPr>
        </p:nvSpPr>
        <p:spPr>
          <a:xfrm>
            <a:off x="10034588" y="6356351"/>
            <a:ext cx="633412" cy="365125"/>
          </a:xfrm>
          <a:prstGeom prst="rect">
            <a:avLst/>
          </a:prstGeom>
        </p:spPr>
        <p:txBody>
          <a:bodyPr/>
          <a:lstStyle/>
          <a:p>
            <a:fld id="{714AE12A-40CC-417A-B8A4-1DC4FC8B954B}" type="slidenum">
              <a:rPr lang="en-AU" smtClean="0"/>
              <a:pPr/>
              <a:t>69</a:t>
            </a:fld>
            <a:endParaRPr lang="en-AU" dirty="0"/>
          </a:p>
        </p:txBody>
      </p:sp>
    </p:spTree>
    <p:extLst>
      <p:ext uri="{BB962C8B-B14F-4D97-AF65-F5344CB8AC3E}">
        <p14:creationId xmlns:p14="http://schemas.microsoft.com/office/powerpoint/2010/main" val="3506012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97F8E5-9D88-48C2-B98F-FFA896533865}"/>
              </a:ext>
            </a:extLst>
          </p:cNvPr>
          <p:cNvSpPr>
            <a:spLocks noGrp="1"/>
          </p:cNvSpPr>
          <p:nvPr>
            <p:ph type="body" sz="quarter" idx="3"/>
          </p:nvPr>
        </p:nvSpPr>
        <p:spPr>
          <a:xfrm>
            <a:off x="6950752" y="1119497"/>
            <a:ext cx="2423053" cy="3672237"/>
          </a:xfrm>
        </p:spPr>
        <p:txBody>
          <a:bodyPr/>
          <a:lstStyle/>
          <a:p>
            <a:pPr marL="0" indent="0">
              <a:buNone/>
            </a:pPr>
            <a:r>
              <a:rPr lang="en-AU" sz="2000" dirty="0"/>
              <a:t>City Futures</a:t>
            </a:r>
          </a:p>
          <a:p>
            <a:r>
              <a:rPr lang="en-AU" sz="1200" b="0" dirty="0"/>
              <a:t>Strategic Land Use Planning</a:t>
            </a:r>
          </a:p>
          <a:p>
            <a:r>
              <a:rPr lang="en-AU" sz="1200" b="0" dirty="0"/>
              <a:t>Strategic Infrastructure Planning</a:t>
            </a:r>
          </a:p>
          <a:p>
            <a:r>
              <a:rPr lang="en-AU" sz="1200" b="0" dirty="0"/>
              <a:t>Urban Release Areas</a:t>
            </a:r>
          </a:p>
          <a:p>
            <a:r>
              <a:rPr lang="en-AU" sz="1200" b="0" dirty="0"/>
              <a:t>Transformational City Projects</a:t>
            </a:r>
          </a:p>
          <a:p>
            <a:r>
              <a:rPr lang="en-AU" sz="1200" b="0" dirty="0"/>
              <a:t>City Growth, Advocacy and Tourism</a:t>
            </a:r>
          </a:p>
          <a:p>
            <a:r>
              <a:rPr lang="en-AU" sz="1200" b="0" dirty="0"/>
              <a:t>Economic Development</a:t>
            </a:r>
          </a:p>
          <a:p>
            <a:r>
              <a:rPr lang="en-AU" sz="1200" b="0" dirty="0"/>
              <a:t>Placemaking &amp; Urban Renewal</a:t>
            </a:r>
          </a:p>
          <a:p>
            <a:r>
              <a:rPr lang="en-AU" sz="1200" b="0" dirty="0"/>
              <a:t>Affordable Housing Strategies</a:t>
            </a:r>
          </a:p>
          <a:p>
            <a:r>
              <a:rPr lang="en-AU" sz="1200" b="0" dirty="0"/>
              <a:t>Strategic Property Asset Ventures</a:t>
            </a:r>
          </a:p>
          <a:p>
            <a:endParaRPr lang="en-AU" sz="1100" b="0" dirty="0"/>
          </a:p>
        </p:txBody>
      </p:sp>
      <p:sp>
        <p:nvSpPr>
          <p:cNvPr id="4" name="Content Placeholder 3">
            <a:extLst>
              <a:ext uri="{FF2B5EF4-FFF2-40B4-BE49-F238E27FC236}">
                <a16:creationId xmlns:a16="http://schemas.microsoft.com/office/drawing/2014/main" id="{2E0FFC08-6C42-4DD9-BB9C-A5C26508692A}"/>
              </a:ext>
            </a:extLst>
          </p:cNvPr>
          <p:cNvSpPr>
            <a:spLocks noGrp="1"/>
          </p:cNvSpPr>
          <p:nvPr>
            <p:ph sz="quarter" idx="4"/>
          </p:nvPr>
        </p:nvSpPr>
        <p:spPr>
          <a:xfrm>
            <a:off x="3578942" y="1185599"/>
            <a:ext cx="2423054" cy="4618176"/>
          </a:xfrm>
        </p:spPr>
        <p:txBody>
          <a:bodyPr/>
          <a:lstStyle/>
          <a:p>
            <a:pPr marL="0" indent="0">
              <a:buNone/>
            </a:pPr>
            <a:r>
              <a:rPr lang="en-AU" sz="2000" b="1" dirty="0"/>
              <a:t>City Development</a:t>
            </a:r>
          </a:p>
          <a:p>
            <a:pPr marL="0" indent="0">
              <a:buNone/>
            </a:pPr>
            <a:r>
              <a:rPr lang="en-AU" sz="1200" dirty="0"/>
              <a:t>Development Assessment</a:t>
            </a:r>
          </a:p>
          <a:p>
            <a:pPr marL="0" lvl="1" indent="0">
              <a:spcBef>
                <a:spcPts val="1000"/>
              </a:spcBef>
              <a:buNone/>
            </a:pPr>
            <a:r>
              <a:rPr lang="en-AU" sz="1200" dirty="0"/>
              <a:t>Certification</a:t>
            </a:r>
          </a:p>
          <a:p>
            <a:pPr marL="0" lvl="1" indent="0">
              <a:spcBef>
                <a:spcPts val="1000"/>
              </a:spcBef>
              <a:buNone/>
            </a:pPr>
            <a:r>
              <a:rPr lang="en-AU" sz="1200" dirty="0"/>
              <a:t>Building Assessment</a:t>
            </a:r>
          </a:p>
          <a:p>
            <a:pPr marL="0" lvl="1" indent="0">
              <a:spcBef>
                <a:spcPts val="1000"/>
              </a:spcBef>
              <a:buNone/>
            </a:pPr>
            <a:r>
              <a:rPr lang="en-AU" sz="1200" dirty="0"/>
              <a:t>Compliance</a:t>
            </a:r>
          </a:p>
          <a:p>
            <a:pPr marL="0" lvl="1" indent="0">
              <a:spcBef>
                <a:spcPts val="1000"/>
              </a:spcBef>
              <a:buNone/>
            </a:pPr>
            <a:r>
              <a:rPr lang="en-AU" sz="1200" dirty="0"/>
              <a:t>Ranger Services</a:t>
            </a:r>
          </a:p>
          <a:p>
            <a:pPr marL="0" lvl="1" indent="0">
              <a:spcBef>
                <a:spcPts val="1000"/>
              </a:spcBef>
              <a:buNone/>
            </a:pPr>
            <a:r>
              <a:rPr lang="en-AU" sz="1200" dirty="0"/>
              <a:t>Animal Management</a:t>
            </a:r>
          </a:p>
          <a:p>
            <a:pPr marL="0" lvl="1" indent="0">
              <a:spcBef>
                <a:spcPts val="1000"/>
              </a:spcBef>
              <a:spcAft>
                <a:spcPts val="600"/>
              </a:spcAft>
              <a:buNone/>
            </a:pPr>
            <a:r>
              <a:rPr lang="en-AU" sz="1200" dirty="0"/>
              <a:t>Environmental Services</a:t>
            </a:r>
          </a:p>
          <a:p>
            <a:pPr marL="243450" lvl="2" indent="-171450">
              <a:spcBef>
                <a:spcPts val="0"/>
              </a:spcBef>
            </a:pPr>
            <a:r>
              <a:rPr lang="en-AU" sz="1200" dirty="0"/>
              <a:t>Policy</a:t>
            </a:r>
          </a:p>
          <a:p>
            <a:pPr marL="243450" lvl="2" indent="-171450">
              <a:spcBef>
                <a:spcPts val="0"/>
              </a:spcBef>
            </a:pPr>
            <a:r>
              <a:rPr lang="en-AU" sz="1200" dirty="0"/>
              <a:t>Regulation</a:t>
            </a:r>
          </a:p>
          <a:p>
            <a:pPr marL="243450" lvl="2" indent="-171450">
              <a:spcBef>
                <a:spcPts val="0"/>
              </a:spcBef>
            </a:pPr>
            <a:r>
              <a:rPr lang="en-AU" sz="1200" dirty="0"/>
              <a:t>Compliance</a:t>
            </a:r>
          </a:p>
          <a:p>
            <a:pPr marL="243450" lvl="2" indent="-171450">
              <a:spcBef>
                <a:spcPts val="0"/>
              </a:spcBef>
            </a:pPr>
            <a:r>
              <a:rPr lang="en-AU" sz="1200" dirty="0"/>
              <a:t>Weeds</a:t>
            </a:r>
          </a:p>
          <a:p>
            <a:pPr marL="0" lvl="1" indent="0">
              <a:spcBef>
                <a:spcPts val="1000"/>
              </a:spcBef>
              <a:spcAft>
                <a:spcPts val="600"/>
              </a:spcAft>
              <a:buNone/>
            </a:pPr>
            <a:r>
              <a:rPr lang="en-AU" sz="1200" dirty="0"/>
              <a:t>Natural Areas</a:t>
            </a:r>
          </a:p>
          <a:p>
            <a:pPr marL="243450" lvl="2" indent="-171450">
              <a:spcBef>
                <a:spcPts val="0"/>
              </a:spcBef>
            </a:pPr>
            <a:r>
              <a:rPr lang="en-AU" sz="1200" dirty="0"/>
              <a:t>Waterways</a:t>
            </a:r>
          </a:p>
          <a:p>
            <a:pPr marL="243450" lvl="2" indent="-171450">
              <a:spcBef>
                <a:spcPts val="0"/>
              </a:spcBef>
            </a:pPr>
            <a:r>
              <a:rPr lang="en-AU" sz="1200" dirty="0"/>
              <a:t>Beaches</a:t>
            </a:r>
          </a:p>
          <a:p>
            <a:pPr marL="243450" lvl="2" indent="-171450">
              <a:spcBef>
                <a:spcPts val="0"/>
              </a:spcBef>
            </a:pPr>
            <a:r>
              <a:rPr lang="en-AU" sz="1200" dirty="0"/>
              <a:t>Bushland</a:t>
            </a:r>
          </a:p>
          <a:p>
            <a:pPr marL="0" lvl="1" indent="0">
              <a:spcBef>
                <a:spcPts val="1000"/>
              </a:spcBef>
              <a:buNone/>
            </a:pPr>
            <a:r>
              <a:rPr lang="en-AU" sz="1200" dirty="0"/>
              <a:t>Ulladulla Service Centre</a:t>
            </a:r>
            <a:endParaRPr lang="en-US" sz="1200" dirty="0"/>
          </a:p>
        </p:txBody>
      </p:sp>
      <p:sp>
        <p:nvSpPr>
          <p:cNvPr id="2" name="Title 1">
            <a:extLst>
              <a:ext uri="{FF2B5EF4-FFF2-40B4-BE49-F238E27FC236}">
                <a16:creationId xmlns:a16="http://schemas.microsoft.com/office/drawing/2014/main" id="{C4C81328-C534-4022-BA11-37DD863C0565}"/>
              </a:ext>
            </a:extLst>
          </p:cNvPr>
          <p:cNvSpPr>
            <a:spLocks noGrp="1"/>
          </p:cNvSpPr>
          <p:nvPr>
            <p:ph type="title"/>
          </p:nvPr>
        </p:nvSpPr>
        <p:spPr/>
        <p:txBody>
          <a:bodyPr/>
          <a:lstStyle/>
          <a:p>
            <a:r>
              <a:rPr lang="en-AU" dirty="0"/>
              <a:t>Functions of the New Directorates</a:t>
            </a:r>
          </a:p>
        </p:txBody>
      </p:sp>
      <p:sp>
        <p:nvSpPr>
          <p:cNvPr id="3" name="Content Placeholder 2">
            <a:extLst>
              <a:ext uri="{FF2B5EF4-FFF2-40B4-BE49-F238E27FC236}">
                <a16:creationId xmlns:a16="http://schemas.microsoft.com/office/drawing/2014/main" id="{D3C8F69C-3DA2-4A55-8115-E66BCA1E41AB}"/>
              </a:ext>
            </a:extLst>
          </p:cNvPr>
          <p:cNvSpPr>
            <a:spLocks noGrp="1"/>
          </p:cNvSpPr>
          <p:nvPr>
            <p:ph sz="half" idx="2"/>
          </p:nvPr>
        </p:nvSpPr>
        <p:spPr>
          <a:xfrm>
            <a:off x="395140" y="1185599"/>
            <a:ext cx="2423054" cy="4984462"/>
          </a:xfrm>
        </p:spPr>
        <p:txBody>
          <a:bodyPr/>
          <a:lstStyle/>
          <a:p>
            <a:pPr marL="0" indent="0">
              <a:buNone/>
            </a:pPr>
            <a:r>
              <a:rPr lang="en-AU" sz="2000" b="1" dirty="0"/>
              <a:t>City Services</a:t>
            </a:r>
          </a:p>
          <a:p>
            <a:pPr marL="0" indent="0">
              <a:buNone/>
            </a:pPr>
            <a:r>
              <a:rPr lang="en-AU" sz="1200" dirty="0"/>
              <a:t>Asset Strategy</a:t>
            </a:r>
          </a:p>
          <a:p>
            <a:pPr marL="0" lvl="1" indent="0">
              <a:spcBef>
                <a:spcPts val="1000"/>
              </a:spcBef>
              <a:buNone/>
            </a:pPr>
            <a:r>
              <a:rPr lang="en-AU" sz="1200" dirty="0"/>
              <a:t>Maintenance &amp; Construction</a:t>
            </a:r>
          </a:p>
          <a:p>
            <a:pPr marL="0" lvl="1" indent="0">
              <a:spcBef>
                <a:spcPts val="1000"/>
              </a:spcBef>
              <a:buNone/>
            </a:pPr>
            <a:r>
              <a:rPr lang="en-AU" sz="1200" dirty="0"/>
              <a:t>Technical Services</a:t>
            </a:r>
          </a:p>
          <a:p>
            <a:pPr marL="0" lvl="1" indent="0">
              <a:spcBef>
                <a:spcPts val="1000"/>
              </a:spcBef>
              <a:buNone/>
            </a:pPr>
            <a:r>
              <a:rPr lang="en-AU" sz="1200" dirty="0"/>
              <a:t>Council Buildings &amp; Property Services</a:t>
            </a:r>
          </a:p>
          <a:p>
            <a:pPr marL="0" lvl="1" indent="0">
              <a:spcBef>
                <a:spcPts val="1000"/>
              </a:spcBef>
              <a:spcAft>
                <a:spcPts val="600"/>
              </a:spcAft>
              <a:buNone/>
            </a:pPr>
            <a:r>
              <a:rPr lang="en-AU" sz="1200" dirty="0"/>
              <a:t>Commercial Services</a:t>
            </a:r>
          </a:p>
          <a:p>
            <a:pPr marL="243450" lvl="2" indent="-171450">
              <a:lnSpc>
                <a:spcPct val="100000"/>
              </a:lnSpc>
              <a:spcBef>
                <a:spcPts val="0"/>
              </a:spcBef>
            </a:pPr>
            <a:r>
              <a:rPr lang="en-AU" sz="1200" dirty="0"/>
              <a:t>Waste Services</a:t>
            </a:r>
          </a:p>
          <a:p>
            <a:pPr marL="243450" lvl="2" indent="-171450">
              <a:lnSpc>
                <a:spcPct val="100000"/>
              </a:lnSpc>
              <a:spcBef>
                <a:spcPts val="0"/>
              </a:spcBef>
            </a:pPr>
            <a:r>
              <a:rPr lang="en-AU" sz="1200" dirty="0"/>
              <a:t>Bereavement Services</a:t>
            </a:r>
          </a:p>
          <a:p>
            <a:pPr marL="243450" lvl="2" indent="-171450">
              <a:lnSpc>
                <a:spcPct val="100000"/>
              </a:lnSpc>
              <a:spcBef>
                <a:spcPts val="0"/>
              </a:spcBef>
            </a:pPr>
            <a:r>
              <a:rPr lang="en-AU" sz="1200" dirty="0"/>
              <a:t>Holiday Haven</a:t>
            </a:r>
          </a:p>
          <a:p>
            <a:pPr marL="243450" lvl="2" indent="-171450">
              <a:lnSpc>
                <a:spcPct val="100000"/>
              </a:lnSpc>
              <a:spcBef>
                <a:spcPts val="0"/>
              </a:spcBef>
            </a:pPr>
            <a:r>
              <a:rPr lang="en-AU" sz="1200" dirty="0"/>
              <a:t>Fleet &amp; Mechanical</a:t>
            </a:r>
          </a:p>
          <a:p>
            <a:pPr marL="0" lvl="1" indent="0">
              <a:spcBef>
                <a:spcPts val="1000"/>
              </a:spcBef>
              <a:spcAft>
                <a:spcPts val="600"/>
              </a:spcAft>
              <a:buNone/>
            </a:pPr>
            <a:r>
              <a:rPr lang="en-AU" sz="1200" dirty="0"/>
              <a:t>Natural Areas</a:t>
            </a:r>
          </a:p>
          <a:p>
            <a:pPr marL="243450" lvl="2" indent="-171450">
              <a:spcBef>
                <a:spcPts val="0"/>
              </a:spcBef>
            </a:pPr>
            <a:r>
              <a:rPr lang="en-AU" sz="1200" dirty="0"/>
              <a:t>Infrastructure</a:t>
            </a:r>
          </a:p>
          <a:p>
            <a:pPr marL="243450" lvl="2" indent="-171450">
              <a:spcBef>
                <a:spcPts val="0"/>
              </a:spcBef>
            </a:pPr>
            <a:r>
              <a:rPr lang="en-AU" sz="1200" dirty="0"/>
              <a:t>Asset Protection Zones</a:t>
            </a:r>
          </a:p>
          <a:p>
            <a:pPr marL="243450" lvl="2" indent="-171450">
              <a:spcBef>
                <a:spcPts val="0"/>
              </a:spcBef>
            </a:pPr>
            <a:r>
              <a:rPr lang="en-AU" sz="1200" dirty="0"/>
              <a:t>Environmental Reviews (REFs) </a:t>
            </a:r>
          </a:p>
          <a:p>
            <a:pPr marL="0" lvl="1" indent="0">
              <a:spcBef>
                <a:spcPts val="1000"/>
              </a:spcBef>
              <a:buNone/>
            </a:pPr>
            <a:r>
              <a:rPr lang="en-AU" sz="1200" dirty="0"/>
              <a:t>Project Delivery</a:t>
            </a:r>
          </a:p>
          <a:p>
            <a:pPr marL="0" lvl="1" indent="0">
              <a:spcBef>
                <a:spcPts val="1000"/>
              </a:spcBef>
              <a:buNone/>
            </a:pPr>
            <a:r>
              <a:rPr lang="en-AU" sz="1200" dirty="0"/>
              <a:t>Parks &amp; Open Space</a:t>
            </a:r>
          </a:p>
          <a:p>
            <a:pPr marL="0" lvl="1" indent="0">
              <a:spcBef>
                <a:spcPts val="1000"/>
              </a:spcBef>
              <a:buNone/>
            </a:pPr>
            <a:r>
              <a:rPr lang="en-AU" sz="1200" dirty="0"/>
              <a:t>Energy &amp; Sustainability</a:t>
            </a:r>
          </a:p>
          <a:p>
            <a:pPr marL="0" lvl="1" indent="0">
              <a:spcBef>
                <a:spcPts val="1000"/>
              </a:spcBef>
              <a:buNone/>
            </a:pPr>
            <a:r>
              <a:rPr lang="en-AU" sz="1200" dirty="0"/>
              <a:t>Emergency Management</a:t>
            </a:r>
          </a:p>
        </p:txBody>
      </p:sp>
    </p:spTree>
    <p:extLst>
      <p:ext uri="{BB962C8B-B14F-4D97-AF65-F5344CB8AC3E}">
        <p14:creationId xmlns:p14="http://schemas.microsoft.com/office/powerpoint/2010/main" val="790345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83CC-E5A8-4F06-B6DD-8FF4DE4754BB}"/>
              </a:ext>
            </a:extLst>
          </p:cNvPr>
          <p:cNvSpPr>
            <a:spLocks noGrp="1"/>
          </p:cNvSpPr>
          <p:nvPr>
            <p:ph type="title"/>
          </p:nvPr>
        </p:nvSpPr>
        <p:spPr/>
        <p:txBody>
          <a:bodyPr/>
          <a:lstStyle/>
          <a:p>
            <a:r>
              <a:rPr lang="en-AU" dirty="0"/>
              <a:t>Development Control Plans</a:t>
            </a:r>
          </a:p>
        </p:txBody>
      </p:sp>
      <p:sp>
        <p:nvSpPr>
          <p:cNvPr id="3" name="Content Placeholder 2">
            <a:extLst>
              <a:ext uri="{FF2B5EF4-FFF2-40B4-BE49-F238E27FC236}">
                <a16:creationId xmlns:a16="http://schemas.microsoft.com/office/drawing/2014/main" id="{173B42D0-6457-4DE8-8219-786175730072}"/>
              </a:ext>
            </a:extLst>
          </p:cNvPr>
          <p:cNvSpPr>
            <a:spLocks noGrp="1"/>
          </p:cNvSpPr>
          <p:nvPr>
            <p:ph idx="1"/>
          </p:nvPr>
        </p:nvSpPr>
        <p:spPr/>
        <p:txBody>
          <a:bodyPr/>
          <a:lstStyle/>
          <a:p>
            <a:r>
              <a:rPr lang="en-AU" dirty="0"/>
              <a:t>Objectives: For each section or topic of relevance, objectives will clearly state what Council seeks to achieve once the controls or the performance criteria are met.</a:t>
            </a:r>
          </a:p>
          <a:p>
            <a:endParaRPr lang="en-AU" dirty="0"/>
          </a:p>
          <a:p>
            <a:r>
              <a:rPr lang="en-AU" dirty="0"/>
              <a:t>Performance Criteria: Identify how a development should perform so that the desired objectives can be achieved. </a:t>
            </a:r>
          </a:p>
          <a:p>
            <a:endParaRPr lang="en-AU" dirty="0"/>
          </a:p>
          <a:p>
            <a:r>
              <a:rPr lang="en-AU" dirty="0"/>
              <a:t>Acceptable Solutions: Indicate how the development can achieve the desired performance criteria and objectives</a:t>
            </a:r>
          </a:p>
          <a:p>
            <a:endParaRPr lang="en-AU" dirty="0"/>
          </a:p>
        </p:txBody>
      </p:sp>
    </p:spTree>
    <p:extLst>
      <p:ext uri="{BB962C8B-B14F-4D97-AF65-F5344CB8AC3E}">
        <p14:creationId xmlns:p14="http://schemas.microsoft.com/office/powerpoint/2010/main" val="21944372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1B0C-C6A8-4CE4-B47A-3E94EA309271}"/>
              </a:ext>
            </a:extLst>
          </p:cNvPr>
          <p:cNvSpPr>
            <a:spLocks noGrp="1"/>
          </p:cNvSpPr>
          <p:nvPr>
            <p:ph type="title"/>
          </p:nvPr>
        </p:nvSpPr>
        <p:spPr/>
        <p:txBody>
          <a:bodyPr/>
          <a:lstStyle/>
          <a:p>
            <a:r>
              <a:rPr lang="en-AU" dirty="0"/>
              <a:t>Planning Principles</a:t>
            </a:r>
          </a:p>
        </p:txBody>
      </p:sp>
      <p:sp>
        <p:nvSpPr>
          <p:cNvPr id="3" name="Content Placeholder 2">
            <a:extLst>
              <a:ext uri="{FF2B5EF4-FFF2-40B4-BE49-F238E27FC236}">
                <a16:creationId xmlns:a16="http://schemas.microsoft.com/office/drawing/2014/main" id="{C20BD44F-9451-4D58-8CD6-322CDCE89D83}"/>
              </a:ext>
            </a:extLst>
          </p:cNvPr>
          <p:cNvSpPr>
            <a:spLocks noGrp="1"/>
          </p:cNvSpPr>
          <p:nvPr>
            <p:ph idx="1"/>
          </p:nvPr>
        </p:nvSpPr>
        <p:spPr/>
        <p:txBody>
          <a:bodyPr/>
          <a:lstStyle/>
          <a:p>
            <a:r>
              <a:rPr lang="en-AU" sz="2400" dirty="0"/>
              <a:t>Where there is an absence of a gap in the assessment process, guidance can be sought from planning principles.  They are not statutory instruments, exhaustive or binding.  They are also “evolutionary”.  </a:t>
            </a:r>
          </a:p>
          <a:p>
            <a:pPr marL="180975" indent="0">
              <a:buNone/>
            </a:pPr>
            <a:r>
              <a:rPr lang="en-AU" sz="2400" i="1" dirty="0"/>
              <a:t>Source:  Tim Moore, address to professional development Seminar (NEERG).</a:t>
            </a:r>
          </a:p>
          <a:p>
            <a:pPr marL="180975" indent="0">
              <a:buNone/>
            </a:pPr>
            <a:endParaRPr lang="en-AU" sz="2400" i="1" dirty="0"/>
          </a:p>
          <a:p>
            <a:pPr marL="180975" indent="0">
              <a:buNone/>
            </a:pPr>
            <a:r>
              <a:rPr lang="en-AU" sz="2400" dirty="0"/>
              <a:t>Example:</a:t>
            </a:r>
          </a:p>
          <a:p>
            <a:pPr marL="180975" indent="0">
              <a:buNone/>
            </a:pPr>
            <a:r>
              <a:rPr lang="en-AU" sz="2400" dirty="0"/>
              <a:t>Height, bulk and scale – </a:t>
            </a:r>
            <a:r>
              <a:rPr lang="en-AU" sz="2400" dirty="0" err="1"/>
              <a:t>Veloshin</a:t>
            </a:r>
            <a:r>
              <a:rPr lang="en-AU" sz="2400" dirty="0"/>
              <a:t> v Randwick Council [2007] NSWLEC 428 at 32-33. </a:t>
            </a:r>
          </a:p>
          <a:p>
            <a:pPr marL="180975" indent="0">
              <a:buNone/>
            </a:pPr>
            <a:endParaRPr lang="en-AU" dirty="0"/>
          </a:p>
          <a:p>
            <a:pPr marL="180975" indent="0">
              <a:buNone/>
            </a:pPr>
            <a:r>
              <a:rPr lang="en-AU" sz="2400" dirty="0"/>
              <a:t>This decision asks a series of questions to help determine the suitability of height, bulk and scale:</a:t>
            </a:r>
          </a:p>
          <a:p>
            <a:pPr marL="180975" indent="0">
              <a:buNone/>
            </a:pPr>
            <a:endParaRPr lang="en-AU" i="1" dirty="0"/>
          </a:p>
          <a:p>
            <a:pPr marL="180975" indent="0">
              <a:buNone/>
            </a:pPr>
            <a:endParaRPr lang="en-AU" i="1" dirty="0"/>
          </a:p>
          <a:p>
            <a:pPr marL="180975" indent="0">
              <a:buNone/>
            </a:pPr>
            <a:endParaRPr lang="en-AU" i="1" dirty="0"/>
          </a:p>
          <a:p>
            <a:pPr marL="180975" indent="0">
              <a:buNone/>
            </a:pPr>
            <a:endParaRPr lang="en-AU" i="1" dirty="0"/>
          </a:p>
          <a:p>
            <a:pPr marL="180975" indent="0">
              <a:buNone/>
            </a:pPr>
            <a:endParaRPr lang="en-AU" i="1" dirty="0"/>
          </a:p>
        </p:txBody>
      </p:sp>
    </p:spTree>
    <p:extLst>
      <p:ext uri="{BB962C8B-B14F-4D97-AF65-F5344CB8AC3E}">
        <p14:creationId xmlns:p14="http://schemas.microsoft.com/office/powerpoint/2010/main" val="1624489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F952-397A-49A2-A750-5D4474883248}"/>
              </a:ext>
            </a:extLst>
          </p:cNvPr>
          <p:cNvSpPr>
            <a:spLocks noGrp="1"/>
          </p:cNvSpPr>
          <p:nvPr>
            <p:ph type="title"/>
          </p:nvPr>
        </p:nvSpPr>
        <p:spPr/>
        <p:txBody>
          <a:bodyPr/>
          <a:lstStyle/>
          <a:p>
            <a:r>
              <a:rPr lang="en-AU" dirty="0"/>
              <a:t>Planning Principles cont.</a:t>
            </a:r>
          </a:p>
        </p:txBody>
      </p:sp>
      <p:sp>
        <p:nvSpPr>
          <p:cNvPr id="3" name="Content Placeholder 2">
            <a:extLst>
              <a:ext uri="{FF2B5EF4-FFF2-40B4-BE49-F238E27FC236}">
                <a16:creationId xmlns:a16="http://schemas.microsoft.com/office/drawing/2014/main" id="{84069384-CD30-4D2E-8B6D-3265893759D3}"/>
              </a:ext>
            </a:extLst>
          </p:cNvPr>
          <p:cNvSpPr>
            <a:spLocks noGrp="1"/>
          </p:cNvSpPr>
          <p:nvPr>
            <p:ph idx="1"/>
          </p:nvPr>
        </p:nvSpPr>
        <p:spPr>
          <a:xfrm>
            <a:off x="1894491" y="1020234"/>
            <a:ext cx="8069151" cy="5151966"/>
          </a:xfrm>
        </p:spPr>
        <p:txBody>
          <a:bodyPr/>
          <a:lstStyle/>
          <a:p>
            <a:pPr marL="0" indent="0">
              <a:buNone/>
            </a:pPr>
            <a:br>
              <a:rPr lang="en-AU" sz="1200" dirty="0">
                <a:solidFill>
                  <a:srgbClr val="263238"/>
                </a:solidFill>
              </a:rPr>
            </a:br>
            <a:r>
              <a:rPr lang="en-AU" sz="1400" dirty="0">
                <a:solidFill>
                  <a:srgbClr val="263238"/>
                </a:solidFill>
              </a:rPr>
              <a:t>The appropriateness of a proposal’s height and bulk is most usefully assessed against planning controls related to these attributes, such as maximum height, floor space ratio, site coverage and setbacks. The questions to be asked are:</a:t>
            </a:r>
          </a:p>
          <a:p>
            <a:pPr marL="0" indent="0">
              <a:buNone/>
            </a:pPr>
            <a:r>
              <a:rPr lang="en-AU" sz="1400" b="1" i="1" dirty="0">
                <a:solidFill>
                  <a:srgbClr val="263238"/>
                </a:solidFill>
              </a:rPr>
              <a:t>Are the impacts consistent with impacts that may be reasonably expected under the controls? </a:t>
            </a:r>
            <a:r>
              <a:rPr lang="en-AU" sz="1400" dirty="0">
                <a:solidFill>
                  <a:srgbClr val="263238"/>
                </a:solidFill>
              </a:rPr>
              <a:t>For non-complying proposals the question cannot be answered unless the difference between the impacts of a complying and a non-complying development is quantified.)</a:t>
            </a:r>
          </a:p>
          <a:p>
            <a:pPr marL="0" indent="0">
              <a:buNone/>
            </a:pPr>
            <a:br>
              <a:rPr lang="en-AU" sz="1400" dirty="0">
                <a:solidFill>
                  <a:srgbClr val="263238"/>
                </a:solidFill>
              </a:rPr>
            </a:br>
            <a:r>
              <a:rPr lang="en-AU" sz="1400" b="1" i="1" dirty="0">
                <a:solidFill>
                  <a:srgbClr val="263238"/>
                </a:solidFill>
              </a:rPr>
              <a:t>How does the proposal’s height and bulk relate to the height and bulk desired under the relevant controls?  </a:t>
            </a:r>
            <a:r>
              <a:rPr lang="en-AU" sz="1400" dirty="0">
                <a:solidFill>
                  <a:srgbClr val="263238"/>
                </a:solidFill>
              </a:rPr>
              <a:t>Where the planning controls are aimed at preserving the existing character of an area, additional questions to be asked are:</a:t>
            </a:r>
          </a:p>
          <a:p>
            <a:pPr marL="0" indent="0">
              <a:buNone/>
            </a:pPr>
            <a:r>
              <a:rPr lang="en-AU" sz="1400" b="1" i="1" dirty="0">
                <a:solidFill>
                  <a:srgbClr val="263238"/>
                </a:solidFill>
              </a:rPr>
              <a:t>Does the area have a predominant existing character and are the planning controls likely to maintain it?</a:t>
            </a:r>
            <a:br>
              <a:rPr lang="en-AU" sz="1400" b="1" dirty="0">
                <a:solidFill>
                  <a:srgbClr val="263238"/>
                </a:solidFill>
              </a:rPr>
            </a:br>
            <a:r>
              <a:rPr lang="en-AU" sz="1400" b="1" i="1" dirty="0">
                <a:solidFill>
                  <a:srgbClr val="263238"/>
                </a:solidFill>
              </a:rPr>
              <a:t>Does the proposal fit into the existing character of the area?</a:t>
            </a:r>
            <a:r>
              <a:rPr lang="en-AU" sz="1400" b="1" dirty="0">
                <a:solidFill>
                  <a:srgbClr val="263238"/>
                </a:solidFill>
              </a:rPr>
              <a:t>  </a:t>
            </a:r>
            <a:r>
              <a:rPr lang="en-AU" sz="1400" dirty="0">
                <a:solidFill>
                  <a:srgbClr val="263238"/>
                </a:solidFill>
              </a:rPr>
              <a:t>Where the planning controls are aimed at creating a new character, </a:t>
            </a:r>
            <a:r>
              <a:rPr lang="en-AU" sz="1400" b="1" dirty="0">
                <a:solidFill>
                  <a:srgbClr val="263238"/>
                </a:solidFill>
              </a:rPr>
              <a:t>the existing character is of less relevance. </a:t>
            </a:r>
            <a:r>
              <a:rPr lang="en-AU" sz="1400" dirty="0">
                <a:solidFill>
                  <a:srgbClr val="263238"/>
                </a:solidFill>
              </a:rPr>
              <a:t>The controls then indicate the nature of the new character desired. The question to be asked is:</a:t>
            </a:r>
          </a:p>
          <a:p>
            <a:pPr marL="0" indent="0">
              <a:buNone/>
            </a:pPr>
            <a:r>
              <a:rPr lang="en-AU" sz="1400" b="1" i="1" dirty="0">
                <a:solidFill>
                  <a:srgbClr val="263238"/>
                </a:solidFill>
              </a:rPr>
              <a:t>Is the proposal consistent with the bulk and character intended by the planning controls?</a:t>
            </a:r>
            <a:r>
              <a:rPr lang="en-AU" sz="1400" b="1" dirty="0">
                <a:solidFill>
                  <a:srgbClr val="263238"/>
                </a:solidFill>
              </a:rPr>
              <a:t>  </a:t>
            </a:r>
            <a:r>
              <a:rPr lang="en-AU" sz="1400" dirty="0">
                <a:solidFill>
                  <a:srgbClr val="263238"/>
                </a:solidFill>
              </a:rPr>
              <a:t>Where there is an absence of planning controls related to bulk and character, the assessment of a proposal should be based on whether the planning intent for the area appears to be the preservation of the existing character or the creation of a new one. In cases where even this question cannot be answered…….The question then is:</a:t>
            </a:r>
          </a:p>
          <a:p>
            <a:pPr marL="0" indent="0">
              <a:buNone/>
            </a:pPr>
            <a:r>
              <a:rPr lang="en-AU" sz="1400" b="1" i="1" dirty="0">
                <a:solidFill>
                  <a:srgbClr val="263238"/>
                </a:solidFill>
              </a:rPr>
              <a:t>Does the proposal look appropriate in its context?</a:t>
            </a:r>
            <a:endParaRPr lang="en-AU" sz="1400" b="1" dirty="0">
              <a:solidFill>
                <a:srgbClr val="263238"/>
              </a:solidFill>
            </a:endParaRPr>
          </a:p>
          <a:p>
            <a:pPr marL="0" indent="0">
              <a:buNone/>
            </a:pPr>
            <a:endParaRPr lang="en-AU" sz="1200" i="1" dirty="0">
              <a:solidFill>
                <a:srgbClr val="263238"/>
              </a:solidFill>
            </a:endParaRPr>
          </a:p>
          <a:p>
            <a:pPr marL="0" indent="0">
              <a:buNone/>
            </a:pPr>
            <a:endParaRPr lang="en-AU" sz="1200" i="1" dirty="0">
              <a:solidFill>
                <a:srgbClr val="263238"/>
              </a:solidFill>
            </a:endParaRPr>
          </a:p>
          <a:p>
            <a:pPr marL="0" indent="0">
              <a:buNone/>
            </a:pPr>
            <a:endParaRPr lang="en-AU" sz="1200" i="1" dirty="0">
              <a:solidFill>
                <a:srgbClr val="263238"/>
              </a:solidFill>
            </a:endParaRPr>
          </a:p>
          <a:p>
            <a:pPr marL="0" indent="0">
              <a:buNone/>
            </a:pPr>
            <a:r>
              <a:rPr lang="en-AU" sz="1200" i="1" dirty="0">
                <a:solidFill>
                  <a:srgbClr val="263238"/>
                </a:solidFill>
              </a:rPr>
              <a:t>Note: the above questions are not exhaustive; other questions may also be asked.</a:t>
            </a:r>
            <a:br>
              <a:rPr lang="en-AU" sz="1200" dirty="0">
                <a:solidFill>
                  <a:srgbClr val="263238"/>
                </a:solidFill>
              </a:rPr>
            </a:br>
            <a:endParaRPr lang="en-AU" sz="1200" dirty="0">
              <a:solidFill>
                <a:srgbClr val="263238"/>
              </a:solidFill>
            </a:endParaRPr>
          </a:p>
        </p:txBody>
      </p:sp>
    </p:spTree>
    <p:extLst>
      <p:ext uri="{BB962C8B-B14F-4D97-AF65-F5344CB8AC3E}">
        <p14:creationId xmlns:p14="http://schemas.microsoft.com/office/powerpoint/2010/main" val="632928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EFA3-5F4C-4F34-8BEE-261E7A70E266}"/>
              </a:ext>
            </a:extLst>
          </p:cNvPr>
          <p:cNvSpPr>
            <a:spLocks noGrp="1"/>
          </p:cNvSpPr>
          <p:nvPr>
            <p:ph type="title"/>
          </p:nvPr>
        </p:nvSpPr>
        <p:spPr/>
        <p:txBody>
          <a:bodyPr/>
          <a:lstStyle/>
          <a:p>
            <a:r>
              <a:rPr lang="en-AU" dirty="0"/>
              <a:t>Requirements for a DA</a:t>
            </a:r>
          </a:p>
        </p:txBody>
      </p:sp>
      <p:sp>
        <p:nvSpPr>
          <p:cNvPr id="3" name="Content Placeholder 2">
            <a:extLst>
              <a:ext uri="{FF2B5EF4-FFF2-40B4-BE49-F238E27FC236}">
                <a16:creationId xmlns:a16="http://schemas.microsoft.com/office/drawing/2014/main" id="{F66F3267-DE7F-445D-9CDA-FAD1DCE9D9FD}"/>
              </a:ext>
            </a:extLst>
          </p:cNvPr>
          <p:cNvSpPr>
            <a:spLocks noGrp="1"/>
          </p:cNvSpPr>
          <p:nvPr>
            <p:ph idx="1"/>
          </p:nvPr>
        </p:nvSpPr>
        <p:spPr/>
        <p:txBody>
          <a:bodyPr/>
          <a:lstStyle/>
          <a:p>
            <a:r>
              <a:rPr lang="en-AU" dirty="0"/>
              <a:t>This is largely contingent on what is proposed and what type of development pathway.  For example, all DAs require a Statement of Environmental Effects but only a Designated Development requires an Environmental Impact Statement.</a:t>
            </a:r>
          </a:p>
          <a:p>
            <a:endParaRPr lang="en-AU" dirty="0"/>
          </a:p>
          <a:p>
            <a:r>
              <a:rPr lang="en-AU" dirty="0"/>
              <a:t>Schedule 1 Forms in the Environmental Planning &amp; Assessment Regulation 2000 provides a list of items.</a:t>
            </a:r>
          </a:p>
          <a:p>
            <a:endParaRPr lang="en-AU" dirty="0"/>
          </a:p>
          <a:p>
            <a:endParaRPr lang="en-AU" dirty="0"/>
          </a:p>
        </p:txBody>
      </p:sp>
    </p:spTree>
    <p:extLst>
      <p:ext uri="{BB962C8B-B14F-4D97-AF65-F5344CB8AC3E}">
        <p14:creationId xmlns:p14="http://schemas.microsoft.com/office/powerpoint/2010/main" val="21240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C90B-0ECE-4A04-BDFA-6A2E3ADA204C}"/>
              </a:ext>
            </a:extLst>
          </p:cNvPr>
          <p:cNvSpPr>
            <a:spLocks noGrp="1"/>
          </p:cNvSpPr>
          <p:nvPr>
            <p:ph type="title"/>
          </p:nvPr>
        </p:nvSpPr>
        <p:spPr/>
        <p:txBody>
          <a:bodyPr/>
          <a:lstStyle/>
          <a:p>
            <a:r>
              <a:rPr lang="en-AU" dirty="0"/>
              <a:t>Notification of DAs</a:t>
            </a:r>
          </a:p>
        </p:txBody>
      </p:sp>
      <p:sp>
        <p:nvSpPr>
          <p:cNvPr id="3" name="Content Placeholder 2">
            <a:extLst>
              <a:ext uri="{FF2B5EF4-FFF2-40B4-BE49-F238E27FC236}">
                <a16:creationId xmlns:a16="http://schemas.microsoft.com/office/drawing/2014/main" id="{5620BADC-1ECD-49DF-BA07-E042F05DCC72}"/>
              </a:ext>
            </a:extLst>
          </p:cNvPr>
          <p:cNvSpPr>
            <a:spLocks noGrp="1"/>
          </p:cNvSpPr>
          <p:nvPr>
            <p:ph idx="1"/>
          </p:nvPr>
        </p:nvSpPr>
        <p:spPr/>
        <p:txBody>
          <a:bodyPr/>
          <a:lstStyle/>
          <a:p>
            <a:r>
              <a:rPr lang="en-AU" dirty="0"/>
              <a:t>All DAs are on DA Tracking.</a:t>
            </a:r>
          </a:p>
          <a:p>
            <a:r>
              <a:rPr lang="en-AU" dirty="0"/>
              <a:t>The Community Consultation Policy guides notification unless otherwise prescribed (e.g. designated development).</a:t>
            </a:r>
          </a:p>
          <a:p>
            <a:r>
              <a:rPr lang="en-AU" dirty="0"/>
              <a:t>Table 1</a:t>
            </a:r>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a:p>
            <a:pPr marL="0" indent="0">
              <a:buNone/>
            </a:pPr>
            <a:endParaRPr lang="en-AU" dirty="0"/>
          </a:p>
        </p:txBody>
      </p:sp>
      <p:graphicFrame>
        <p:nvGraphicFramePr>
          <p:cNvPr id="9" name="Table 9">
            <a:extLst>
              <a:ext uri="{FF2B5EF4-FFF2-40B4-BE49-F238E27FC236}">
                <a16:creationId xmlns:a16="http://schemas.microsoft.com/office/drawing/2014/main" id="{4F30E099-907E-4FFE-AD25-4923EA489993}"/>
              </a:ext>
            </a:extLst>
          </p:cNvPr>
          <p:cNvGraphicFramePr>
            <a:graphicFrameLocks noGrp="1"/>
          </p:cNvGraphicFramePr>
          <p:nvPr>
            <p:extLst>
              <p:ext uri="{D42A27DB-BD31-4B8C-83A1-F6EECF244321}">
                <p14:modId xmlns:p14="http://schemas.microsoft.com/office/powerpoint/2010/main" val="1104950195"/>
              </p:ext>
            </p:extLst>
          </p:nvPr>
        </p:nvGraphicFramePr>
        <p:xfrm>
          <a:off x="1981200" y="2577664"/>
          <a:ext cx="8829039" cy="3660321"/>
        </p:xfrm>
        <a:graphic>
          <a:graphicData uri="http://schemas.openxmlformats.org/drawingml/2006/table">
            <a:tbl>
              <a:tblPr firstRow="1" bandRow="1">
                <a:tableStyleId>{5C22544A-7EE6-4342-B048-85BDC9FD1C3A}</a:tableStyleId>
              </a:tblPr>
              <a:tblGrid>
                <a:gridCol w="1036320">
                  <a:extLst>
                    <a:ext uri="{9D8B030D-6E8A-4147-A177-3AD203B41FA5}">
                      <a16:colId xmlns:a16="http://schemas.microsoft.com/office/drawing/2014/main" val="3238344948"/>
                    </a:ext>
                  </a:extLst>
                </a:gridCol>
                <a:gridCol w="6177280">
                  <a:extLst>
                    <a:ext uri="{9D8B030D-6E8A-4147-A177-3AD203B41FA5}">
                      <a16:colId xmlns:a16="http://schemas.microsoft.com/office/drawing/2014/main" val="2945853407"/>
                    </a:ext>
                  </a:extLst>
                </a:gridCol>
                <a:gridCol w="1615439">
                  <a:extLst>
                    <a:ext uri="{9D8B030D-6E8A-4147-A177-3AD203B41FA5}">
                      <a16:colId xmlns:a16="http://schemas.microsoft.com/office/drawing/2014/main" val="3646179896"/>
                    </a:ext>
                  </a:extLst>
                </a:gridCol>
              </a:tblGrid>
              <a:tr h="345503">
                <a:tc>
                  <a:txBody>
                    <a:bodyPr/>
                    <a:lstStyle/>
                    <a:p>
                      <a:r>
                        <a:rPr lang="en-AU" dirty="0"/>
                        <a:t>Category</a:t>
                      </a:r>
                    </a:p>
                  </a:txBody>
                  <a:tcPr/>
                </a:tc>
                <a:tc>
                  <a:txBody>
                    <a:bodyPr/>
                    <a:lstStyle/>
                    <a:p>
                      <a:r>
                        <a:rPr lang="en-AU" dirty="0"/>
                        <a:t>How?</a:t>
                      </a:r>
                    </a:p>
                  </a:txBody>
                  <a:tcPr/>
                </a:tc>
                <a:tc>
                  <a:txBody>
                    <a:bodyPr/>
                    <a:lstStyle/>
                    <a:p>
                      <a:r>
                        <a:rPr lang="en-AU" dirty="0"/>
                        <a:t>Example</a:t>
                      </a:r>
                    </a:p>
                  </a:txBody>
                  <a:tcPr/>
                </a:tc>
                <a:extLst>
                  <a:ext uri="{0D108BD9-81ED-4DB2-BD59-A6C34878D82A}">
                    <a16:rowId xmlns:a16="http://schemas.microsoft.com/office/drawing/2014/main" val="281137649"/>
                  </a:ext>
                </a:extLst>
              </a:tr>
              <a:tr h="642801">
                <a:tc>
                  <a:txBody>
                    <a:bodyPr/>
                    <a:lstStyle/>
                    <a:p>
                      <a:r>
                        <a:rPr lang="en-AU" dirty="0"/>
                        <a:t>1</a:t>
                      </a:r>
                    </a:p>
                  </a:txBody>
                  <a:tcPr/>
                </a:tc>
                <a:tc>
                  <a:txBody>
                    <a:bodyPr/>
                    <a:lstStyle/>
                    <a:p>
                      <a:r>
                        <a:rPr lang="en-AU" dirty="0"/>
                        <a:t>Neighbour notification within a buffer of 25m radius in urban areas and 100m in rural.  Letters go to owners.</a:t>
                      </a:r>
                    </a:p>
                  </a:txBody>
                  <a:tcPr/>
                </a:tc>
                <a:tc>
                  <a:txBody>
                    <a:bodyPr/>
                    <a:lstStyle/>
                    <a:p>
                      <a:r>
                        <a:rPr lang="en-AU" dirty="0"/>
                        <a:t>Dual occupancy</a:t>
                      </a:r>
                    </a:p>
                  </a:txBody>
                  <a:tcPr/>
                </a:tc>
                <a:extLst>
                  <a:ext uri="{0D108BD9-81ED-4DB2-BD59-A6C34878D82A}">
                    <a16:rowId xmlns:a16="http://schemas.microsoft.com/office/drawing/2014/main" val="1064674681"/>
                  </a:ext>
                </a:extLst>
              </a:tr>
              <a:tr h="1382011">
                <a:tc>
                  <a:txBody>
                    <a:bodyPr/>
                    <a:lstStyle/>
                    <a:p>
                      <a:r>
                        <a:rPr lang="en-AU" dirty="0"/>
                        <a:t>2</a:t>
                      </a:r>
                    </a:p>
                  </a:txBody>
                  <a:tcPr/>
                </a:tc>
                <a:tc>
                  <a:txBody>
                    <a:bodyPr/>
                    <a:lstStyle/>
                    <a:p>
                      <a:r>
                        <a:rPr lang="en-AU" dirty="0"/>
                        <a:t>Neighbour notification within a buffer of 60m in urban areas and 200m in rural.  Letters go to owners.</a:t>
                      </a:r>
                    </a:p>
                    <a:p>
                      <a:r>
                        <a:rPr lang="en-AU" dirty="0"/>
                        <a:t>CCBs, Chamber of Commerce</a:t>
                      </a:r>
                    </a:p>
                  </a:txBody>
                  <a:tcPr/>
                </a:tc>
                <a:tc>
                  <a:txBody>
                    <a:bodyPr/>
                    <a:lstStyle/>
                    <a:p>
                      <a:r>
                        <a:rPr lang="en-AU" dirty="0"/>
                        <a:t>Tourist development</a:t>
                      </a:r>
                    </a:p>
                    <a:p>
                      <a:r>
                        <a:rPr lang="en-AU" dirty="0"/>
                        <a:t>Medium density development</a:t>
                      </a:r>
                    </a:p>
                  </a:txBody>
                  <a:tcPr/>
                </a:tc>
                <a:extLst>
                  <a:ext uri="{0D108BD9-81ED-4DB2-BD59-A6C34878D82A}">
                    <a16:rowId xmlns:a16="http://schemas.microsoft.com/office/drawing/2014/main" val="3672738574"/>
                  </a:ext>
                </a:extLst>
              </a:tr>
              <a:tr h="1122884">
                <a:tc>
                  <a:txBody>
                    <a:bodyPr/>
                    <a:lstStyle/>
                    <a:p>
                      <a:r>
                        <a:rPr lang="en-AU" dirty="0"/>
                        <a:t>3</a:t>
                      </a:r>
                    </a:p>
                  </a:txBody>
                  <a:tcPr/>
                </a:tc>
                <a:tc>
                  <a:txBody>
                    <a:bodyPr/>
                    <a:lstStyle/>
                    <a:p>
                      <a:r>
                        <a:rPr lang="en-AU" dirty="0"/>
                        <a:t>Neighbour notification within a buffer of 120m radius in urban areas and 500m in rural.  CCB’s, Chamber of Commerce, newspaper</a:t>
                      </a:r>
                    </a:p>
                  </a:txBody>
                  <a:tcPr/>
                </a:tc>
                <a:tc>
                  <a:txBody>
                    <a:bodyPr/>
                    <a:lstStyle/>
                    <a:p>
                      <a:r>
                        <a:rPr lang="en-AU" dirty="0"/>
                        <a:t>Shopping centres</a:t>
                      </a:r>
                    </a:p>
                    <a:p>
                      <a:r>
                        <a:rPr lang="en-AU" dirty="0"/>
                        <a:t>Major subdivisions</a:t>
                      </a:r>
                    </a:p>
                  </a:txBody>
                  <a:tcPr/>
                </a:tc>
                <a:extLst>
                  <a:ext uri="{0D108BD9-81ED-4DB2-BD59-A6C34878D82A}">
                    <a16:rowId xmlns:a16="http://schemas.microsoft.com/office/drawing/2014/main" val="3572473362"/>
                  </a:ext>
                </a:extLst>
              </a:tr>
            </a:tbl>
          </a:graphicData>
        </a:graphic>
      </p:graphicFrame>
    </p:spTree>
    <p:extLst>
      <p:ext uri="{BB962C8B-B14F-4D97-AF65-F5344CB8AC3E}">
        <p14:creationId xmlns:p14="http://schemas.microsoft.com/office/powerpoint/2010/main" val="4292084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80C8-542A-49F6-8BD2-A835510F5766}"/>
              </a:ext>
            </a:extLst>
          </p:cNvPr>
          <p:cNvSpPr>
            <a:spLocks noGrp="1"/>
          </p:cNvSpPr>
          <p:nvPr>
            <p:ph type="title"/>
          </p:nvPr>
        </p:nvSpPr>
        <p:spPr/>
        <p:txBody>
          <a:bodyPr/>
          <a:lstStyle/>
          <a:p>
            <a:r>
              <a:rPr lang="en-AU" dirty="0"/>
              <a:t>The Land &amp; Environment Court</a:t>
            </a:r>
          </a:p>
        </p:txBody>
      </p:sp>
      <p:sp>
        <p:nvSpPr>
          <p:cNvPr id="3" name="Content Placeholder 2">
            <a:extLst>
              <a:ext uri="{FF2B5EF4-FFF2-40B4-BE49-F238E27FC236}">
                <a16:creationId xmlns:a16="http://schemas.microsoft.com/office/drawing/2014/main" id="{D1D07FE1-8842-4F86-A94E-5EA1E7E90272}"/>
              </a:ext>
            </a:extLst>
          </p:cNvPr>
          <p:cNvSpPr>
            <a:spLocks noGrp="1"/>
          </p:cNvSpPr>
          <p:nvPr>
            <p:ph idx="1"/>
          </p:nvPr>
        </p:nvSpPr>
        <p:spPr/>
        <p:txBody>
          <a:bodyPr/>
          <a:lstStyle/>
          <a:p>
            <a:r>
              <a:rPr lang="en-AU" dirty="0"/>
              <a:t>Developers can appeal a Council refusal via the Court.  Developers can also seek a Review of a decision.</a:t>
            </a:r>
          </a:p>
          <a:p>
            <a:pPr marL="0" indent="0">
              <a:buNone/>
            </a:pPr>
            <a:endParaRPr lang="en-AU" dirty="0"/>
          </a:p>
          <a:p>
            <a:r>
              <a:rPr lang="en-AU" dirty="0"/>
              <a:t>A deemed refusal is where the prescribed period has lapsed, and a developer chooses to lodge an appeal with the Court.</a:t>
            </a:r>
          </a:p>
          <a:p>
            <a:pPr marL="0" indent="0">
              <a:buNone/>
            </a:pPr>
            <a:endParaRPr lang="en-AU" dirty="0"/>
          </a:p>
          <a:p>
            <a:r>
              <a:rPr lang="en-AU" dirty="0"/>
              <a:t>Most appeals concerning DAs are heard as </a:t>
            </a:r>
            <a:r>
              <a:rPr lang="en-AU" b="1" dirty="0"/>
              <a:t>Class 1 </a:t>
            </a:r>
            <a:r>
              <a:rPr lang="en-AU" dirty="0"/>
              <a:t>matters.  The parties typically pay their own costs.</a:t>
            </a:r>
          </a:p>
        </p:txBody>
      </p:sp>
    </p:spTree>
    <p:extLst>
      <p:ext uri="{BB962C8B-B14F-4D97-AF65-F5344CB8AC3E}">
        <p14:creationId xmlns:p14="http://schemas.microsoft.com/office/powerpoint/2010/main" val="30949616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80C8-542A-49F6-8BD2-A835510F5766}"/>
              </a:ext>
            </a:extLst>
          </p:cNvPr>
          <p:cNvSpPr>
            <a:spLocks noGrp="1"/>
          </p:cNvSpPr>
          <p:nvPr>
            <p:ph type="title"/>
          </p:nvPr>
        </p:nvSpPr>
        <p:spPr/>
        <p:txBody>
          <a:bodyPr/>
          <a:lstStyle/>
          <a:p>
            <a:r>
              <a:rPr lang="en-AU" dirty="0"/>
              <a:t>The Land &amp; Environment Court – Cont.</a:t>
            </a:r>
          </a:p>
        </p:txBody>
      </p:sp>
      <p:sp>
        <p:nvSpPr>
          <p:cNvPr id="3" name="Content Placeholder 2">
            <a:extLst>
              <a:ext uri="{FF2B5EF4-FFF2-40B4-BE49-F238E27FC236}">
                <a16:creationId xmlns:a16="http://schemas.microsoft.com/office/drawing/2014/main" id="{D1D07FE1-8842-4F86-A94E-5EA1E7E90272}"/>
              </a:ext>
            </a:extLst>
          </p:cNvPr>
          <p:cNvSpPr>
            <a:spLocks noGrp="1"/>
          </p:cNvSpPr>
          <p:nvPr>
            <p:ph idx="1"/>
          </p:nvPr>
        </p:nvSpPr>
        <p:spPr/>
        <p:txBody>
          <a:bodyPr/>
          <a:lstStyle/>
          <a:p>
            <a:r>
              <a:rPr lang="en-AU" dirty="0"/>
              <a:t>Most matters are the subjection of a conciliation conference to either try and resolve the issues or at least narrow them before entering the Court.</a:t>
            </a:r>
          </a:p>
          <a:p>
            <a:r>
              <a:rPr lang="en-AU" dirty="0"/>
              <a:t>The Court via a Directions Hearing sets a timetable.</a:t>
            </a:r>
          </a:p>
          <a:p>
            <a:r>
              <a:rPr lang="en-AU" dirty="0"/>
              <a:t>All expert witnesses must assist the Court. Their overriding duty is to the Court and NOT the client. There is a Code of Conduct that sets out the ‘rules’. This includes working cooperatively with other experts and endeavouring to reach agreement with other experts. </a:t>
            </a:r>
          </a:p>
        </p:txBody>
      </p:sp>
    </p:spTree>
    <p:extLst>
      <p:ext uri="{BB962C8B-B14F-4D97-AF65-F5344CB8AC3E}">
        <p14:creationId xmlns:p14="http://schemas.microsoft.com/office/powerpoint/2010/main" val="2756835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0FFC08-6C42-4DD9-BB9C-A5C26508692A}"/>
              </a:ext>
            </a:extLst>
          </p:cNvPr>
          <p:cNvSpPr>
            <a:spLocks noGrp="1"/>
          </p:cNvSpPr>
          <p:nvPr>
            <p:ph sz="quarter" idx="4"/>
          </p:nvPr>
        </p:nvSpPr>
        <p:spPr>
          <a:xfrm>
            <a:off x="395140" y="1175526"/>
            <a:ext cx="2772072" cy="4618176"/>
          </a:xfrm>
        </p:spPr>
        <p:txBody>
          <a:bodyPr/>
          <a:lstStyle/>
          <a:p>
            <a:pPr marL="0" indent="0">
              <a:buNone/>
            </a:pPr>
            <a:r>
              <a:rPr lang="en-AU" sz="2000" b="1" dirty="0"/>
              <a:t>City Lifestyles</a:t>
            </a:r>
          </a:p>
          <a:p>
            <a:pPr marL="0" indent="0">
              <a:buNone/>
            </a:pPr>
            <a:r>
              <a:rPr lang="en-AU" sz="1200" b="0" dirty="0"/>
              <a:t>Library Services</a:t>
            </a:r>
          </a:p>
          <a:p>
            <a:pPr marL="0" indent="0">
              <a:buNone/>
            </a:pPr>
            <a:r>
              <a:rPr lang="en-AU" sz="1200" b="0" dirty="0"/>
              <a:t>Arts &amp; Culture</a:t>
            </a:r>
          </a:p>
          <a:p>
            <a:pPr marL="0" indent="0">
              <a:buNone/>
            </a:pPr>
            <a:r>
              <a:rPr lang="en-AU" sz="1200" b="0" dirty="0"/>
              <a:t>Community Development</a:t>
            </a:r>
          </a:p>
          <a:p>
            <a:pPr marL="0" indent="0">
              <a:buNone/>
            </a:pPr>
            <a:r>
              <a:rPr lang="en-AU" sz="1200" b="0" dirty="0"/>
              <a:t>Social Planning</a:t>
            </a:r>
          </a:p>
          <a:p>
            <a:pPr marL="0" indent="0">
              <a:buNone/>
            </a:pPr>
            <a:r>
              <a:rPr lang="en-AU" sz="1200" b="0" dirty="0"/>
              <a:t>Community Capacity Building</a:t>
            </a:r>
          </a:p>
          <a:p>
            <a:pPr marL="0" indent="0">
              <a:buNone/>
            </a:pPr>
            <a:r>
              <a:rPr lang="en-AU" sz="1200" b="0" dirty="0"/>
              <a:t>Community Resilience Planning</a:t>
            </a:r>
          </a:p>
          <a:p>
            <a:pPr marL="0" indent="0">
              <a:buNone/>
            </a:pPr>
            <a:r>
              <a:rPr lang="en-AU" sz="1200" b="0" dirty="0"/>
              <a:t>Social &amp; Community Infrastructure Planning</a:t>
            </a:r>
          </a:p>
          <a:p>
            <a:pPr marL="0" indent="0">
              <a:buNone/>
            </a:pPr>
            <a:r>
              <a:rPr lang="en-AU" sz="1200" b="0" dirty="0"/>
              <a:t>Shoalhaven Swim Sport &amp; Fitness</a:t>
            </a:r>
          </a:p>
          <a:p>
            <a:pPr marL="400050" lvl="2" indent="-171450">
              <a:spcBef>
                <a:spcPts val="0"/>
              </a:spcBef>
            </a:pPr>
            <a:r>
              <a:rPr lang="en-AU" sz="1200" b="0" dirty="0">
                <a:latin typeface="Arial" panose="020B0604020202020204" pitchFamily="34" charset="0"/>
                <a:cs typeface="Arial" panose="020B0604020202020204" pitchFamily="34" charset="0"/>
              </a:rPr>
              <a:t>Operations</a:t>
            </a:r>
          </a:p>
          <a:p>
            <a:pPr marL="400050" lvl="2" indent="-171450">
              <a:spcBef>
                <a:spcPts val="0"/>
              </a:spcBef>
            </a:pPr>
            <a:r>
              <a:rPr lang="en-AU" sz="1200" b="0" dirty="0">
                <a:latin typeface="Arial" panose="020B0604020202020204" pitchFamily="34" charset="0"/>
                <a:cs typeface="Arial" panose="020B0604020202020204" pitchFamily="34" charset="0"/>
              </a:rPr>
              <a:t>Service Provision</a:t>
            </a:r>
          </a:p>
          <a:p>
            <a:pPr marL="400050" lvl="2" indent="-171450">
              <a:spcBef>
                <a:spcPts val="0"/>
              </a:spcBef>
            </a:pPr>
            <a:r>
              <a:rPr lang="en-AU" sz="1200" b="0" dirty="0">
                <a:latin typeface="Arial" panose="020B0604020202020204" pitchFamily="34" charset="0"/>
                <a:cs typeface="Arial" panose="020B0604020202020204" pitchFamily="34" charset="0"/>
              </a:rPr>
              <a:t>Asset Management Planning</a:t>
            </a:r>
          </a:p>
          <a:p>
            <a:pPr marL="400050" lvl="2" indent="-171450">
              <a:spcBef>
                <a:spcPts val="0"/>
              </a:spcBef>
            </a:pPr>
            <a:r>
              <a:rPr lang="en-AU" sz="1200" b="0" dirty="0">
                <a:latin typeface="Arial" panose="020B0604020202020204" pitchFamily="34" charset="0"/>
                <a:cs typeface="Arial" panose="020B0604020202020204" pitchFamily="34" charset="0"/>
              </a:rPr>
              <a:t>Management Committees</a:t>
            </a:r>
          </a:p>
          <a:p>
            <a:pPr marL="0" indent="0">
              <a:buNone/>
            </a:pPr>
            <a:r>
              <a:rPr lang="en-AU" sz="1200" b="0" dirty="0"/>
              <a:t>Community Well-being and Lifestyle Strategies</a:t>
            </a:r>
          </a:p>
          <a:p>
            <a:pPr marL="0" indent="0">
              <a:buNone/>
            </a:pPr>
            <a:r>
              <a:rPr lang="en-AU" sz="1200" b="0" dirty="0"/>
              <a:t>Shoalhaven Entertainment Centre</a:t>
            </a:r>
          </a:p>
          <a:p>
            <a:pPr marL="0" indent="0">
              <a:buNone/>
            </a:pPr>
            <a:r>
              <a:rPr lang="en-AU" sz="1200" b="0" dirty="0"/>
              <a:t>Family Day Care</a:t>
            </a:r>
            <a:endParaRPr lang="en-US" sz="1200" dirty="0"/>
          </a:p>
        </p:txBody>
      </p:sp>
      <p:sp>
        <p:nvSpPr>
          <p:cNvPr id="2" name="Title 1">
            <a:extLst>
              <a:ext uri="{FF2B5EF4-FFF2-40B4-BE49-F238E27FC236}">
                <a16:creationId xmlns:a16="http://schemas.microsoft.com/office/drawing/2014/main" id="{C4C81328-C534-4022-BA11-37DD863C0565}"/>
              </a:ext>
            </a:extLst>
          </p:cNvPr>
          <p:cNvSpPr>
            <a:spLocks noGrp="1"/>
          </p:cNvSpPr>
          <p:nvPr>
            <p:ph type="title"/>
          </p:nvPr>
        </p:nvSpPr>
        <p:spPr/>
        <p:txBody>
          <a:bodyPr/>
          <a:lstStyle/>
          <a:p>
            <a:r>
              <a:rPr lang="en-AU" dirty="0"/>
              <a:t>Functions of the New Directorates</a:t>
            </a:r>
          </a:p>
        </p:txBody>
      </p:sp>
      <p:sp>
        <p:nvSpPr>
          <p:cNvPr id="5" name="Text Placeholder 4">
            <a:extLst>
              <a:ext uri="{FF2B5EF4-FFF2-40B4-BE49-F238E27FC236}">
                <a16:creationId xmlns:a16="http://schemas.microsoft.com/office/drawing/2014/main" id="{FF04B149-86D3-49F3-AA1F-B83A10C72F1E}"/>
              </a:ext>
            </a:extLst>
          </p:cNvPr>
          <p:cNvSpPr>
            <a:spLocks noGrp="1"/>
          </p:cNvSpPr>
          <p:nvPr>
            <p:ph type="body" idx="1"/>
          </p:nvPr>
        </p:nvSpPr>
        <p:spPr>
          <a:xfrm>
            <a:off x="3655678" y="1287689"/>
            <a:ext cx="2772072" cy="4231346"/>
          </a:xfrm>
        </p:spPr>
        <p:txBody>
          <a:bodyPr/>
          <a:lstStyle/>
          <a:p>
            <a:pPr marL="0" indent="0">
              <a:buNone/>
            </a:pPr>
            <a:r>
              <a:rPr lang="en-AU" sz="2000" dirty="0"/>
              <a:t>City Performance</a:t>
            </a:r>
          </a:p>
          <a:p>
            <a:pPr marL="0" indent="0">
              <a:buNone/>
            </a:pPr>
            <a:r>
              <a:rPr lang="en-AU" sz="1200" b="0" dirty="0"/>
              <a:t>Corporate Finance</a:t>
            </a:r>
          </a:p>
          <a:p>
            <a:pPr marL="0" lvl="1" indent="0">
              <a:spcBef>
                <a:spcPts val="1000"/>
              </a:spcBef>
              <a:buNone/>
            </a:pPr>
            <a:r>
              <a:rPr lang="en-AU" sz="1200" b="0" dirty="0">
                <a:latin typeface="Arial" panose="020B0604020202020204" pitchFamily="34" charset="0"/>
                <a:cs typeface="Arial" panose="020B0604020202020204" pitchFamily="34" charset="0"/>
              </a:rPr>
              <a:t>Long-term Financial Planning</a:t>
            </a:r>
          </a:p>
          <a:p>
            <a:pPr marL="0" lvl="1" indent="0">
              <a:spcBef>
                <a:spcPts val="1000"/>
              </a:spcBef>
              <a:buNone/>
            </a:pPr>
            <a:r>
              <a:rPr lang="en-AU" sz="1200" b="0" dirty="0">
                <a:latin typeface="Arial" panose="020B0604020202020204" pitchFamily="34" charset="0"/>
                <a:cs typeface="Arial" panose="020B0604020202020204" pitchFamily="34" charset="0"/>
              </a:rPr>
              <a:t>Procurement &amp; Stores</a:t>
            </a:r>
          </a:p>
          <a:p>
            <a:pPr marL="0" lvl="1" indent="0">
              <a:spcBef>
                <a:spcPts val="1000"/>
              </a:spcBef>
              <a:buNone/>
            </a:pPr>
            <a:r>
              <a:rPr lang="en-AU" sz="1200" b="0" dirty="0">
                <a:latin typeface="Arial" panose="020B0604020202020204" pitchFamily="34" charset="0"/>
                <a:cs typeface="Arial" panose="020B0604020202020204" pitchFamily="34" charset="0"/>
              </a:rPr>
              <a:t>Information Technology &amp; </a:t>
            </a:r>
            <a:br>
              <a:rPr lang="en-AU" sz="1200" b="0" dirty="0">
                <a:latin typeface="Arial" panose="020B0604020202020204" pitchFamily="34" charset="0"/>
                <a:cs typeface="Arial" panose="020B0604020202020204" pitchFamily="34" charset="0"/>
              </a:rPr>
            </a:br>
            <a:r>
              <a:rPr lang="en-AU" sz="1200" b="0" dirty="0">
                <a:latin typeface="Arial" panose="020B0604020202020204" pitchFamily="34" charset="0"/>
                <a:cs typeface="Arial" panose="020B0604020202020204" pitchFamily="34" charset="0"/>
              </a:rPr>
              <a:t>Smart Cities Initiatives</a:t>
            </a:r>
          </a:p>
          <a:p>
            <a:pPr marL="0" lvl="1" indent="0">
              <a:spcBef>
                <a:spcPts val="1000"/>
              </a:spcBef>
              <a:buNone/>
            </a:pPr>
            <a:r>
              <a:rPr lang="en-AU" sz="1200" b="0" dirty="0">
                <a:latin typeface="Arial" panose="020B0604020202020204" pitchFamily="34" charset="0"/>
                <a:cs typeface="Arial" panose="020B0604020202020204" pitchFamily="34" charset="0"/>
              </a:rPr>
              <a:t>Customer Service Strategy &amp; </a:t>
            </a:r>
            <a:br>
              <a:rPr lang="en-AU" sz="1200" b="0" dirty="0">
                <a:latin typeface="Arial" panose="020B0604020202020204" pitchFamily="34" charset="0"/>
                <a:cs typeface="Arial" panose="020B0604020202020204" pitchFamily="34" charset="0"/>
              </a:rPr>
            </a:br>
            <a:r>
              <a:rPr lang="en-AU" sz="1200" b="0" dirty="0">
                <a:latin typeface="Arial" panose="020B0604020202020204" pitchFamily="34" charset="0"/>
                <a:cs typeface="Arial" panose="020B0604020202020204" pitchFamily="34" charset="0"/>
              </a:rPr>
              <a:t>Contact Centre</a:t>
            </a:r>
          </a:p>
          <a:p>
            <a:pPr marL="0" lvl="1" indent="0">
              <a:spcBef>
                <a:spcPts val="1000"/>
              </a:spcBef>
              <a:buNone/>
            </a:pPr>
            <a:r>
              <a:rPr lang="en-AU" sz="1200" b="0" dirty="0">
                <a:latin typeface="Arial" panose="020B0604020202020204" pitchFamily="34" charset="0"/>
                <a:cs typeface="Arial" panose="020B0604020202020204" pitchFamily="34" charset="0"/>
              </a:rPr>
              <a:t>Integrated Planning &amp; Reporting</a:t>
            </a:r>
          </a:p>
          <a:p>
            <a:pPr marL="0" lvl="1" indent="0">
              <a:spcBef>
                <a:spcPts val="1000"/>
              </a:spcBef>
              <a:buNone/>
            </a:pPr>
            <a:r>
              <a:rPr lang="en-AU" sz="1200" b="0" dirty="0">
                <a:latin typeface="Arial" panose="020B0604020202020204" pitchFamily="34" charset="0"/>
                <a:cs typeface="Arial" panose="020B0604020202020204" pitchFamily="34" charset="0"/>
              </a:rPr>
              <a:t>Corporate Performance Measurement &amp; City projects Monitoring</a:t>
            </a:r>
          </a:p>
          <a:p>
            <a:pPr marL="0" lvl="1" indent="0">
              <a:spcBef>
                <a:spcPts val="1000"/>
              </a:spcBef>
              <a:buNone/>
            </a:pPr>
            <a:r>
              <a:rPr lang="en-AU" sz="1200" b="0" dirty="0">
                <a:latin typeface="Arial" panose="020B0604020202020204" pitchFamily="34" charset="0"/>
                <a:cs typeface="Arial" panose="020B0604020202020204" pitchFamily="34" charset="0"/>
              </a:rPr>
              <a:t>People &amp; Culture</a:t>
            </a:r>
          </a:p>
          <a:p>
            <a:pPr marL="0" lvl="1" indent="0">
              <a:spcBef>
                <a:spcPts val="1000"/>
              </a:spcBef>
              <a:buNone/>
            </a:pPr>
            <a:r>
              <a:rPr lang="en-AU" sz="1200" b="0" dirty="0">
                <a:latin typeface="Arial" panose="020B0604020202020204" pitchFamily="34" charset="0"/>
                <a:cs typeface="Arial" panose="020B0604020202020204" pitchFamily="34" charset="0"/>
              </a:rPr>
              <a:t>Legal &amp; Governance</a:t>
            </a:r>
          </a:p>
          <a:p>
            <a:pPr marL="0" lvl="1" indent="0">
              <a:spcBef>
                <a:spcPts val="1000"/>
              </a:spcBef>
              <a:buNone/>
            </a:pPr>
            <a:r>
              <a:rPr lang="en-AU" sz="1200" b="0" dirty="0">
                <a:latin typeface="Arial" panose="020B0604020202020204" pitchFamily="34" charset="0"/>
                <a:cs typeface="Arial" panose="020B0604020202020204" pitchFamily="34" charset="0"/>
              </a:rPr>
              <a:t>Work Health &amp; Safety</a:t>
            </a:r>
          </a:p>
          <a:p>
            <a:pPr marL="0" lvl="1" indent="0">
              <a:spcBef>
                <a:spcPts val="1000"/>
              </a:spcBef>
              <a:buNone/>
            </a:pPr>
            <a:r>
              <a:rPr lang="en-AU" sz="1200" b="0" dirty="0">
                <a:latin typeface="Arial" panose="020B0604020202020204" pitchFamily="34" charset="0"/>
                <a:cs typeface="Arial" panose="020B0604020202020204" pitchFamily="34" charset="0"/>
              </a:rPr>
              <a:t>Business Assurance &amp; Risk</a:t>
            </a:r>
          </a:p>
          <a:p>
            <a:pPr marL="0" indent="0">
              <a:buNone/>
            </a:pPr>
            <a:endParaRPr lang="en-AU" sz="1100" b="0" dirty="0"/>
          </a:p>
        </p:txBody>
      </p:sp>
    </p:spTree>
    <p:extLst>
      <p:ext uri="{BB962C8B-B14F-4D97-AF65-F5344CB8AC3E}">
        <p14:creationId xmlns:p14="http://schemas.microsoft.com/office/powerpoint/2010/main" val="81412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1328-C534-4022-BA11-37DD863C0565}"/>
              </a:ext>
            </a:extLst>
          </p:cNvPr>
          <p:cNvSpPr>
            <a:spLocks noGrp="1"/>
          </p:cNvSpPr>
          <p:nvPr>
            <p:ph type="title"/>
          </p:nvPr>
        </p:nvSpPr>
        <p:spPr/>
        <p:txBody>
          <a:bodyPr/>
          <a:lstStyle/>
          <a:p>
            <a:r>
              <a:rPr lang="en-AU" dirty="0"/>
              <a:t>Shoalhaven Water</a:t>
            </a:r>
          </a:p>
        </p:txBody>
      </p:sp>
      <p:sp>
        <p:nvSpPr>
          <p:cNvPr id="9" name="Text Placeholder 8">
            <a:extLst>
              <a:ext uri="{FF2B5EF4-FFF2-40B4-BE49-F238E27FC236}">
                <a16:creationId xmlns:a16="http://schemas.microsoft.com/office/drawing/2014/main" id="{C4CAB09E-10FD-4B66-B011-FC4A2D783E22}"/>
              </a:ext>
            </a:extLst>
          </p:cNvPr>
          <p:cNvSpPr>
            <a:spLocks noGrp="1"/>
          </p:cNvSpPr>
          <p:nvPr>
            <p:ph type="body" idx="1"/>
          </p:nvPr>
        </p:nvSpPr>
        <p:spPr>
          <a:xfrm>
            <a:off x="395140" y="1059679"/>
            <a:ext cx="6581367" cy="1504963"/>
          </a:xfrm>
        </p:spPr>
        <p:txBody>
          <a:bodyPr/>
          <a:lstStyle/>
          <a:p>
            <a:r>
              <a:rPr lang="en-US" sz="2200" b="0" dirty="0"/>
              <a:t>Shoalhaven Water remains Council’s Water Utility and a separate reporting entity with no change to the following existing functions</a:t>
            </a:r>
          </a:p>
          <a:p>
            <a:pPr marL="0" indent="0">
              <a:buNone/>
            </a:pPr>
            <a:r>
              <a:rPr lang="en-US" dirty="0"/>
              <a:t> </a:t>
            </a:r>
          </a:p>
        </p:txBody>
      </p:sp>
      <p:sp>
        <p:nvSpPr>
          <p:cNvPr id="3" name="TextBox 2">
            <a:extLst>
              <a:ext uri="{FF2B5EF4-FFF2-40B4-BE49-F238E27FC236}">
                <a16:creationId xmlns:a16="http://schemas.microsoft.com/office/drawing/2014/main" id="{1CF451D4-778D-46CD-8821-7102B5922B9F}"/>
              </a:ext>
            </a:extLst>
          </p:cNvPr>
          <p:cNvSpPr txBox="1"/>
          <p:nvPr/>
        </p:nvSpPr>
        <p:spPr>
          <a:xfrm>
            <a:off x="395140" y="2351420"/>
            <a:ext cx="2693376" cy="2062103"/>
          </a:xfrm>
          <a:prstGeom prst="rect">
            <a:avLst/>
          </a:prstGeom>
          <a:noFill/>
        </p:spPr>
        <p:txBody>
          <a:bodyPr wrap="square" rtlCol="0">
            <a:spAutoFit/>
          </a:bodyPr>
          <a:lstStyle/>
          <a:p>
            <a:pPr>
              <a:spcBef>
                <a:spcPts val="600"/>
              </a:spcBef>
              <a:spcAft>
                <a:spcPts val="600"/>
              </a:spcAft>
            </a:pPr>
            <a:r>
              <a:rPr lang="en-AU" sz="2000" b="1" dirty="0">
                <a:effectLst/>
                <a:latin typeface="Arial" panose="020B0604020202020204" pitchFamily="34" charset="0"/>
                <a:ea typeface="Calibri" panose="020F0502020204030204" pitchFamily="34" charset="0"/>
                <a:cs typeface="Times New Roman" panose="02020603050405020304" pitchFamily="18" charset="0"/>
              </a:rPr>
              <a:t>Water Accounts Business Support </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Water Accounts &amp; Business Support</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Metering &amp; Services</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Projects Compliance &amp; Accounts</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Business Operations</a:t>
            </a:r>
          </a:p>
        </p:txBody>
      </p:sp>
      <p:sp>
        <p:nvSpPr>
          <p:cNvPr id="4" name="TextBox 3">
            <a:extLst>
              <a:ext uri="{FF2B5EF4-FFF2-40B4-BE49-F238E27FC236}">
                <a16:creationId xmlns:a16="http://schemas.microsoft.com/office/drawing/2014/main" id="{B2711FA7-D9D9-42DE-B527-A590A32266CA}"/>
              </a:ext>
            </a:extLst>
          </p:cNvPr>
          <p:cNvSpPr txBox="1"/>
          <p:nvPr/>
        </p:nvSpPr>
        <p:spPr>
          <a:xfrm>
            <a:off x="3995915" y="2274279"/>
            <a:ext cx="2980592" cy="3339376"/>
          </a:xfrm>
          <a:prstGeom prst="rect">
            <a:avLst/>
          </a:prstGeom>
          <a:noFill/>
        </p:spPr>
        <p:txBody>
          <a:bodyPr wrap="square" rtlCol="0">
            <a:spAutoFit/>
          </a:bodyPr>
          <a:lstStyle/>
          <a:p>
            <a:pPr>
              <a:spcBef>
                <a:spcPts val="600"/>
              </a:spcBef>
              <a:spcAft>
                <a:spcPts val="600"/>
              </a:spcAft>
            </a:pPr>
            <a:r>
              <a:rPr lang="en-AU" sz="2000" b="1" dirty="0">
                <a:effectLst/>
                <a:latin typeface="Arial" panose="020B0604020202020204" pitchFamily="34" charset="0"/>
                <a:ea typeface="Calibri" panose="020F0502020204030204" pitchFamily="34" charset="0"/>
                <a:cs typeface="Times New Roman" panose="02020603050405020304" pitchFamily="18" charset="0"/>
              </a:rPr>
              <a:t>Water Asset Planning &amp; Development</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Projects Design</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Projects Regulations</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Projects Development</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Projects Assets</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Capital Portfolio Operations</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Service Provision</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Asset Management Planning</a:t>
            </a:r>
          </a:p>
          <a:p>
            <a:r>
              <a:rPr lang="en-AU" sz="1200" dirty="0">
                <a:effectLst/>
                <a:latin typeface="Arial" panose="020B0604020202020204" pitchFamily="34" charset="0"/>
                <a:ea typeface="Calibri" panose="020F0502020204030204" pitchFamily="34" charset="0"/>
                <a:cs typeface="Times New Roman" panose="02020603050405020304" pitchFamily="18" charset="0"/>
              </a:rPr>
              <a:t>Management Committees</a:t>
            </a:r>
          </a:p>
        </p:txBody>
      </p:sp>
      <p:sp>
        <p:nvSpPr>
          <p:cNvPr id="5" name="TextBox 4">
            <a:extLst>
              <a:ext uri="{FF2B5EF4-FFF2-40B4-BE49-F238E27FC236}">
                <a16:creationId xmlns:a16="http://schemas.microsoft.com/office/drawing/2014/main" id="{57E92149-FD50-4685-82E8-03F9C5ADA82D}"/>
              </a:ext>
            </a:extLst>
          </p:cNvPr>
          <p:cNvSpPr txBox="1"/>
          <p:nvPr/>
        </p:nvSpPr>
        <p:spPr>
          <a:xfrm>
            <a:off x="7883907" y="2351420"/>
            <a:ext cx="2593731" cy="1723549"/>
          </a:xfrm>
          <a:prstGeom prst="rect">
            <a:avLst/>
          </a:prstGeom>
          <a:noFill/>
        </p:spPr>
        <p:txBody>
          <a:bodyPr wrap="square" rtlCol="0">
            <a:spAutoFit/>
          </a:bodyPr>
          <a:lstStyle/>
          <a:p>
            <a:pPr>
              <a:spcBef>
                <a:spcPts val="600"/>
              </a:spcBef>
              <a:spcAft>
                <a:spcPts val="600"/>
              </a:spcAft>
            </a:pPr>
            <a:r>
              <a:rPr lang="en-AU" sz="2000" b="1" dirty="0">
                <a:effectLst/>
                <a:latin typeface="Arial" panose="020B0604020202020204" pitchFamily="34" charset="0"/>
                <a:ea typeface="Calibri" panose="020F0502020204030204" pitchFamily="34" charset="0"/>
                <a:cs typeface="Times New Roman" panose="02020603050405020304" pitchFamily="18" charset="0"/>
              </a:rPr>
              <a:t>Water Operations &amp; Maintenance</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Mechanical / Electrical</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Waster Operations</a:t>
            </a:r>
          </a:p>
          <a:p>
            <a:pPr>
              <a:spcBef>
                <a:spcPts val="600"/>
              </a:spcBef>
              <a:spcAft>
                <a:spcPts val="600"/>
              </a:spcAft>
            </a:pPr>
            <a:r>
              <a:rPr lang="en-AU" sz="1200" dirty="0">
                <a:effectLst/>
                <a:latin typeface="Arial" panose="020B0604020202020204" pitchFamily="34" charset="0"/>
                <a:ea typeface="Calibri" panose="020F0502020204030204" pitchFamily="34" charset="0"/>
                <a:cs typeface="Times New Roman" panose="02020603050405020304" pitchFamily="18" charset="0"/>
              </a:rPr>
              <a:t>Waste-Water Operations</a:t>
            </a:r>
          </a:p>
        </p:txBody>
      </p:sp>
    </p:spTree>
    <p:extLst>
      <p:ext uri="{BB962C8B-B14F-4D97-AF65-F5344CB8AC3E}">
        <p14:creationId xmlns:p14="http://schemas.microsoft.com/office/powerpoint/2010/main" val="4264873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Categories xmlns="http://schemas.microsoft.com/sharepoint/v3" xsi:nil="true"/>
    <_Flow_SignoffStatus xmlns="31140d2f-9657-4d70-b032-76166243148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C6900BC417E543B016F1A9CAB008F0" ma:contentTypeVersion="16" ma:contentTypeDescription="Create a new document." ma:contentTypeScope="" ma:versionID="865195cc0ba293e055a67aa3f0255872">
  <xsd:schema xmlns:xsd="http://www.w3.org/2001/XMLSchema" xmlns:xs="http://www.w3.org/2001/XMLSchema" xmlns:p="http://schemas.microsoft.com/office/2006/metadata/properties" xmlns:ns1="http://schemas.microsoft.com/sharepoint/v3" xmlns:ns2="31140d2f-9657-4d70-b032-761662431486" xmlns:ns3="fa124be9-9be8-48a7-8dc5-7238d897dfe4" xmlns:ns4="http://schemas.microsoft.com/sharepoint/v3/fields" targetNamespace="http://schemas.microsoft.com/office/2006/metadata/properties" ma:root="true" ma:fieldsID="156a0391d7c664ef7473f9a4dd2e6011" ns1:_="" ns2:_="" ns3:_="" ns4:_="">
    <xsd:import namespace="http://schemas.microsoft.com/sharepoint/v3"/>
    <xsd:import namespace="31140d2f-9657-4d70-b032-761662431486"/>
    <xsd:import namespace="fa124be9-9be8-48a7-8dc5-7238d897dfe4"/>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4:_Status" minOccurs="0"/>
                <xsd:element ref="ns4:_Version" minOccurs="0"/>
                <xsd:element ref="ns1:Categories" minOccurs="0"/>
                <xsd:element ref="ns2:_Flow_SignoffStatu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ies" ma:index="18" nillable="true" ma:displayName="Categories" ma:internalName="Categorie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140d2f-9657-4d70-b032-7616624314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_Flow_SignoffStatus" ma:index="19" nillable="true" ma:displayName="Sign-off status" ma:internalName="_x0024_Resources_x003a_core_x002c_Signoff_Status_x003b_">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124be9-9be8-48a7-8dc5-7238d897df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6"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17"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791846-265B-409A-A0B1-76E1D7CE8E07}">
  <ds:schemaRefs>
    <ds:schemaRef ds:uri="http://schemas.microsoft.com/sharepoint/v3/contenttype/forms"/>
  </ds:schemaRefs>
</ds:datastoreItem>
</file>

<file path=customXml/itemProps2.xml><?xml version="1.0" encoding="utf-8"?>
<ds:datastoreItem xmlns:ds="http://schemas.openxmlformats.org/officeDocument/2006/customXml" ds:itemID="{3D1CD982-49DC-444E-A985-AB133EC240D9}">
  <ds:schemaRefs>
    <ds:schemaRef ds:uri="http://schemas.microsoft.com/office/infopath/2007/PartnerControls"/>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fa124be9-9be8-48a7-8dc5-7238d897dfe4"/>
    <ds:schemaRef ds:uri="http://schemas.microsoft.com/sharepoint/v3/fields"/>
    <ds:schemaRef ds:uri="http://schemas.microsoft.com/office/2006/documentManagement/types"/>
    <ds:schemaRef ds:uri="31140d2f-9657-4d70-b032-761662431486"/>
    <ds:schemaRef ds:uri="http://www.w3.org/XML/1998/namespace"/>
    <ds:schemaRef ds:uri="http://purl.org/dc/dcmitype/"/>
  </ds:schemaRefs>
</ds:datastoreItem>
</file>

<file path=customXml/itemProps3.xml><?xml version="1.0" encoding="utf-8"?>
<ds:datastoreItem xmlns:ds="http://schemas.openxmlformats.org/officeDocument/2006/customXml" ds:itemID="{F2C9E931-38B8-48B4-8618-B726E35F16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140d2f-9657-4d70-b032-761662431486"/>
    <ds:schemaRef ds:uri="fa124be9-9be8-48a7-8dc5-7238d897dfe4"/>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461</TotalTime>
  <Words>4356</Words>
  <Application>Microsoft Office PowerPoint</Application>
  <PresentationFormat>Widescreen</PresentationFormat>
  <Paragraphs>675</Paragraphs>
  <Slides>76</Slides>
  <Notes>46</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76</vt:i4>
      </vt:variant>
    </vt:vector>
  </HeadingPairs>
  <TitlesOfParts>
    <vt:vector size="90" baseType="lpstr">
      <vt:lpstr>Arial</vt:lpstr>
      <vt:lpstr>Arial Black</vt:lpstr>
      <vt:lpstr>Arial Narrow</vt:lpstr>
      <vt:lpstr>Calibri</vt:lpstr>
      <vt:lpstr>Chalkboard</vt:lpstr>
      <vt:lpstr>Chalkduster</vt:lpstr>
      <vt:lpstr>Garamond</vt:lpstr>
      <vt:lpstr>Helvetica</vt:lpstr>
      <vt:lpstr>Symbol</vt:lpstr>
      <vt:lpstr>Times New Roman</vt:lpstr>
      <vt:lpstr>Office Theme</vt:lpstr>
      <vt:lpstr>Black</vt:lpstr>
      <vt:lpstr>Acrobat Document</vt:lpstr>
      <vt:lpstr>Photo Editor Photo</vt:lpstr>
      <vt:lpstr>Welcome to the  CCB Executive Meeting</vt:lpstr>
      <vt:lpstr>Organisational Structure</vt:lpstr>
      <vt:lpstr>Old Structure</vt:lpstr>
      <vt:lpstr>Why Change the Structure?</vt:lpstr>
      <vt:lpstr>What is the New Structure?</vt:lpstr>
      <vt:lpstr>Who is Who in the New Structure?</vt:lpstr>
      <vt:lpstr>Functions of the New Directorates</vt:lpstr>
      <vt:lpstr>Functions of the New Directorates</vt:lpstr>
      <vt:lpstr>Shoalhaven Water</vt:lpstr>
      <vt:lpstr>PowerPoint Presentation</vt:lpstr>
      <vt:lpstr>Overview</vt:lpstr>
      <vt:lpstr>Integrated Planning &amp; Reporting</vt:lpstr>
      <vt:lpstr>Community Strategic Plan (10 years)</vt:lpstr>
      <vt:lpstr>Delivery Program Operational Plan</vt:lpstr>
      <vt:lpstr>2021/22 Budget Overview</vt:lpstr>
      <vt:lpstr>Ongoing Major Projects</vt:lpstr>
      <vt:lpstr>Ongoing Major Projects</vt:lpstr>
      <vt:lpstr>Capital Projects Showcase</vt:lpstr>
      <vt:lpstr>What’s on Public Exhibition?</vt:lpstr>
      <vt:lpstr>Get Involved</vt:lpstr>
      <vt:lpstr>PowerPoint Presentation</vt:lpstr>
      <vt:lpstr>Indicative 10 Year Capital Works</vt:lpstr>
      <vt:lpstr>Indicative 10 Year Capital Works</vt:lpstr>
      <vt:lpstr>Indicative 10 Year Capital Works</vt:lpstr>
      <vt:lpstr>Demonstration</vt:lpstr>
      <vt:lpstr>PowerPoint Presentation</vt:lpstr>
      <vt:lpstr>Repair, Recovery, Resilience...Readiness</vt:lpstr>
      <vt:lpstr>RRP Summary Page  </vt:lpstr>
      <vt:lpstr>   Towards a Community Led Adaptation &amp; Resilience Strategy for Shoalhaven (A component of the Shoalhaven City Council’s “Recovery into Resilience”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Phase</vt:lpstr>
      <vt:lpstr>PowerPoint Presentation</vt:lpstr>
      <vt:lpstr>PowerPoint Presentation</vt:lpstr>
      <vt:lpstr>PowerPoint Presentation</vt:lpstr>
      <vt:lpstr>PowerPoint Presentation</vt:lpstr>
      <vt:lpstr>Scenario Planning &amp; Adaptation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Call for Community Participants</vt:lpstr>
      <vt:lpstr>PowerPoint Presentation</vt:lpstr>
      <vt:lpstr>Defining ‘Local Character’</vt:lpstr>
      <vt:lpstr>Council’s Current Tools</vt:lpstr>
      <vt:lpstr>Exempt &amp; Complying Development Code</vt:lpstr>
      <vt:lpstr>The Local Challenge</vt:lpstr>
      <vt:lpstr>NSW Planning’s Work</vt:lpstr>
      <vt:lpstr>Our Planned Work</vt:lpstr>
      <vt:lpstr>Questions and Further Information</vt:lpstr>
      <vt:lpstr>PowerPoint Presentation</vt:lpstr>
      <vt:lpstr>Assessment Pathways</vt:lpstr>
      <vt:lpstr>Assessment</vt:lpstr>
      <vt:lpstr>Development Control Plans</vt:lpstr>
      <vt:lpstr>Development Control Plans</vt:lpstr>
      <vt:lpstr>Planning Principles</vt:lpstr>
      <vt:lpstr>Planning Principles cont.</vt:lpstr>
      <vt:lpstr>Requirements for a DA</vt:lpstr>
      <vt:lpstr>Notification of DAs</vt:lpstr>
      <vt:lpstr>The Land &amp; Environment Court</vt:lpstr>
      <vt:lpstr>The Land &amp; Environment Court –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Cassandra Balding</dc:creator>
  <cp:lastModifiedBy>Sandy Sturgiss</cp:lastModifiedBy>
  <cp:revision>282</cp:revision>
  <dcterms:created xsi:type="dcterms:W3CDTF">2020-08-12T01:55:16Z</dcterms:created>
  <dcterms:modified xsi:type="dcterms:W3CDTF">2021-06-02T00:17:41Z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0x0101002EC6900BC417E543B016F1A9CAB008F0</vt:lpwstr>
  </property>
</Properties>
</file>