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9" r:id="rId3"/>
    <p:sldId id="288" r:id="rId4"/>
    <p:sldId id="290" r:id="rId5"/>
    <p:sldId id="291" r:id="rId6"/>
    <p:sldId id="292" r:id="rId7"/>
    <p:sldId id="293" r:id="rId8"/>
    <p:sldId id="294" r:id="rId9"/>
    <p:sldId id="295" r:id="rId10"/>
    <p:sldId id="257" r:id="rId11"/>
    <p:sldId id="258" r:id="rId12"/>
    <p:sldId id="266" r:id="rId13"/>
    <p:sldId id="268" r:id="rId14"/>
    <p:sldId id="287" r:id="rId15"/>
    <p:sldId id="262" r:id="rId16"/>
    <p:sldId id="284" r:id="rId17"/>
    <p:sldId id="272" r:id="rId18"/>
    <p:sldId id="296" r:id="rId19"/>
    <p:sldId id="274" r:id="rId20"/>
    <p:sldId id="279" r:id="rId21"/>
    <p:sldId id="276" r:id="rId22"/>
    <p:sldId id="283" r:id="rId23"/>
    <p:sldId id="278"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8"/>
    <a:srgbClr val="2F2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891" autoAdjust="0"/>
  </p:normalViewPr>
  <p:slideViewPr>
    <p:cSldViewPr snapToGrid="0">
      <p:cViewPr varScale="1">
        <p:scale>
          <a:sx n="112" d="100"/>
          <a:sy n="112" d="100"/>
        </p:scale>
        <p:origin x="438" y="96"/>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0C379-C199-41EF-8A88-475C23AA5A10}" type="datetimeFigureOut">
              <a:rPr lang="en-AU" smtClean="0"/>
              <a:t>15/09/2020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BB4E6-02EB-4159-92BF-58DFBB9EFD62}" type="slidenum">
              <a:rPr lang="en-AU" smtClean="0"/>
              <a:t>‹#›</a:t>
            </a:fld>
            <a:endParaRPr lang="en-AU"/>
          </a:p>
        </p:txBody>
      </p:sp>
    </p:spTree>
    <p:extLst>
      <p:ext uri="{BB962C8B-B14F-4D97-AF65-F5344CB8AC3E}">
        <p14:creationId xmlns:p14="http://schemas.microsoft.com/office/powerpoint/2010/main" val="94388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hoalhaven.nsw.gov.au/Services/Deputations#panel-1-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hoalhaven.nsw.gov.au/My-Council/News/Coronavirus-COVID-19-Community-Informa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4</a:t>
            </a:fld>
            <a:endParaRPr lang="en-AU" dirty="0"/>
          </a:p>
        </p:txBody>
      </p:sp>
    </p:spTree>
    <p:extLst>
      <p:ext uri="{BB962C8B-B14F-4D97-AF65-F5344CB8AC3E}">
        <p14:creationId xmlns:p14="http://schemas.microsoft.com/office/powerpoint/2010/main" val="71978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13D941-CAD1-46B9-B2AB-89BBC12564FB}" type="slidenum">
              <a:rPr lang="en-AU" smtClean="0"/>
              <a:t>14</a:t>
            </a:fld>
            <a:endParaRPr lang="en-AU"/>
          </a:p>
        </p:txBody>
      </p:sp>
    </p:spTree>
    <p:extLst>
      <p:ext uri="{BB962C8B-B14F-4D97-AF65-F5344CB8AC3E}">
        <p14:creationId xmlns:p14="http://schemas.microsoft.com/office/powerpoint/2010/main" val="36826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The City Lifestyles Directorate is new and its Functions include:</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Community and Recreation</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Library Services</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Arts and Culture</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Swim Sport and Fitness</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Shoalhaven Entertainment Centre</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Development Contributions Coordinator</a:t>
            </a:r>
          </a:p>
          <a:p>
            <a:pPr marL="0" lvl="0" indent="0">
              <a:buFont typeface="Arial" panose="020B0604020202020204" pitchFamily="34" charset="0"/>
              <a:buNone/>
            </a:pPr>
            <a:r>
              <a:rPr lang="en-AU" sz="1200" dirty="0">
                <a:latin typeface="Arial" panose="020B0604020202020204" pitchFamily="34" charset="0"/>
                <a:cs typeface="Arial" panose="020B0604020202020204" pitchFamily="34" charset="0"/>
              </a:rPr>
              <a:t>Moving forward with the new directorate the CCB Liaison and </a:t>
            </a:r>
            <a:r>
              <a:rPr lang="en-AU" dirty="0"/>
              <a:t>Community Recovery and Resilience functions will be joining City Lifestyles. As this takes shape we will provide the CCBs with regular updates, however, rest assured it is still business as usual and we look forward to continuing to partner with our CCBS.</a:t>
            </a: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13D941-CAD1-46B9-B2AB-89BBC12564FB}" type="slidenum">
              <a:rPr lang="en-AU" smtClean="0"/>
              <a:t>15</a:t>
            </a:fld>
            <a:endParaRPr lang="en-AU" dirty="0"/>
          </a:p>
        </p:txBody>
      </p:sp>
    </p:spTree>
    <p:extLst>
      <p:ext uri="{BB962C8B-B14F-4D97-AF65-F5344CB8AC3E}">
        <p14:creationId xmlns:p14="http://schemas.microsoft.com/office/powerpoint/2010/main" val="3264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0" dirty="0">
                <a:ea typeface="+mn-lt"/>
                <a:cs typeface="+mn-lt"/>
              </a:rPr>
              <a:t>The new website has been completely redesigned and rebuilt to deliver a more engaging and easier to use digital platform for the Shoalhaven community. By taking advantage of current and emerging website technologies, this new website allows Council to provide improved information and digital services both now and into the future and ensures we keep pace with other Councils both in NSW and across Australia.</a:t>
            </a:r>
            <a:endParaRPr lang="en-US" dirty="0">
              <a:ea typeface="+mn-lt"/>
              <a:cs typeface="+mn-lt"/>
            </a:endParaRPr>
          </a:p>
          <a:p>
            <a:endParaRPr lang="en-AU" sz="1200" kern="0" dirty="0">
              <a:ea typeface="+mn-lt"/>
              <a:cs typeface="+mn-lt"/>
            </a:endParaRPr>
          </a:p>
          <a:p>
            <a:r>
              <a:rPr lang="en-AU" sz="1200" kern="0" dirty="0">
                <a:ea typeface="+mn-lt"/>
                <a:cs typeface="+mn-lt"/>
              </a:rPr>
              <a:t>The launch of the new website is an important milestone in Council's commitment to a greater customer focus and improved community engagement and digital governance. </a:t>
            </a:r>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18</a:t>
            </a:fld>
            <a:endParaRPr lang="en-AU" dirty="0"/>
          </a:p>
        </p:txBody>
      </p:sp>
    </p:spTree>
    <p:extLst>
      <p:ext uri="{BB962C8B-B14F-4D97-AF65-F5344CB8AC3E}">
        <p14:creationId xmlns:p14="http://schemas.microsoft.com/office/powerpoint/2010/main" val="370123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AU" sz="1200" kern="0" dirty="0">
                <a:ea typeface="+mn-lt"/>
                <a:cs typeface="+mn-lt"/>
              </a:rPr>
              <a:t>Focus on the key activities and services of Council</a:t>
            </a:r>
            <a:endParaRPr lang="en-AU" sz="1200" dirty="0">
              <a:ea typeface="+mn-lt"/>
              <a:cs typeface="+mn-lt"/>
            </a:endParaRPr>
          </a:p>
          <a:p>
            <a:pPr marL="457200" indent="-457200">
              <a:buAutoNum type="arabicPeriod"/>
            </a:pPr>
            <a:r>
              <a:rPr lang="en-AU" sz="1200" kern="0" dirty="0">
                <a:ea typeface="+mn-lt"/>
                <a:cs typeface="+mn-lt"/>
              </a:rPr>
              <a:t>Prioritise what matters to users, based on data</a:t>
            </a:r>
            <a:endParaRPr lang="en-AU" sz="1200" dirty="0">
              <a:ea typeface="+mn-lt"/>
              <a:cs typeface="+mn-lt"/>
            </a:endParaRPr>
          </a:p>
          <a:p>
            <a:pPr marL="457200" indent="-457200">
              <a:buAutoNum type="arabicPeriod"/>
            </a:pPr>
            <a:r>
              <a:rPr lang="en-AU" sz="1200" kern="0" dirty="0">
                <a:ea typeface="+mn-lt"/>
                <a:cs typeface="+mn-lt"/>
              </a:rPr>
              <a:t>Provide simple, clear and actionable information about the services and operations of Council to the residents and rate payers of Shoalhaven City Council</a:t>
            </a:r>
            <a:endParaRPr lang="en-AU" sz="1200" dirty="0">
              <a:ea typeface="+mn-lt"/>
              <a:cs typeface="+mn-lt"/>
            </a:endParaRPr>
          </a:p>
          <a:p>
            <a:pPr marL="457200" indent="-457200">
              <a:buAutoNum type="arabicPeriod"/>
            </a:pPr>
            <a:r>
              <a:rPr lang="en-AU" sz="1200" kern="0" dirty="0">
                <a:ea typeface="+mn-lt"/>
                <a:cs typeface="+mn-lt"/>
              </a:rPr>
              <a:t>Promote two-way communications that empower the community</a:t>
            </a:r>
            <a:endParaRPr lang="en-AU" sz="1200" dirty="0">
              <a:ea typeface="+mn-lt"/>
              <a:cs typeface="+mn-lt"/>
            </a:endParaRPr>
          </a:p>
          <a:p>
            <a:pPr marL="457200" indent="-457200">
              <a:buAutoNum type="arabicPeriod"/>
            </a:pPr>
            <a:r>
              <a:rPr lang="en-AU" sz="1200" kern="0" dirty="0">
                <a:ea typeface="+mn-lt"/>
                <a:cs typeface="+mn-lt"/>
              </a:rPr>
              <a:t>Deliver a modern, inviting and accessible website that will become the backbone of Council’s digital interaction with the community</a:t>
            </a:r>
            <a:endParaRPr lang="en-AU" sz="1200" dirty="0">
              <a:ea typeface="+mn-lt"/>
              <a:cs typeface="+mn-lt"/>
            </a:endParaRPr>
          </a:p>
          <a:p>
            <a:pPr marL="457200" indent="-457200">
              <a:buAutoNum type="arabicPeriod"/>
            </a:pPr>
            <a:r>
              <a:rPr lang="en-AU" sz="1200" kern="0" dirty="0">
                <a:ea typeface="+mn-lt"/>
                <a:cs typeface="+mn-lt"/>
              </a:rPr>
              <a:t>Continuously test user experience and ensure the website has the ability to adapt and change as we learn about our Community needs</a:t>
            </a:r>
            <a:endParaRPr lang="en-AU" sz="1200" dirty="0">
              <a:ea typeface="+mn-lt"/>
              <a:cs typeface="+mn-lt"/>
            </a:endParaRPr>
          </a:p>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19</a:t>
            </a:fld>
            <a:endParaRPr lang="en-AU" dirty="0"/>
          </a:p>
        </p:txBody>
      </p:sp>
    </p:spTree>
    <p:extLst>
      <p:ext uri="{BB962C8B-B14F-4D97-AF65-F5344CB8AC3E}">
        <p14:creationId xmlns:p14="http://schemas.microsoft.com/office/powerpoint/2010/main" val="28079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21</a:t>
            </a:fld>
            <a:endParaRPr lang="en-AU" dirty="0"/>
          </a:p>
        </p:txBody>
      </p:sp>
    </p:spTree>
    <p:extLst>
      <p:ext uri="{BB962C8B-B14F-4D97-AF65-F5344CB8AC3E}">
        <p14:creationId xmlns:p14="http://schemas.microsoft.com/office/powerpoint/2010/main" val="3142449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To </a:t>
            </a:r>
            <a:r>
              <a:rPr lang="en-AU" dirty="0">
                <a:solidFill>
                  <a:srgbClr val="0C0C0C"/>
                </a:solidFill>
                <a:latin typeface="Roboto"/>
              </a:rPr>
              <a:t>s</a:t>
            </a:r>
            <a:r>
              <a:rPr lang="en-AU" b="0" i="0" dirty="0">
                <a:solidFill>
                  <a:srgbClr val="0C0C0C"/>
                </a:solidFill>
                <a:effectLst/>
                <a:latin typeface="Roboto"/>
              </a:rPr>
              <a:t>tay informed about our major projects and works, community participation and volunteering opportunities, road works, Council meetings etc. visit:</a:t>
            </a:r>
          </a:p>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22</a:t>
            </a:fld>
            <a:endParaRPr lang="en-AU" dirty="0"/>
          </a:p>
        </p:txBody>
      </p:sp>
    </p:spTree>
    <p:extLst>
      <p:ext uri="{BB962C8B-B14F-4D97-AF65-F5344CB8AC3E}">
        <p14:creationId xmlns:p14="http://schemas.microsoft.com/office/powerpoint/2010/main" val="161356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5</a:t>
            </a:fld>
            <a:endParaRPr lang="en-AU" dirty="0"/>
          </a:p>
        </p:txBody>
      </p:sp>
    </p:spTree>
    <p:extLst>
      <p:ext uri="{BB962C8B-B14F-4D97-AF65-F5344CB8AC3E}">
        <p14:creationId xmlns:p14="http://schemas.microsoft.com/office/powerpoint/2010/main" val="370123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6</a:t>
            </a:fld>
            <a:endParaRPr lang="en-AU" dirty="0"/>
          </a:p>
        </p:txBody>
      </p:sp>
    </p:spTree>
    <p:extLst>
      <p:ext uri="{BB962C8B-B14F-4D97-AF65-F5344CB8AC3E}">
        <p14:creationId xmlns:p14="http://schemas.microsoft.com/office/powerpoint/2010/main" val="228023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7</a:t>
            </a:fld>
            <a:endParaRPr lang="en-AU" dirty="0"/>
          </a:p>
        </p:txBody>
      </p:sp>
    </p:spTree>
    <p:extLst>
      <p:ext uri="{BB962C8B-B14F-4D97-AF65-F5344CB8AC3E}">
        <p14:creationId xmlns:p14="http://schemas.microsoft.com/office/powerpoint/2010/main" val="228586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8</a:t>
            </a:fld>
            <a:endParaRPr lang="en-AU" dirty="0"/>
          </a:p>
        </p:txBody>
      </p:sp>
    </p:spTree>
    <p:extLst>
      <p:ext uri="{BB962C8B-B14F-4D97-AF65-F5344CB8AC3E}">
        <p14:creationId xmlns:p14="http://schemas.microsoft.com/office/powerpoint/2010/main" val="152037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177DD8-A925-4A9E-BD09-20B5F0956047}" type="slidenum">
              <a:rPr lang="en-AU" smtClean="0"/>
              <a:t>9</a:t>
            </a:fld>
            <a:endParaRPr lang="en-AU" dirty="0"/>
          </a:p>
        </p:txBody>
      </p:sp>
    </p:spTree>
    <p:extLst>
      <p:ext uri="{BB962C8B-B14F-4D97-AF65-F5344CB8AC3E}">
        <p14:creationId xmlns:p14="http://schemas.microsoft.com/office/powerpoint/2010/main" val="376303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Arial" panose="020B0604020202020204" pitchFamily="34" charset="0"/>
                <a:ea typeface="Calibri" panose="020F0502020204030204" pitchFamily="34" charset="0"/>
                <a:cs typeface="Arial" panose="020B0604020202020204" pitchFamily="34" charset="0"/>
              </a:rPr>
              <a:t>Council has</a:t>
            </a:r>
          </a:p>
          <a:p>
            <a:r>
              <a:rPr lang="en-AU" sz="1200" dirty="0">
                <a:latin typeface="Arial" panose="020B0604020202020204" pitchFamily="34" charset="0"/>
                <a:ea typeface="Calibri" panose="020F0502020204030204" pitchFamily="34" charset="0"/>
                <a:cs typeface="Arial" panose="020B0604020202020204" pitchFamily="34" charset="0"/>
              </a:rPr>
              <a:t>S</a:t>
            </a:r>
            <a:r>
              <a:rPr lang="en-AU" sz="1200" dirty="0">
                <a:effectLst/>
                <a:latin typeface="Arial" panose="020B0604020202020204" pitchFamily="34" charset="0"/>
                <a:ea typeface="Calibri" panose="020F0502020204030204" pitchFamily="34" charset="0"/>
                <a:cs typeface="Arial" panose="020B0604020202020204" pitchFamily="34" charset="0"/>
              </a:rPr>
              <a:t>upported CCBs since Bushfires/COVID</a:t>
            </a:r>
          </a:p>
          <a:p>
            <a:r>
              <a:rPr lang="en-AU" sz="1200" dirty="0">
                <a:effectLst/>
                <a:latin typeface="Arial" panose="020B0604020202020204" pitchFamily="34" charset="0"/>
                <a:ea typeface="Calibri" panose="020F0502020204030204" pitchFamily="34" charset="0"/>
                <a:cs typeface="Arial" panose="020B0604020202020204" pitchFamily="34" charset="0"/>
              </a:rPr>
              <a:t>Community Engagement staff have made </a:t>
            </a:r>
            <a:r>
              <a:rPr lang="en-AU" sz="1200" b="0" dirty="0">
                <a:effectLst/>
                <a:latin typeface="Arial" panose="020B0604020202020204" pitchFamily="34" charset="0"/>
                <a:ea typeface="Calibri" panose="020F0502020204030204" pitchFamily="34" charset="0"/>
                <a:cs typeface="Arial" panose="020B0604020202020204" pitchFamily="34" charset="0"/>
              </a:rPr>
              <a:t>phone contact </a:t>
            </a:r>
            <a:r>
              <a:rPr lang="en-AU" sz="1200" dirty="0">
                <a:effectLst/>
                <a:latin typeface="Arial" panose="020B0604020202020204" pitchFamily="34" charset="0"/>
                <a:ea typeface="Calibri" panose="020F0502020204030204" pitchFamily="34" charset="0"/>
                <a:cs typeface="Arial" panose="020B0604020202020204" pitchFamily="34" charset="0"/>
              </a:rPr>
              <a:t>with CCB representatives to:</a:t>
            </a:r>
          </a:p>
          <a:p>
            <a:r>
              <a:rPr lang="en-AU" sz="1200" dirty="0">
                <a:effectLst/>
                <a:latin typeface="Arial" panose="020B0604020202020204" pitchFamily="34" charset="0"/>
                <a:ea typeface="Calibri" panose="020F0502020204030204" pitchFamily="34" charset="0"/>
                <a:cs typeface="Arial" panose="020B0604020202020204" pitchFamily="34" charset="0"/>
              </a:rPr>
              <a:t>1. Check how each CCB is going</a:t>
            </a:r>
          </a:p>
          <a:p>
            <a:r>
              <a:rPr lang="en-AU" sz="1200" dirty="0">
                <a:effectLst/>
                <a:latin typeface="Arial" panose="020B0604020202020204" pitchFamily="34" charset="0"/>
                <a:ea typeface="Calibri" panose="020F0502020204030204" pitchFamily="34" charset="0"/>
                <a:cs typeface="Arial" panose="020B0604020202020204" pitchFamily="34" charset="0"/>
              </a:rPr>
              <a:t>2. Ascertain if they have been able to hold virtual meetings</a:t>
            </a:r>
          </a:p>
          <a:p>
            <a:r>
              <a:rPr lang="en-AU" sz="1200" dirty="0">
                <a:effectLst/>
                <a:latin typeface="Arial" panose="020B0604020202020204" pitchFamily="34" charset="0"/>
                <a:ea typeface="Calibri" panose="020F0502020204030204" pitchFamily="34" charset="0"/>
                <a:cs typeface="Arial" panose="020B0604020202020204" pitchFamily="34" charset="0"/>
              </a:rPr>
              <a:t>3. Check if Council can assist with anything</a:t>
            </a:r>
          </a:p>
          <a:p>
            <a:r>
              <a:rPr lang="en-AU" sz="1200" dirty="0">
                <a:effectLst/>
                <a:latin typeface="Arial" panose="020B0604020202020204" pitchFamily="34" charset="0"/>
                <a:ea typeface="Calibri" panose="020F0502020204030204" pitchFamily="34" charset="0"/>
                <a:cs typeface="Arial" panose="020B0604020202020204" pitchFamily="34" charset="0"/>
              </a:rPr>
              <a:t>4. Ascertain current issues for their community</a:t>
            </a:r>
          </a:p>
          <a:p>
            <a:r>
              <a:rPr lang="en-AU" sz="1200" dirty="0">
                <a:effectLst/>
                <a:latin typeface="Arial" panose="020B0604020202020204" pitchFamily="34" charset="0"/>
                <a:ea typeface="Calibri" panose="020F0502020204030204" pitchFamily="34" charset="0"/>
                <a:cs typeface="Arial" panose="020B0604020202020204" pitchFamily="34" charset="0"/>
              </a:rPr>
              <a:t>5. Update on the status of the CCB Guidelines</a:t>
            </a:r>
          </a:p>
          <a:p>
            <a:endParaRPr lang="en-AU" sz="1200" dirty="0">
              <a:effectLst/>
              <a:latin typeface="Arial" panose="020B0604020202020204" pitchFamily="34" charset="0"/>
              <a:ea typeface="Calibri" panose="020F0502020204030204" pitchFamily="34" charset="0"/>
              <a:cs typeface="Arial" panose="020B0604020202020204" pitchFamily="34" charset="0"/>
            </a:endParaRPr>
          </a:p>
          <a:p>
            <a:r>
              <a:rPr lang="en-AU" sz="1200" dirty="0">
                <a:latin typeface="Arial" panose="020B0604020202020204" pitchFamily="34" charset="0"/>
                <a:ea typeface="Calibri" panose="020F0502020204030204" pitchFamily="34" charset="0"/>
                <a:cs typeface="Arial" panose="020B0604020202020204" pitchFamily="34" charset="0"/>
              </a:rPr>
              <a:t>Regular Phone Calls were made to CCBs.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cs typeface="Arial" panose="020B0604020202020204" pitchFamily="34" charset="0"/>
              </a:rPr>
              <a:t>A number of CCBs are holding regular zoom meetings, others have postponed all meetings as members do not have access to technology, many are using email and Facebook to communicate with community members.</a:t>
            </a:r>
          </a:p>
          <a:p>
            <a:endParaRPr lang="en-AU" sz="1200" dirty="0">
              <a:effectLst/>
              <a:latin typeface="Arial" panose="020B0604020202020204" pitchFamily="34" charset="0"/>
              <a:ea typeface="Calibri" panose="020F0502020204030204" pitchFamily="34" charset="0"/>
              <a:cs typeface="Arial" panose="020B0604020202020204" pitchFamily="34" charset="0"/>
            </a:endParaRPr>
          </a:p>
          <a:p>
            <a:r>
              <a:rPr lang="en-AU" sz="1200" dirty="0">
                <a:latin typeface="Arial" panose="020B0604020202020204" pitchFamily="34" charset="0"/>
                <a:ea typeface="Calibri" panose="020F0502020204030204" pitchFamily="34" charset="0"/>
                <a:cs typeface="Arial" panose="020B0604020202020204" pitchFamily="34" charset="0"/>
              </a:rPr>
              <a:t>Discontinued the regular Familiarity Tours at this time</a:t>
            </a:r>
          </a:p>
          <a:p>
            <a:endParaRPr lang="en-AU" sz="12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ea typeface="Calibri" panose="020F0502020204030204" pitchFamily="34" charset="0"/>
                <a:cs typeface="Arial" panose="020B0604020202020204" pitchFamily="34" charset="0"/>
              </a:rPr>
              <a:t>Moved the CCB Executive Meeting online </a:t>
            </a:r>
            <a:r>
              <a:rPr lang="en-AU" sz="1200" dirty="0">
                <a:effectLst/>
                <a:latin typeface="Arial" panose="020B0604020202020204" pitchFamily="34" charset="0"/>
                <a:ea typeface="Calibri" panose="020F0502020204030204" pitchFamily="34" charset="0"/>
                <a:cs typeface="Arial" panose="020B0604020202020204" pitchFamily="34" charset="0"/>
              </a:rPr>
              <a:t>until such times as we resume face to face meeting and/or onsite meetings.</a:t>
            </a:r>
          </a:p>
          <a:p>
            <a:endParaRPr lang="en-AU" sz="1200" dirty="0">
              <a:latin typeface="Arial" panose="020B0604020202020204" pitchFamily="34" charset="0"/>
              <a:ea typeface="Calibri" panose="020F0502020204030204" pitchFamily="34" charset="0"/>
              <a:cs typeface="Arial" panose="020B0604020202020204" pitchFamily="34" charset="0"/>
            </a:endParaRPr>
          </a:p>
          <a:p>
            <a:r>
              <a:rPr lang="en-AU" sz="1200" dirty="0">
                <a:latin typeface="Arial" panose="020B0604020202020204" pitchFamily="34" charset="0"/>
                <a:ea typeface="Calibri" panose="020F0502020204030204" pitchFamily="34" charset="0"/>
                <a:cs typeface="Arial" panose="020B0604020202020204" pitchFamily="34" charset="0"/>
              </a:rPr>
              <a:t>Please be reassured that staff are still here to help and support you. Staff</a:t>
            </a:r>
            <a:r>
              <a:rPr lang="en-AU" sz="1200" dirty="0">
                <a:effectLst/>
                <a:latin typeface="Arial" panose="020B0604020202020204" pitchFamily="34" charset="0"/>
                <a:ea typeface="Calibri" panose="020F0502020204030204" pitchFamily="34" charset="0"/>
                <a:cs typeface="Arial" panose="020B0604020202020204" pitchFamily="34" charset="0"/>
              </a:rPr>
              <a:t> will make regular phone contact following this meeting we will send out a survey to seek feedback on how we can connect with you effectively, the frequency and what information you are seeking.</a:t>
            </a:r>
          </a:p>
          <a:p>
            <a:endParaRPr lang="en-AU" sz="1200" dirty="0">
              <a:effectLst/>
              <a:latin typeface="Arial" panose="020B0604020202020204" pitchFamily="34" charset="0"/>
              <a:ea typeface="Calibri" panose="020F0502020204030204" pitchFamily="34" charset="0"/>
              <a:cs typeface="Arial" panose="020B0604020202020204" pitchFamily="34" charset="0"/>
            </a:endParaRPr>
          </a:p>
          <a:p>
            <a:r>
              <a:rPr lang="en-AU" sz="1200" dirty="0">
                <a:effectLst/>
                <a:latin typeface="Arial" panose="020B0604020202020204" pitchFamily="34" charset="0"/>
                <a:ea typeface="Calibri" panose="020F0502020204030204" pitchFamily="34" charset="0"/>
                <a:cs typeface="Arial" panose="020B0604020202020204" pitchFamily="34" charset="0"/>
              </a:rPr>
              <a:t>There will be an opportunity today to ask questions via the chat and all questions that are asked will be collated into a FAQ’s which will be made available on the dedicated CCBs page along with the minutes. The dedicated CCBS page also includes many helpful resources and Kevin Voegt will be taking you through as part of his presentation where to locate this.</a:t>
            </a:r>
          </a:p>
          <a:p>
            <a:endParaRPr lang="en-AU" sz="1200" dirty="0">
              <a:effectLst/>
              <a:latin typeface="Arial" panose="020B0604020202020204" pitchFamily="34" charset="0"/>
              <a:cs typeface="Arial" panose="020B0604020202020204" pitchFamily="34" charset="0"/>
            </a:endParaRPr>
          </a:p>
          <a:p>
            <a:r>
              <a:rPr lang="en-AU" sz="1200" dirty="0">
                <a:effectLst/>
                <a:latin typeface="Arial" panose="020B0604020202020204" pitchFamily="34" charset="0"/>
                <a:cs typeface="Arial" panose="020B0604020202020204" pitchFamily="34" charset="0"/>
              </a:rPr>
              <a:t>A number of CCB’S use Council community facilities to hold their meetings. The current arrangements are in place:</a:t>
            </a: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Online booking system launched on 4 August 2020 </a:t>
            </a:r>
            <a:endParaRPr lang="en-AU"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Allows registered users to book single or multiple venues at their convenience and via credit card payment </a:t>
            </a:r>
            <a:endParaRPr lang="en-AU"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Very positive feedback received since launch</a:t>
            </a: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Bookings are being managed online for Council-run facilities and camping. COVIDSafe information is provided during the booking process </a:t>
            </a:r>
            <a:endParaRPr lang="en-AU"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Hirers are required to clean surfaces before and after events </a:t>
            </a:r>
            <a:r>
              <a:rPr lang="en-AU" sz="1200" dirty="0">
                <a:effectLst/>
                <a:latin typeface="Arial" panose="020B060402020202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Keys / key-packs are disinfected upon return  </a:t>
            </a:r>
            <a:endParaRPr lang="en-AU"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Management Committee volunteers are minimising personal contact and encouraging enquiries managed by phone  </a:t>
            </a:r>
            <a:endParaRPr lang="en-AU"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25"/>
              </a:spcBef>
              <a:spcAft>
                <a:spcPts val="150"/>
              </a:spcAft>
              <a:buSzPts val="1000"/>
              <a:buFont typeface="Courier New" panose="02070309020205020404" pitchFamily="49" charset="0"/>
              <a:buChar char="o"/>
              <a:tabLst>
                <a:tab pos="4572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There has been a significant reduction in events at the facilities, however, group activities are gradually returning and some larger events are adapting their format to return.</a:t>
            </a:r>
            <a:endParaRPr lang="en-AU"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25"/>
              </a:spcBef>
              <a:spcAft>
                <a:spcPts val="150"/>
              </a:spcAft>
              <a:buSzPts val="1000"/>
              <a:buFont typeface="Courier New" panose="02070309020205020404" pitchFamily="49" charset="0"/>
              <a:buChar char="o"/>
              <a:tabLst>
                <a:tab pos="457200" algn="l"/>
              </a:tabLst>
            </a:pPr>
            <a:endParaRPr lang="en-AU" sz="1200" dirty="0">
              <a:effectLst/>
              <a:latin typeface="Arial" panose="020B0604020202020204" pitchFamily="34" charset="0"/>
              <a:ea typeface="Arial" panose="020B0604020202020204" pitchFamily="34" charset="0"/>
              <a:cs typeface="Arial" panose="020B0604020202020204" pitchFamily="34" charset="0"/>
            </a:endParaRPr>
          </a:p>
          <a:p>
            <a:endParaRPr lang="en-AU" sz="1200" dirty="0">
              <a:effectLst/>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B13D941-CAD1-46B9-B2AB-89BBC12564FB}" type="slidenum">
              <a:rPr lang="en-AU" smtClean="0"/>
              <a:t>11</a:t>
            </a:fld>
            <a:endParaRPr lang="en-AU" dirty="0"/>
          </a:p>
        </p:txBody>
      </p:sp>
    </p:spTree>
    <p:extLst>
      <p:ext uri="{BB962C8B-B14F-4D97-AF65-F5344CB8AC3E}">
        <p14:creationId xmlns:p14="http://schemas.microsoft.com/office/powerpoint/2010/main" val="36826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latin typeface="Arial" panose="020B0604020202020204" pitchFamily="34" charset="0"/>
                <a:cs typeface="Arial" panose="020B0604020202020204" pitchFamily="34" charset="0"/>
              </a:rPr>
              <a:t>Observing the most recent advice from NSW Health and Safe Work NSW our businesses and services are registered as COVID Safe.</a:t>
            </a:r>
          </a:p>
          <a:p>
            <a:pPr marL="0" indent="0">
              <a:buNone/>
            </a:pPr>
            <a:endParaRPr lang="en-AU" sz="1200" dirty="0">
              <a:latin typeface="Arial" panose="020B0604020202020204" pitchFamily="34" charset="0"/>
              <a:cs typeface="Arial" panose="020B0604020202020204" pitchFamily="34" charset="0"/>
            </a:endParaRPr>
          </a:p>
          <a:p>
            <a:pPr marL="0" indent="0">
              <a:buNone/>
            </a:pPr>
            <a:r>
              <a:rPr lang="en-AU" sz="1200" dirty="0">
                <a:latin typeface="Arial" panose="020B0604020202020204" pitchFamily="34" charset="0"/>
                <a:cs typeface="Arial" panose="020B0604020202020204" pitchFamily="34" charset="0"/>
              </a:rPr>
              <a:t>Changes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Controlled entry restrictions on numbers in spaces 1 per 4square meters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Social distancing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Decal stickers on the floor displaying physical distancing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Hygiene practices such as hand sanitiser stations have increased and have been strategically placed at entry and exit points of relevant Council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Additional and increased frequent cleaning of internal buildings including handrails, lifts and bathrooms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Customers are required to provide their details for the purpose of contact tracing (Preferred option is electronic using a QR code reader).</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COVID safe marshals are in place at gyms and cafes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Sneeze screens have been installed. </a:t>
            </a:r>
          </a:p>
          <a:p>
            <a:pPr marL="0" indent="0">
              <a:buNone/>
            </a:pPr>
            <a:endParaRPr lang="en-AU"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46 plans in place across Council, these are for customer service focused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 number of our facilities have been inspected by NSW Health and Safe Work NSW.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The deputations process has changed. </a:t>
            </a:r>
          </a:p>
          <a:p>
            <a:pPr algn="l"/>
            <a:r>
              <a:rPr lang="en-AU" b="0" i="0" dirty="0">
                <a:solidFill>
                  <a:srgbClr val="0C0C0C"/>
                </a:solidFill>
                <a:effectLst/>
                <a:latin typeface="Roboto"/>
              </a:rPr>
              <a:t>Write or record your submission</a:t>
            </a:r>
          </a:p>
          <a:p>
            <a:pPr algn="l"/>
            <a:r>
              <a:rPr lang="en-AU" b="1" i="0" dirty="0">
                <a:solidFill>
                  <a:srgbClr val="0C0C0C"/>
                </a:solidFill>
                <a:effectLst/>
                <a:latin typeface="Roboto"/>
              </a:rPr>
              <a:t>Your submission can be either:</a:t>
            </a:r>
            <a:endParaRPr lang="en-AU" b="0" i="0" dirty="0">
              <a:solidFill>
                <a:srgbClr val="0C0C0C"/>
              </a:solidFill>
              <a:effectLst/>
              <a:latin typeface="Roboto"/>
            </a:endParaRPr>
          </a:p>
          <a:p>
            <a:pPr algn="l">
              <a:buFont typeface="Arial" panose="020B0604020202020204" pitchFamily="34" charset="0"/>
              <a:buChar char="•"/>
            </a:pPr>
            <a:r>
              <a:rPr lang="en-AU" b="0" i="0" dirty="0">
                <a:solidFill>
                  <a:srgbClr val="0C0C0C"/>
                </a:solidFill>
                <a:effectLst/>
                <a:latin typeface="Roboto"/>
              </a:rPr>
              <a:t>A Video or Audio File containing a deputation which lasts no longer than three (3) minutes</a:t>
            </a:r>
          </a:p>
          <a:p>
            <a:pPr algn="l">
              <a:buFont typeface="Arial" panose="020B0604020202020204" pitchFamily="34" charset="0"/>
              <a:buChar char="•"/>
            </a:pPr>
            <a:r>
              <a:rPr lang="en-AU" b="0" i="0" dirty="0">
                <a:solidFill>
                  <a:srgbClr val="0C0C0C"/>
                </a:solidFill>
                <a:effectLst/>
                <a:latin typeface="Roboto"/>
              </a:rPr>
              <a:t>A Written submission no longer than four (4) A4 pages in length</a:t>
            </a:r>
          </a:p>
          <a:p>
            <a:pPr algn="l"/>
            <a:r>
              <a:rPr lang="en-AU" b="1" i="0" dirty="0">
                <a:solidFill>
                  <a:srgbClr val="0C0C0C"/>
                </a:solidFill>
                <a:effectLst/>
                <a:latin typeface="Roboto"/>
              </a:rPr>
              <a:t>When making a submission:</a:t>
            </a:r>
            <a:endParaRPr lang="en-AU" b="0" i="0" dirty="0">
              <a:solidFill>
                <a:srgbClr val="0C0C0C"/>
              </a:solidFill>
              <a:effectLst/>
              <a:latin typeface="Roboto"/>
            </a:endParaRPr>
          </a:p>
          <a:p>
            <a:pPr algn="l">
              <a:buFont typeface="Arial" panose="020B0604020202020204" pitchFamily="34" charset="0"/>
              <a:buChar char="•"/>
            </a:pPr>
            <a:r>
              <a:rPr lang="en-AU" b="0" i="0" dirty="0">
                <a:solidFill>
                  <a:srgbClr val="0C0C0C"/>
                </a:solidFill>
                <a:effectLst/>
                <a:latin typeface="Roboto"/>
              </a:rPr>
              <a:t>You must refrain from making personal comments or criticisms or revealing any private, sensitive or privileged information</a:t>
            </a:r>
          </a:p>
          <a:p>
            <a:pPr algn="l">
              <a:buFont typeface="Arial" panose="020B0604020202020204" pitchFamily="34" charset="0"/>
              <a:buChar char="•"/>
            </a:pPr>
            <a:r>
              <a:rPr lang="en-AU" b="0" i="0" dirty="0">
                <a:solidFill>
                  <a:srgbClr val="0C0C0C"/>
                </a:solidFill>
                <a:effectLst/>
                <a:latin typeface="Roboto"/>
              </a:rPr>
              <a:t>You may not make insulting or defamatory statements</a:t>
            </a:r>
          </a:p>
          <a:p>
            <a:pPr algn="l">
              <a:buFont typeface="Arial" panose="020B0604020202020204" pitchFamily="34" charset="0"/>
              <a:buChar char="•"/>
            </a:pPr>
            <a:r>
              <a:rPr lang="en-AU" b="0" i="0" dirty="0">
                <a:solidFill>
                  <a:srgbClr val="0C0C0C"/>
                </a:solidFill>
                <a:effectLst/>
                <a:latin typeface="Roboto"/>
              </a:rPr>
              <a:t>You may not make personal allegations against Councillors and/or staff or be disrespectful. When such statements are made the deputation will not be posted online or made available to Councillors</a:t>
            </a:r>
          </a:p>
          <a:p>
            <a:pPr algn="l">
              <a:buFont typeface="Arial" panose="020B0604020202020204" pitchFamily="34" charset="0"/>
              <a:buChar char="•"/>
            </a:pPr>
            <a:r>
              <a:rPr lang="en-AU" b="0" i="0" dirty="0">
                <a:solidFill>
                  <a:srgbClr val="0C0C0C"/>
                </a:solidFill>
                <a:effectLst/>
                <a:latin typeface="Roboto"/>
              </a:rPr>
              <a:t>Submissions must be relevant to the issue on the meeting agenda</a:t>
            </a:r>
          </a:p>
          <a:p>
            <a:pPr algn="l"/>
            <a:r>
              <a:rPr lang="en-AU" b="0" i="0" dirty="0">
                <a:solidFill>
                  <a:srgbClr val="0C0C0C"/>
                </a:solidFill>
                <a:effectLst/>
                <a:latin typeface="Roboto"/>
              </a:rPr>
              <a:t>There will be no limitation applied to the number of deputations for each item.</a:t>
            </a:r>
          </a:p>
          <a:p>
            <a:pPr algn="l"/>
            <a:r>
              <a:rPr lang="en-AU" b="0" i="0" dirty="0">
                <a:solidFill>
                  <a:srgbClr val="0C0C0C"/>
                </a:solidFill>
                <a:effectLst/>
                <a:latin typeface="Roboto"/>
              </a:rPr>
              <a:t>Step 2.Please complete the </a:t>
            </a:r>
            <a:r>
              <a:rPr lang="en-AU" b="0" i="0" u="none" strike="noStrike" dirty="0">
                <a:solidFill>
                  <a:srgbClr val="0369B5"/>
                </a:solidFill>
                <a:effectLst/>
                <a:latin typeface="Roboto"/>
                <a:hlinkClick r:id="rId3"/>
              </a:rPr>
              <a:t>Make a Deputation form</a:t>
            </a:r>
            <a:r>
              <a:rPr lang="en-AU" b="0" i="0" dirty="0">
                <a:solidFill>
                  <a:srgbClr val="0C0C0C"/>
                </a:solidFill>
                <a:effectLst/>
                <a:latin typeface="Roboto"/>
              </a:rPr>
              <a:t> and submit by 3.00pm on the day prior to the meeting.</a:t>
            </a:r>
          </a:p>
          <a:p>
            <a:pPr algn="l"/>
            <a:r>
              <a:rPr lang="en-AU" b="0" i="0" dirty="0">
                <a:solidFill>
                  <a:srgbClr val="0C0C0C"/>
                </a:solidFill>
                <a:effectLst/>
                <a:latin typeface="Roboto"/>
              </a:rPr>
              <a:t>Submissions received by Council prior to the deadline will be made publicly available via YouTube and/or Shoalhaven City Council's Website. Late submissions will not be made publicly available and may not be viewed by Councillors prior to the meeting.</a:t>
            </a:r>
          </a:p>
          <a:p>
            <a:pPr algn="l"/>
            <a:r>
              <a:rPr lang="en-AU" b="0" i="0" dirty="0">
                <a:solidFill>
                  <a:srgbClr val="0C0C0C"/>
                </a:solidFill>
                <a:effectLst/>
                <a:latin typeface="Roboto"/>
              </a:rPr>
              <a:t>Step 3.Note:</a:t>
            </a:r>
          </a:p>
          <a:p>
            <a:pPr algn="l">
              <a:buFont typeface="Arial" panose="020B0604020202020204" pitchFamily="34" charset="0"/>
              <a:buChar char="•"/>
            </a:pPr>
            <a:r>
              <a:rPr lang="en-AU" b="0" i="0" dirty="0">
                <a:solidFill>
                  <a:srgbClr val="0C0C0C"/>
                </a:solidFill>
                <a:effectLst/>
                <a:latin typeface="Roboto"/>
              </a:rPr>
              <a:t>Submissions not fitting the above requirements may be determined by the Chairperson to not be a valid deputation.</a:t>
            </a:r>
          </a:p>
          <a:p>
            <a:pPr algn="l">
              <a:buFont typeface="Arial" panose="020B0604020202020204" pitchFamily="34" charset="0"/>
              <a:buChar char="•"/>
            </a:pPr>
            <a:r>
              <a:rPr lang="en-AU" b="0" i="0" dirty="0">
                <a:solidFill>
                  <a:srgbClr val="0C0C0C"/>
                </a:solidFill>
                <a:effectLst/>
                <a:latin typeface="Roboto"/>
              </a:rPr>
              <a:t>Speakers do not have absolute privilege. Any person submitting a deputation who makes any offensive or defamatory remarks about another person may be personally liable for their actions.</a:t>
            </a: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Council meetings are not opened to the public in line with OLGs guidelines and restricted numbers are in the Council chambers.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cs typeface="Arial" panose="020B0604020202020204" pitchFamily="34" charset="0"/>
              </a:rPr>
              <a:t>Dedicated page on </a:t>
            </a:r>
            <a:r>
              <a:rPr lang="en-AU"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Council’s website titled Coronavirus (COVID-19) - Community Information including links to NSW Health</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Council’s Facebook provides COVID updates and links for customers to complete their transaction online as well as providing </a:t>
            </a:r>
            <a:r>
              <a:rPr lang="en-US" sz="1200" dirty="0">
                <a:effectLst/>
                <a:latin typeface="Arial" panose="020B0604020202020204" pitchFamily="34" charset="0"/>
                <a:ea typeface="Times New Roman" panose="02020603050405020304" pitchFamily="18" charset="0"/>
                <a:cs typeface="Arial" panose="020B0604020202020204" pitchFamily="34" charset="0"/>
              </a:rPr>
              <a:t>Web Chat for Customer Service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In relation to how operational staff have adapted:</a:t>
            </a:r>
          </a:p>
          <a:p>
            <a:pPr marL="342900" lvl="0" indent="-342900">
              <a:buFont typeface="Symbol" panose="05050102010706020507" pitchFamily="18" charset="2"/>
              <a:buChar char=""/>
            </a:pPr>
            <a:r>
              <a:rPr lang="en-AU" sz="1200" dirty="0">
                <a:effectLst/>
                <a:latin typeface="Arial" panose="020B0604020202020204" pitchFamily="34" charset="0"/>
                <a:ea typeface="Times New Roman" panose="02020603050405020304" pitchFamily="18" charset="0"/>
                <a:cs typeface="Arial" panose="020B0604020202020204" pitchFamily="34" charset="0"/>
              </a:rPr>
              <a:t>To minimise the movement of workers and to keep teams and plant together, workers remain within their small workgroups or with their work buddy. </a:t>
            </a:r>
          </a:p>
          <a:p>
            <a:pPr marL="342900" lvl="0" indent="-342900">
              <a:buFont typeface="Symbol" panose="05050102010706020507" pitchFamily="18" charset="2"/>
              <a:buChar char=""/>
            </a:pPr>
            <a:r>
              <a:rPr lang="en-AU" sz="1200" dirty="0">
                <a:effectLst/>
                <a:latin typeface="Arial" panose="020B0604020202020204" pitchFamily="34" charset="0"/>
                <a:ea typeface="Times New Roman" panose="02020603050405020304" pitchFamily="18" charset="0"/>
                <a:cs typeface="Arial" panose="020B0604020202020204" pitchFamily="34" charset="0"/>
              </a:rPr>
              <a:t>Restrictions of vehicle occupants are in place with no more than two workers to travel in one vehicle for essential operational reasons.   </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sz="1200" dirty="0">
                <a:effectLst/>
                <a:latin typeface="Arial" panose="020B0604020202020204" pitchFamily="34" charset="0"/>
                <a:ea typeface="Times New Roman" panose="02020603050405020304" pitchFamily="18" charset="0"/>
                <a:cs typeface="Arial" panose="020B0604020202020204" pitchFamily="34" charset="0"/>
              </a:rPr>
              <a:t>Any sharing of plant including vehicles and tools, requires cleaning prior to and after the change-over between workers.</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sz="1200" dirty="0">
                <a:effectLst/>
                <a:latin typeface="Arial" panose="020B0604020202020204" pitchFamily="34" charset="0"/>
                <a:ea typeface="Times New Roman" panose="02020603050405020304" pitchFamily="18" charset="0"/>
                <a:cs typeface="Arial" panose="020B0604020202020204" pitchFamily="34" charset="0"/>
              </a:rPr>
              <a:t>Additional cleaning products, sanitiser, masks and PPE is available to workers as required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indent="0">
              <a:buNone/>
            </a:pPr>
            <a:endParaRPr lang="en-AU" sz="1200" dirty="0">
              <a:latin typeface="Arial" panose="020B0604020202020204" pitchFamily="34" charset="0"/>
              <a:cs typeface="Arial" panose="020B0604020202020204" pitchFamily="34" charset="0"/>
            </a:endParaRPr>
          </a:p>
          <a:p>
            <a:pPr marL="0" indent="0">
              <a:buNone/>
            </a:pP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B13D941-CAD1-46B9-B2AB-89BBC12564FB}" type="slidenum">
              <a:rPr lang="en-AU" smtClean="0"/>
              <a:t>12</a:t>
            </a:fld>
            <a:endParaRPr lang="en-AU" dirty="0"/>
          </a:p>
        </p:txBody>
      </p:sp>
    </p:spTree>
    <p:extLst>
      <p:ext uri="{BB962C8B-B14F-4D97-AF65-F5344CB8AC3E}">
        <p14:creationId xmlns:p14="http://schemas.microsoft.com/office/powerpoint/2010/main" val="92191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As mentioned, </a:t>
            </a:r>
            <a:r>
              <a:rPr lang="en-AU" sz="1200" b="0" dirty="0">
                <a:latin typeface="Arial" panose="020B0604020202020204" pitchFamily="34" charset="0"/>
                <a:cs typeface="Arial" panose="020B0604020202020204" pitchFamily="34" charset="0"/>
              </a:rPr>
              <a:t>over 46 Council facilities have a COVID-19 Safety plan in place from Council Management Facilities to Shoalhaven Bereavement Services.  </a:t>
            </a:r>
          </a:p>
          <a:p>
            <a:r>
              <a:rPr lang="en-AU" sz="1200" b="0" dirty="0">
                <a:latin typeface="Arial" panose="020B0604020202020204" pitchFamily="34" charset="0"/>
                <a:cs typeface="Arial" panose="020B0604020202020204" pitchFamily="34" charset="0"/>
              </a:rPr>
              <a:t>The Bay and Basin Leisure Centre was inspected by a NSW Health Inspector and received excellent feedback with their gym equipment spaced 1.5 metres apart, sign in procedures, hygiene measures and increased cleaning measures in place</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To keep staff and customer safe, bookings for the animal shelter are by appointments only (no walk in’s) with a maximum number of 4 customers in at one time, with the meeting is area cleaned before and after each visit.   Customers are required to register their details for the purpose of contact tracing.</a:t>
            </a:r>
          </a:p>
          <a:p>
            <a:endParaRPr lang="en-AU" sz="1200" dirty="0">
              <a:latin typeface="Arial" panose="020B0604020202020204" pitchFamily="34" charset="0"/>
              <a:cs typeface="Arial" panose="020B0604020202020204" pitchFamily="34" charset="0"/>
            </a:endParaRPr>
          </a:p>
          <a:p>
            <a:pPr lvl="0" fontAlgn="base"/>
            <a:r>
              <a:rPr lang="en-AU"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Libraries</a:t>
            </a:r>
          </a:p>
          <a:p>
            <a:pPr marL="342900" lvl="0" indent="-342900" fontAlgn="base">
              <a:buFont typeface="Symbol" panose="05050102010706020507" pitchFamily="18" charset="2"/>
              <a:buChar char=""/>
            </a:pPr>
            <a:r>
              <a:rPr lang="en-AU" sz="1200" dirty="0">
                <a:highlight>
                  <a:srgbClr val="FFFF00"/>
                </a:highlight>
                <a:latin typeface="Arial" panose="020B0604020202020204" pitchFamily="34" charset="0"/>
                <a:ea typeface="Times New Roman" panose="02020603050405020304" pitchFamily="18" charset="0"/>
                <a:cs typeface="Arial" panose="020B0604020202020204" pitchFamily="34" charset="0"/>
              </a:rPr>
              <a:t>Items are quarantined and cleaned prior to returning to shelves</a:t>
            </a:r>
          </a:p>
          <a:p>
            <a:pPr marL="342900" lvl="0" indent="-342900" fontAlgn="base">
              <a:buFont typeface="Symbol" panose="05050102010706020507" pitchFamily="18" charset="2"/>
              <a:buChar char=""/>
            </a:pPr>
            <a:r>
              <a:rPr lang="en-AU"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Toys </a:t>
            </a:r>
            <a:r>
              <a:rPr lang="en-AU" sz="1200" dirty="0">
                <a:highlight>
                  <a:srgbClr val="FFFF00"/>
                </a:highlight>
                <a:latin typeface="Arial" panose="020B0604020202020204" pitchFamily="34" charset="0"/>
                <a:ea typeface="Times New Roman" panose="02020603050405020304" pitchFamily="18" charset="0"/>
                <a:cs typeface="Arial" panose="020B0604020202020204" pitchFamily="34" charset="0"/>
              </a:rPr>
              <a:t>have been removed from the children’s areas</a:t>
            </a:r>
          </a:p>
          <a:p>
            <a:pPr marL="342900" lvl="0" indent="-342900" fontAlgn="base">
              <a:buFont typeface="Symbol" panose="05050102010706020507" pitchFamily="18" charset="2"/>
              <a:buChar char=""/>
            </a:pPr>
            <a:r>
              <a:rPr lang="en-AU"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Si</a:t>
            </a:r>
            <a:r>
              <a:rPr lang="en-AU" sz="1200" dirty="0">
                <a:highlight>
                  <a:srgbClr val="FFFF00"/>
                </a:highlight>
                <a:latin typeface="Arial" panose="020B0604020202020204" pitchFamily="34" charset="0"/>
                <a:ea typeface="Times New Roman" panose="02020603050405020304" pitchFamily="18" charset="0"/>
                <a:cs typeface="Arial" panose="020B0604020202020204" pitchFamily="34" charset="0"/>
              </a:rPr>
              <a:t>gnage in place to promote hand and general hygiene, high touch areas are frequently cleaned</a:t>
            </a:r>
          </a:p>
          <a:p>
            <a:pPr marL="342900" lvl="0" indent="-342900" fontAlgn="base">
              <a:buFont typeface="Symbol" panose="05050102010706020507" pitchFamily="18" charset="2"/>
              <a:buChar char=""/>
            </a:pPr>
            <a:r>
              <a:rPr lang="en-US"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Maximum number of people permitted </a:t>
            </a:r>
          </a:p>
          <a:p>
            <a:endParaRPr lang="en-AU"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Animal Shelter adoption numbers have never been so low, there is currently 1 dog available for adoption and no long-term animals in care.  The dog pictured above has already found his forever home.</a:t>
            </a:r>
          </a:p>
          <a:p>
            <a:endParaRPr lang="en-AU" sz="1200" b="0" dirty="0"/>
          </a:p>
          <a:p>
            <a:endParaRPr lang="en-AU" dirty="0"/>
          </a:p>
        </p:txBody>
      </p:sp>
      <p:sp>
        <p:nvSpPr>
          <p:cNvPr id="4" name="Slide Number Placeholder 3"/>
          <p:cNvSpPr>
            <a:spLocks noGrp="1"/>
          </p:cNvSpPr>
          <p:nvPr>
            <p:ph type="sldNum" sz="quarter" idx="5"/>
          </p:nvPr>
        </p:nvSpPr>
        <p:spPr/>
        <p:txBody>
          <a:bodyPr/>
          <a:lstStyle/>
          <a:p>
            <a:fld id="{3B13D941-CAD1-46B9-B2AB-89BBC12564FB}" type="slidenum">
              <a:rPr lang="en-AU" smtClean="0"/>
              <a:t>13</a:t>
            </a:fld>
            <a:endParaRPr lang="en-AU" dirty="0"/>
          </a:p>
        </p:txBody>
      </p:sp>
    </p:spTree>
    <p:extLst>
      <p:ext uri="{BB962C8B-B14F-4D97-AF65-F5344CB8AC3E}">
        <p14:creationId xmlns:p14="http://schemas.microsoft.com/office/powerpoint/2010/main" val="66039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1002-AF0B-4B8E-9E63-7268616361B7}"/>
              </a:ext>
            </a:extLst>
          </p:cNvPr>
          <p:cNvSpPr>
            <a:spLocks noGrp="1"/>
          </p:cNvSpPr>
          <p:nvPr>
            <p:ph type="ctrTitle"/>
          </p:nvPr>
        </p:nvSpPr>
        <p:spPr>
          <a:xfrm>
            <a:off x="515332" y="1696823"/>
            <a:ext cx="9144000" cy="1527143"/>
          </a:xfrm>
          <a:prstGeom prst="rect">
            <a:avLst/>
          </a:prstGeom>
        </p:spPr>
        <p:txBody>
          <a:bodyPr anchor="b">
            <a:normAutofit/>
          </a:bodyPr>
          <a:lstStyle>
            <a:lvl1pPr algn="l">
              <a:defRPr sz="5000" b="1">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8720E83E-C996-443B-A74B-CB58B89B7286}"/>
              </a:ext>
            </a:extLst>
          </p:cNvPr>
          <p:cNvSpPr>
            <a:spLocks noGrp="1"/>
          </p:cNvSpPr>
          <p:nvPr>
            <p:ph type="subTitle" idx="1"/>
          </p:nvPr>
        </p:nvSpPr>
        <p:spPr>
          <a:xfrm>
            <a:off x="515332" y="3329602"/>
            <a:ext cx="9144000" cy="1317812"/>
          </a:xfrm>
          <a:prstGeom prst="rect">
            <a:avLst/>
          </a:prstGeom>
        </p:spPr>
        <p:txBody>
          <a:bodyPr>
            <a:normAutofit/>
          </a:bodyPr>
          <a:lstStyle>
            <a:lvl1pPr marL="0" indent="0" algn="l">
              <a:buNone/>
              <a:defRPr sz="3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41375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3BCFED4-D300-47F1-94AC-49F3C68B6BD2}"/>
              </a:ext>
            </a:extLst>
          </p:cNvPr>
          <p:cNvSpPr>
            <a:spLocks noGrp="1"/>
          </p:cNvSpPr>
          <p:nvPr>
            <p:ph type="subTitle" idx="1" hasCustomPrompt="1"/>
          </p:nvPr>
        </p:nvSpPr>
        <p:spPr>
          <a:xfrm>
            <a:off x="1420306" y="2450553"/>
            <a:ext cx="9144000" cy="650866"/>
          </a:xfrm>
          <a:prstGeom prst="rect">
            <a:avLst/>
          </a:prstGeom>
        </p:spPr>
        <p:txBody>
          <a:bodyPr>
            <a:normAutofit/>
          </a:bodyPr>
          <a:lstStyle>
            <a:lvl1pPr marL="0" indent="0" algn="ctr">
              <a:buNone/>
              <a:defRPr sz="40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Shoalhaven</a:t>
            </a:r>
          </a:p>
        </p:txBody>
      </p:sp>
      <p:sp>
        <p:nvSpPr>
          <p:cNvPr id="6" name="Subtitle 2">
            <a:extLst>
              <a:ext uri="{FF2B5EF4-FFF2-40B4-BE49-F238E27FC236}">
                <a16:creationId xmlns:a16="http://schemas.microsoft.com/office/drawing/2014/main" id="{4862B34E-C066-48B2-8C42-4408B34DB365}"/>
              </a:ext>
            </a:extLst>
          </p:cNvPr>
          <p:cNvSpPr txBox="1">
            <a:spLocks/>
          </p:cNvSpPr>
          <p:nvPr userDrawn="1"/>
        </p:nvSpPr>
        <p:spPr>
          <a:xfrm>
            <a:off x="1431305" y="3234547"/>
            <a:ext cx="9144000" cy="650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A great place to live work and play</a:t>
            </a:r>
          </a:p>
        </p:txBody>
      </p:sp>
    </p:spTree>
    <p:extLst>
      <p:ext uri="{BB962C8B-B14F-4D97-AF65-F5344CB8AC3E}">
        <p14:creationId xmlns:p14="http://schemas.microsoft.com/office/powerpoint/2010/main" val="28103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738097-E580-46D1-9716-7A1D7A9258C3}"/>
              </a:ext>
            </a:extLst>
          </p:cNvPr>
          <p:cNvSpPr>
            <a:spLocks noGrp="1"/>
          </p:cNvSpPr>
          <p:nvPr>
            <p:ph type="ctrTitle"/>
          </p:nvPr>
        </p:nvSpPr>
        <p:spPr>
          <a:xfrm>
            <a:off x="515332" y="1901857"/>
            <a:ext cx="9144000" cy="1527143"/>
          </a:xfrm>
          <a:prstGeom prst="rect">
            <a:avLst/>
          </a:prstGeom>
        </p:spPr>
        <p:txBody>
          <a:bodyPr anchor="b">
            <a:normAutofit/>
          </a:bodyPr>
          <a:lstStyle>
            <a:lvl1pPr algn="l">
              <a:defRPr sz="5000" b="1">
                <a:solidFill>
                  <a:srgbClr val="2F2B4E"/>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endParaRPr lang="en-AU" dirty="0"/>
          </a:p>
        </p:txBody>
      </p:sp>
      <p:sp>
        <p:nvSpPr>
          <p:cNvPr id="8" name="Subtitle 2">
            <a:extLst>
              <a:ext uri="{FF2B5EF4-FFF2-40B4-BE49-F238E27FC236}">
                <a16:creationId xmlns:a16="http://schemas.microsoft.com/office/drawing/2014/main" id="{B5CC1E5E-77B4-44D9-9435-EB520FE4BDCF}"/>
              </a:ext>
            </a:extLst>
          </p:cNvPr>
          <p:cNvSpPr>
            <a:spLocks noGrp="1"/>
          </p:cNvSpPr>
          <p:nvPr>
            <p:ph type="subTitle" idx="1"/>
          </p:nvPr>
        </p:nvSpPr>
        <p:spPr>
          <a:xfrm>
            <a:off x="515332" y="3534636"/>
            <a:ext cx="9144000" cy="1317812"/>
          </a:xfrm>
          <a:prstGeom prst="rect">
            <a:avLst/>
          </a:prstGeom>
        </p:spPr>
        <p:txBody>
          <a:bodyPr>
            <a:normAutofit/>
          </a:bodyPr>
          <a:lstStyle>
            <a:lvl1pPr marL="0" indent="0" algn="l">
              <a:buNone/>
              <a:defRPr sz="3800">
                <a:solidFill>
                  <a:srgbClr val="2F2B4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82802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3D66-A1C7-4639-80C0-FF7ED60041EE}"/>
              </a:ext>
            </a:extLst>
          </p:cNvPr>
          <p:cNvSpPr>
            <a:spLocks noGrp="1"/>
          </p:cNvSpPr>
          <p:nvPr>
            <p:ph type="title"/>
          </p:nvPr>
        </p:nvSpPr>
        <p:spPr>
          <a:xfrm>
            <a:off x="395140" y="256718"/>
            <a:ext cx="9634981" cy="530421"/>
          </a:xfrm>
          <a:prstGeom prst="rect">
            <a:avLst/>
          </a:prstGeom>
        </p:spPr>
        <p:txBody>
          <a:bodyPr>
            <a:noAutofit/>
          </a:bodyPr>
          <a:lstStyle>
            <a:lvl1pPr>
              <a:defRPr sz="4000">
                <a:solidFill>
                  <a:srgbClr val="0076A8"/>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1B95B05-3BC4-4828-8EFA-753CF65DF14D}"/>
              </a:ext>
            </a:extLst>
          </p:cNvPr>
          <p:cNvSpPr>
            <a:spLocks noGrp="1"/>
          </p:cNvSpPr>
          <p:nvPr>
            <p:ph idx="1"/>
          </p:nvPr>
        </p:nvSpPr>
        <p:spPr>
          <a:xfrm>
            <a:off x="395140" y="1253330"/>
            <a:ext cx="10313709" cy="4817531"/>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1301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5E6EA-5720-4EC0-A493-D8DC9D3CAC34}"/>
              </a:ext>
            </a:extLst>
          </p:cNvPr>
          <p:cNvSpPr>
            <a:spLocks noGrp="1"/>
          </p:cNvSpPr>
          <p:nvPr>
            <p:ph sz="half" idx="1"/>
          </p:nvPr>
        </p:nvSpPr>
        <p:spPr>
          <a:xfrm>
            <a:off x="395140" y="1253330"/>
            <a:ext cx="5055124" cy="477039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FE17D925-3F91-4AAA-B5E2-A1EB22063CF6}"/>
              </a:ext>
            </a:extLst>
          </p:cNvPr>
          <p:cNvSpPr>
            <a:spLocks noGrp="1"/>
          </p:cNvSpPr>
          <p:nvPr>
            <p:ph sz="half" idx="2"/>
          </p:nvPr>
        </p:nvSpPr>
        <p:spPr>
          <a:xfrm>
            <a:off x="5729140" y="1253330"/>
            <a:ext cx="5055124" cy="477039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a:extLst>
              <a:ext uri="{FF2B5EF4-FFF2-40B4-BE49-F238E27FC236}">
                <a16:creationId xmlns:a16="http://schemas.microsoft.com/office/drawing/2014/main" id="{D4EF2632-5CBE-4E63-A4C7-367BF8BD8A7B}"/>
              </a:ext>
            </a:extLst>
          </p:cNvPr>
          <p:cNvSpPr>
            <a:spLocks noGrp="1"/>
          </p:cNvSpPr>
          <p:nvPr>
            <p:ph type="title"/>
          </p:nvPr>
        </p:nvSpPr>
        <p:spPr>
          <a:xfrm>
            <a:off x="395140" y="256718"/>
            <a:ext cx="9634981" cy="530421"/>
          </a:xfrm>
          <a:prstGeom prst="rect">
            <a:avLst/>
          </a:prstGeom>
        </p:spPr>
        <p:txBody>
          <a:bodyPr>
            <a:noAutofit/>
          </a:bodyPr>
          <a:lstStyle>
            <a:lvl1pPr>
              <a:defRPr sz="4000">
                <a:solidFill>
                  <a:srgbClr val="0076A8"/>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423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151FE3-8293-4C81-B3E2-37413BED3DE6}"/>
              </a:ext>
            </a:extLst>
          </p:cNvPr>
          <p:cNvSpPr>
            <a:spLocks noGrp="1"/>
          </p:cNvSpPr>
          <p:nvPr>
            <p:ph type="body" idx="1"/>
          </p:nvPr>
        </p:nvSpPr>
        <p:spPr>
          <a:xfrm>
            <a:off x="395140" y="1228677"/>
            <a:ext cx="5022550" cy="885880"/>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3871984-0585-4FE2-A0B2-845DC4442443}"/>
              </a:ext>
            </a:extLst>
          </p:cNvPr>
          <p:cNvSpPr>
            <a:spLocks noGrp="1"/>
          </p:cNvSpPr>
          <p:nvPr>
            <p:ph sz="half" idx="2"/>
          </p:nvPr>
        </p:nvSpPr>
        <p:spPr>
          <a:xfrm>
            <a:off x="395140" y="2052589"/>
            <a:ext cx="5022550" cy="396171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E01953CA-EA67-4158-A4F6-CB836132DEF6}"/>
              </a:ext>
            </a:extLst>
          </p:cNvPr>
          <p:cNvSpPr>
            <a:spLocks noGrp="1"/>
          </p:cNvSpPr>
          <p:nvPr>
            <p:ph type="body" sz="quarter" idx="3"/>
          </p:nvPr>
        </p:nvSpPr>
        <p:spPr>
          <a:xfrm>
            <a:off x="5727551" y="1228677"/>
            <a:ext cx="5047285" cy="885880"/>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1EDCE31-F5C9-4794-A521-76E7D7242F2B}"/>
              </a:ext>
            </a:extLst>
          </p:cNvPr>
          <p:cNvSpPr>
            <a:spLocks noGrp="1"/>
          </p:cNvSpPr>
          <p:nvPr>
            <p:ph sz="quarter" idx="4"/>
          </p:nvPr>
        </p:nvSpPr>
        <p:spPr>
          <a:xfrm>
            <a:off x="5727551" y="2052589"/>
            <a:ext cx="5047285" cy="396171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a:extLst>
              <a:ext uri="{FF2B5EF4-FFF2-40B4-BE49-F238E27FC236}">
                <a16:creationId xmlns:a16="http://schemas.microsoft.com/office/drawing/2014/main" id="{5E2898DD-B1F6-4E37-B8E1-94A64F1B5E93}"/>
              </a:ext>
            </a:extLst>
          </p:cNvPr>
          <p:cNvSpPr>
            <a:spLocks noGrp="1"/>
          </p:cNvSpPr>
          <p:nvPr>
            <p:ph type="title"/>
          </p:nvPr>
        </p:nvSpPr>
        <p:spPr>
          <a:xfrm>
            <a:off x="395140" y="256718"/>
            <a:ext cx="9634981" cy="530421"/>
          </a:xfrm>
          <a:prstGeom prst="rect">
            <a:avLst/>
          </a:prstGeom>
        </p:spPr>
        <p:txBody>
          <a:bodyPr>
            <a:noAutofit/>
          </a:bodyPr>
          <a:lstStyle>
            <a:lvl1pPr>
              <a:defRPr sz="4000">
                <a:solidFill>
                  <a:srgbClr val="0076A8"/>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39094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BF9452-4958-4F38-997F-18D6CB53BD45}"/>
              </a:ext>
            </a:extLst>
          </p:cNvPr>
          <p:cNvSpPr>
            <a:spLocks noGrp="1"/>
          </p:cNvSpPr>
          <p:nvPr>
            <p:ph type="title"/>
          </p:nvPr>
        </p:nvSpPr>
        <p:spPr>
          <a:xfrm>
            <a:off x="395140" y="256718"/>
            <a:ext cx="9634981" cy="530421"/>
          </a:xfrm>
          <a:prstGeom prst="rect">
            <a:avLst/>
          </a:prstGeom>
        </p:spPr>
        <p:txBody>
          <a:bodyPr>
            <a:noAutofit/>
          </a:bodyPr>
          <a:lstStyle>
            <a:lvl1pPr>
              <a:defRPr sz="4000">
                <a:solidFill>
                  <a:srgbClr val="0076A8"/>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7" name="Picture Placeholder 2">
            <a:extLst>
              <a:ext uri="{FF2B5EF4-FFF2-40B4-BE49-F238E27FC236}">
                <a16:creationId xmlns:a16="http://schemas.microsoft.com/office/drawing/2014/main" id="{166BF2DF-8C11-43B6-A443-C24F0F791A12}"/>
              </a:ext>
            </a:extLst>
          </p:cNvPr>
          <p:cNvSpPr>
            <a:spLocks noGrp="1"/>
          </p:cNvSpPr>
          <p:nvPr>
            <p:ph type="pic" idx="1"/>
          </p:nvPr>
        </p:nvSpPr>
        <p:spPr>
          <a:xfrm>
            <a:off x="772998" y="1119400"/>
            <a:ext cx="10096107"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377127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ED83-4BD7-4BBE-BC88-75688AB1A3B5}"/>
              </a:ext>
            </a:extLst>
          </p:cNvPr>
          <p:cNvSpPr>
            <a:spLocks noGrp="1"/>
          </p:cNvSpPr>
          <p:nvPr>
            <p:ph type="title"/>
          </p:nvPr>
        </p:nvSpPr>
        <p:spPr>
          <a:xfrm>
            <a:off x="472142" y="1189494"/>
            <a:ext cx="10246134" cy="988098"/>
          </a:xfrm>
          <a:prstGeom prst="rect">
            <a:avLst/>
          </a:prstGeom>
        </p:spPr>
        <p:txBody>
          <a:bodyPr anchor="b"/>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a:extLst>
              <a:ext uri="{FF2B5EF4-FFF2-40B4-BE49-F238E27FC236}">
                <a16:creationId xmlns:a16="http://schemas.microsoft.com/office/drawing/2014/main" id="{B8BC71A4-13CA-42A6-BF92-EA3B1CEC4EBF}"/>
              </a:ext>
            </a:extLst>
          </p:cNvPr>
          <p:cNvSpPr>
            <a:spLocks noGrp="1"/>
          </p:cNvSpPr>
          <p:nvPr>
            <p:ph type="body" sz="half" idx="2"/>
          </p:nvPr>
        </p:nvSpPr>
        <p:spPr>
          <a:xfrm>
            <a:off x="472142" y="2300140"/>
            <a:ext cx="10246134" cy="376129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82A25D32-638E-4915-ABFB-3A7C6C2BB58E}"/>
              </a:ext>
            </a:extLst>
          </p:cNvPr>
          <p:cNvSpPr txBox="1">
            <a:spLocks/>
          </p:cNvSpPr>
          <p:nvPr userDrawn="1"/>
        </p:nvSpPr>
        <p:spPr>
          <a:xfrm>
            <a:off x="395140" y="256718"/>
            <a:ext cx="9634981" cy="53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076A8"/>
                </a:solidFill>
                <a:latin typeface="Arial" panose="020B0604020202020204" pitchFamily="34" charset="0"/>
                <a:ea typeface="+mj-ea"/>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66290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650F-6501-4FC7-869A-EF2E757BFBBD}"/>
              </a:ext>
            </a:extLst>
          </p:cNvPr>
          <p:cNvSpPr>
            <a:spLocks noGrp="1"/>
          </p:cNvSpPr>
          <p:nvPr>
            <p:ph type="title"/>
          </p:nvPr>
        </p:nvSpPr>
        <p:spPr>
          <a:xfrm>
            <a:off x="528703" y="1119400"/>
            <a:ext cx="4392089" cy="1069975"/>
          </a:xfrm>
          <a:prstGeom prst="rect">
            <a:avLst/>
          </a:prstGeom>
        </p:spPr>
        <p:txBody>
          <a:bodyPr anchor="b"/>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25715809-3654-4F83-AD22-D60FFC2E9C3D}"/>
              </a:ext>
            </a:extLst>
          </p:cNvPr>
          <p:cNvSpPr>
            <a:spLocks noGrp="1"/>
          </p:cNvSpPr>
          <p:nvPr>
            <p:ph type="pic" idx="1"/>
          </p:nvPr>
        </p:nvSpPr>
        <p:spPr>
          <a:xfrm>
            <a:off x="5180012" y="1119400"/>
            <a:ext cx="568909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8A20451-594F-496D-950B-3D2B94A68B4F}"/>
              </a:ext>
            </a:extLst>
          </p:cNvPr>
          <p:cNvSpPr>
            <a:spLocks noGrp="1"/>
          </p:cNvSpPr>
          <p:nvPr>
            <p:ph type="body" sz="half" idx="2"/>
          </p:nvPr>
        </p:nvSpPr>
        <p:spPr>
          <a:xfrm>
            <a:off x="528703" y="2290712"/>
            <a:ext cx="4392089" cy="3710251"/>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3E62806D-27A0-4345-A52C-F9ADF881FE2D}"/>
              </a:ext>
            </a:extLst>
          </p:cNvPr>
          <p:cNvSpPr txBox="1">
            <a:spLocks/>
          </p:cNvSpPr>
          <p:nvPr userDrawn="1"/>
        </p:nvSpPr>
        <p:spPr>
          <a:xfrm>
            <a:off x="395140" y="256718"/>
            <a:ext cx="9634981" cy="53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076A8"/>
                </a:solidFill>
                <a:latin typeface="Arial" panose="020B0604020202020204" pitchFamily="34" charset="0"/>
                <a:ea typeface="+mj-ea"/>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60882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178668-10D0-401E-90B0-70445EBEEDBF}"/>
              </a:ext>
            </a:extLst>
          </p:cNvPr>
          <p:cNvSpPr txBox="1">
            <a:spLocks/>
          </p:cNvSpPr>
          <p:nvPr userDrawn="1"/>
        </p:nvSpPr>
        <p:spPr>
          <a:xfrm>
            <a:off x="395140" y="256718"/>
            <a:ext cx="9634981" cy="530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076A8"/>
                </a:solidFill>
                <a:latin typeface="Arial" panose="020B0604020202020204" pitchFamily="34" charset="0"/>
                <a:ea typeface="+mj-ea"/>
                <a:cs typeface="Arial" panose="020B0604020202020204" pitchFamily="34" charset="0"/>
              </a:defRPr>
            </a:lvl1pPr>
          </a:lstStyle>
          <a:p>
            <a:r>
              <a:rPr lang="en-US" dirty="0"/>
              <a:t>Click to edit Master title style</a:t>
            </a:r>
            <a:endParaRPr lang="en-AU" dirty="0"/>
          </a:p>
        </p:txBody>
      </p:sp>
      <p:sp>
        <p:nvSpPr>
          <p:cNvPr id="5" name="Title 1">
            <a:extLst>
              <a:ext uri="{FF2B5EF4-FFF2-40B4-BE49-F238E27FC236}">
                <a16:creationId xmlns:a16="http://schemas.microsoft.com/office/drawing/2014/main" id="{2286E26D-5A88-46B9-9ACC-86B1E1E29600}"/>
              </a:ext>
            </a:extLst>
          </p:cNvPr>
          <p:cNvSpPr>
            <a:spLocks noGrp="1"/>
          </p:cNvSpPr>
          <p:nvPr>
            <p:ph type="title" hasCustomPrompt="1"/>
          </p:nvPr>
        </p:nvSpPr>
        <p:spPr>
          <a:xfrm>
            <a:off x="754144" y="1480008"/>
            <a:ext cx="10567448" cy="4185500"/>
          </a:xfrm>
          <a:prstGeom prst="rect">
            <a:avLst/>
          </a:prstGeom>
        </p:spPr>
        <p:txBody>
          <a:bodyPr anchor="t"/>
          <a:lstStyle>
            <a:lvl1pPr marL="457200" indent="-457200">
              <a:buFont typeface="Arial" panose="020B0604020202020204" pitchFamily="34" charset="0"/>
              <a:buChar char="•"/>
              <a:defRPr sz="3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br>
              <a:rPr lang="en-US" dirty="0"/>
            </a:br>
            <a:br>
              <a:rPr lang="en-US" dirty="0"/>
            </a:br>
            <a:endParaRPr lang="en-AU" dirty="0"/>
          </a:p>
        </p:txBody>
      </p:sp>
    </p:spTree>
    <p:extLst>
      <p:ext uri="{BB962C8B-B14F-4D97-AF65-F5344CB8AC3E}">
        <p14:creationId xmlns:p14="http://schemas.microsoft.com/office/powerpoint/2010/main" val="10510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0245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6" r:id="rId7"/>
    <p:sldLayoutId id="2147483657" r:id="rId8"/>
    <p:sldLayoutId id="2147483658"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hoalhaven.nsw.gov.au/Services/Book-a-Facilit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shoalhaven.nsw.gov.au/Services/Deputatio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shoalhaven.nsw.gov.au/My-Council/News/Coronavirus-COVID-19-Community-Informat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mailto:Troy.punnett@shoalhaven.nsw.gov.a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Jatish.singh@shoalhaven.nsw.gov.au" TargetMode="External"/><Relationship Id="rId5" Type="http://schemas.openxmlformats.org/officeDocument/2006/relationships/hyperlink" Target="mailto:Melissa.dunn@shoalhaven.nsw.gov.au" TargetMode="External"/><Relationship Id="rId4" Type="http://schemas.openxmlformats.org/officeDocument/2006/relationships/hyperlink" Target="mailto:Phil.critchley@shoalhaven.nsw.gov.a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oalhaven.nsw.gov.au/Projects-Engagement/Major-Projects-Work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F36B-65F6-45DC-8499-B8A728AE9BB3}"/>
              </a:ext>
            </a:extLst>
          </p:cNvPr>
          <p:cNvSpPr>
            <a:spLocks noGrp="1"/>
          </p:cNvSpPr>
          <p:nvPr>
            <p:ph type="ctrTitle"/>
          </p:nvPr>
        </p:nvSpPr>
        <p:spPr/>
        <p:txBody>
          <a:bodyPr/>
          <a:lstStyle/>
          <a:p>
            <a:r>
              <a:rPr lang="en-AU" dirty="0"/>
              <a:t>CCB Executive Webinar</a:t>
            </a:r>
          </a:p>
        </p:txBody>
      </p:sp>
      <p:sp>
        <p:nvSpPr>
          <p:cNvPr id="3" name="Subtitle 2">
            <a:extLst>
              <a:ext uri="{FF2B5EF4-FFF2-40B4-BE49-F238E27FC236}">
                <a16:creationId xmlns:a16="http://schemas.microsoft.com/office/drawing/2014/main" id="{4404B6FB-BF79-458D-8E5A-A1C747BB81B8}"/>
              </a:ext>
            </a:extLst>
          </p:cNvPr>
          <p:cNvSpPr>
            <a:spLocks noGrp="1"/>
          </p:cNvSpPr>
          <p:nvPr>
            <p:ph type="subTitle" idx="1"/>
          </p:nvPr>
        </p:nvSpPr>
        <p:spPr/>
        <p:txBody>
          <a:bodyPr/>
          <a:lstStyle/>
          <a:p>
            <a:r>
              <a:rPr lang="en-AU" dirty="0"/>
              <a:t>Starting shortly</a:t>
            </a:r>
          </a:p>
        </p:txBody>
      </p:sp>
    </p:spTree>
    <p:extLst>
      <p:ext uri="{BB962C8B-B14F-4D97-AF65-F5344CB8AC3E}">
        <p14:creationId xmlns:p14="http://schemas.microsoft.com/office/powerpoint/2010/main" val="142975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F36B-65F6-45DC-8499-B8A728AE9BB3}"/>
              </a:ext>
            </a:extLst>
          </p:cNvPr>
          <p:cNvSpPr>
            <a:spLocks noGrp="1"/>
          </p:cNvSpPr>
          <p:nvPr>
            <p:ph type="ctrTitle"/>
          </p:nvPr>
        </p:nvSpPr>
        <p:spPr/>
        <p:txBody>
          <a:bodyPr/>
          <a:lstStyle/>
          <a:p>
            <a:r>
              <a:rPr lang="en-AU" dirty="0"/>
              <a:t>Open for Business</a:t>
            </a:r>
          </a:p>
        </p:txBody>
      </p:sp>
      <p:sp>
        <p:nvSpPr>
          <p:cNvPr id="3" name="Subtitle 2">
            <a:extLst>
              <a:ext uri="{FF2B5EF4-FFF2-40B4-BE49-F238E27FC236}">
                <a16:creationId xmlns:a16="http://schemas.microsoft.com/office/drawing/2014/main" id="{4404B6FB-BF79-458D-8E5A-A1C747BB81B8}"/>
              </a:ext>
            </a:extLst>
          </p:cNvPr>
          <p:cNvSpPr>
            <a:spLocks noGrp="1"/>
          </p:cNvSpPr>
          <p:nvPr>
            <p:ph type="subTitle" idx="1"/>
          </p:nvPr>
        </p:nvSpPr>
        <p:spPr>
          <a:xfrm>
            <a:off x="515332" y="3534635"/>
            <a:ext cx="10457468" cy="2310687"/>
          </a:xfrm>
        </p:spPr>
        <p:txBody>
          <a:bodyPr/>
          <a:lstStyle/>
          <a:p>
            <a:r>
              <a:rPr lang="en-AU" dirty="0"/>
              <a:t>Working and Connecting Safely During COVID</a:t>
            </a:r>
          </a:p>
          <a:p>
            <a:r>
              <a:rPr lang="en-AU" dirty="0"/>
              <a:t>Presented by Jane Lewis</a:t>
            </a:r>
          </a:p>
        </p:txBody>
      </p:sp>
    </p:spTree>
    <p:extLst>
      <p:ext uri="{BB962C8B-B14F-4D97-AF65-F5344CB8AC3E}">
        <p14:creationId xmlns:p14="http://schemas.microsoft.com/office/powerpoint/2010/main" val="80623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0247-990E-4A88-AB2F-55E6873B3638}"/>
              </a:ext>
            </a:extLst>
          </p:cNvPr>
          <p:cNvSpPr>
            <a:spLocks noGrp="1"/>
          </p:cNvSpPr>
          <p:nvPr>
            <p:ph type="title"/>
          </p:nvPr>
        </p:nvSpPr>
        <p:spPr/>
        <p:txBody>
          <a:bodyPr/>
          <a:lstStyle/>
          <a:p>
            <a:r>
              <a:rPr lang="en-AU" dirty="0"/>
              <a:t>COVID and Business as “New Normal”</a:t>
            </a:r>
          </a:p>
        </p:txBody>
      </p:sp>
      <p:sp>
        <p:nvSpPr>
          <p:cNvPr id="3" name="Content Placeholder 2">
            <a:extLst>
              <a:ext uri="{FF2B5EF4-FFF2-40B4-BE49-F238E27FC236}">
                <a16:creationId xmlns:a16="http://schemas.microsoft.com/office/drawing/2014/main" id="{653B9B5C-3D0A-4137-AC1A-C59D10A831E7}"/>
              </a:ext>
            </a:extLst>
          </p:cNvPr>
          <p:cNvSpPr>
            <a:spLocks noGrp="1"/>
          </p:cNvSpPr>
          <p:nvPr>
            <p:ph idx="1"/>
          </p:nvPr>
        </p:nvSpPr>
        <p:spPr>
          <a:xfrm>
            <a:off x="395141" y="1184963"/>
            <a:ext cx="5759170" cy="4817531"/>
          </a:xfrm>
        </p:spPr>
        <p:txBody>
          <a:bodyPr/>
          <a:lstStyle/>
          <a:p>
            <a:pPr marL="0" indent="0">
              <a:buNone/>
            </a:pPr>
            <a:r>
              <a:rPr lang="en-AU" sz="2200" dirty="0">
                <a:effectLst/>
                <a:latin typeface="Arial" panose="020B0604020202020204" pitchFamily="34" charset="0"/>
                <a:ea typeface="Calibri" panose="020F0502020204030204" pitchFamily="34" charset="0"/>
              </a:rPr>
              <a:t>Council has: </a:t>
            </a:r>
          </a:p>
          <a:p>
            <a:r>
              <a:rPr lang="en-AU" sz="2200" dirty="0">
                <a:ea typeface="Calibri" panose="020F0502020204030204" pitchFamily="34" charset="0"/>
              </a:rPr>
              <a:t>S</a:t>
            </a:r>
            <a:r>
              <a:rPr lang="en-AU" sz="2200" dirty="0">
                <a:effectLst/>
                <a:latin typeface="Arial" panose="020B0604020202020204" pitchFamily="34" charset="0"/>
                <a:ea typeface="Calibri" panose="020F0502020204030204" pitchFamily="34" charset="0"/>
              </a:rPr>
              <a:t>upported CCBs since Bushfires/COVID</a:t>
            </a:r>
          </a:p>
          <a:p>
            <a:r>
              <a:rPr lang="en-AU" sz="2200" dirty="0">
                <a:ea typeface="Calibri" panose="020F0502020204030204" pitchFamily="34" charset="0"/>
              </a:rPr>
              <a:t>Frequent phone calls were made to CCBS</a:t>
            </a:r>
            <a:endParaRPr lang="en-AU" sz="2200" dirty="0">
              <a:effectLst/>
              <a:latin typeface="Arial" panose="020B0604020202020204" pitchFamily="34" charset="0"/>
              <a:ea typeface="Calibri" panose="020F0502020204030204" pitchFamily="34" charset="0"/>
            </a:endParaRPr>
          </a:p>
          <a:p>
            <a:r>
              <a:rPr lang="en-AU" sz="2200" dirty="0">
                <a:ea typeface="Calibri" panose="020F0502020204030204" pitchFamily="34" charset="0"/>
              </a:rPr>
              <a:t>Discontinued the regular Familiarity Tours</a:t>
            </a:r>
          </a:p>
          <a:p>
            <a:r>
              <a:rPr lang="en-AU" sz="2200" dirty="0">
                <a:ea typeface="Calibri" panose="020F0502020204030204" pitchFamily="34" charset="0"/>
              </a:rPr>
              <a:t>Moved the CCB Executive Meeting online</a:t>
            </a:r>
          </a:p>
          <a:p>
            <a:r>
              <a:rPr lang="en-AU" sz="2200" dirty="0">
                <a:ea typeface="Calibri" panose="020F0502020204030204" pitchFamily="34" charset="0"/>
              </a:rPr>
              <a:t>Staff are still here to help and support you</a:t>
            </a:r>
          </a:p>
          <a:p>
            <a:r>
              <a:rPr lang="en-AU" sz="2200" dirty="0">
                <a:effectLst/>
                <a:latin typeface="Arial" panose="020B0604020202020204" pitchFamily="34" charset="0"/>
                <a:ea typeface="Calibri" panose="020F0502020204030204" pitchFamily="34" charset="0"/>
              </a:rPr>
              <a:t>Dedicated CCBs page on our website</a:t>
            </a:r>
          </a:p>
          <a:p>
            <a:r>
              <a:rPr lang="en-AU" sz="2200" dirty="0">
                <a:ea typeface="Calibri" panose="020F0502020204030204" pitchFamily="34" charset="0"/>
                <a:hlinkClick r:id="rId3"/>
              </a:rPr>
              <a:t>Online Booking Facility </a:t>
            </a:r>
            <a:r>
              <a:rPr lang="en-AU" sz="2200" dirty="0">
                <a:ea typeface="Calibri" panose="020F0502020204030204" pitchFamily="34" charset="0"/>
              </a:rPr>
              <a:t>for Community Venues</a:t>
            </a:r>
          </a:p>
        </p:txBody>
      </p:sp>
      <p:pic>
        <p:nvPicPr>
          <p:cNvPr id="6" name="Picture 5">
            <a:extLst>
              <a:ext uri="{FF2B5EF4-FFF2-40B4-BE49-F238E27FC236}">
                <a16:creationId xmlns:a16="http://schemas.microsoft.com/office/drawing/2014/main" id="{1EEB4930-EAD1-4A62-B48E-A25E0F8C761B}"/>
              </a:ext>
            </a:extLst>
          </p:cNvPr>
          <p:cNvPicPr>
            <a:picLocks noChangeAspect="1"/>
          </p:cNvPicPr>
          <p:nvPr/>
        </p:nvPicPr>
        <p:blipFill>
          <a:blip r:embed="rId4"/>
          <a:stretch>
            <a:fillRect/>
          </a:stretch>
        </p:blipFill>
        <p:spPr>
          <a:xfrm>
            <a:off x="6464125" y="1184963"/>
            <a:ext cx="5017559" cy="3707062"/>
          </a:xfrm>
          <a:prstGeom prst="rect">
            <a:avLst/>
          </a:prstGeom>
        </p:spPr>
      </p:pic>
    </p:spTree>
    <p:extLst>
      <p:ext uri="{BB962C8B-B14F-4D97-AF65-F5344CB8AC3E}">
        <p14:creationId xmlns:p14="http://schemas.microsoft.com/office/powerpoint/2010/main" val="117329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4DD1-5BD4-45DB-B45F-BFCB30EC84D7}"/>
              </a:ext>
            </a:extLst>
          </p:cNvPr>
          <p:cNvSpPr>
            <a:spLocks noGrp="1"/>
          </p:cNvSpPr>
          <p:nvPr>
            <p:ph type="title"/>
          </p:nvPr>
        </p:nvSpPr>
        <p:spPr>
          <a:xfrm>
            <a:off x="395140" y="256718"/>
            <a:ext cx="10397038" cy="530421"/>
          </a:xfrm>
        </p:spPr>
        <p:txBody>
          <a:bodyPr/>
          <a:lstStyle/>
          <a:p>
            <a:r>
              <a:rPr lang="en-AU" sz="3600" dirty="0"/>
              <a:t>Customer Service and How We Are Working</a:t>
            </a:r>
          </a:p>
        </p:txBody>
      </p:sp>
      <p:sp>
        <p:nvSpPr>
          <p:cNvPr id="3" name="Content Placeholder 2">
            <a:extLst>
              <a:ext uri="{FF2B5EF4-FFF2-40B4-BE49-F238E27FC236}">
                <a16:creationId xmlns:a16="http://schemas.microsoft.com/office/drawing/2014/main" id="{2CAEB038-68AA-4D23-8CED-807443D121EA}"/>
              </a:ext>
            </a:extLst>
          </p:cNvPr>
          <p:cNvSpPr>
            <a:spLocks noGrp="1"/>
          </p:cNvSpPr>
          <p:nvPr>
            <p:ph idx="1"/>
          </p:nvPr>
        </p:nvSpPr>
        <p:spPr>
          <a:xfrm>
            <a:off x="395141" y="1168596"/>
            <a:ext cx="8245939" cy="4817531"/>
          </a:xfrm>
        </p:spPr>
        <p:txBody>
          <a:bodyPr/>
          <a:lstStyle/>
          <a:p>
            <a:r>
              <a:rPr lang="en-AU" sz="2200" dirty="0"/>
              <a:t>Observing the most recent advice from NSW Health and Safe Work NSW our businesses and services are registered as COVID Safe.</a:t>
            </a:r>
          </a:p>
          <a:p>
            <a:r>
              <a:rPr lang="en-US" sz="2200" dirty="0">
                <a:solidFill>
                  <a:srgbClr val="000000"/>
                </a:solidFill>
                <a:effectLst/>
                <a:latin typeface="Arial" panose="020B0604020202020204" pitchFamily="34" charset="0"/>
                <a:ea typeface="Calibri" panose="020F0502020204030204" pitchFamily="34" charset="0"/>
              </a:rPr>
              <a:t>Relevant areas of Council have registered and implemented a COVID-19 Safety Plan as required by NSW Health</a:t>
            </a:r>
            <a:endParaRPr lang="en-AU" sz="2200" dirty="0"/>
          </a:p>
          <a:p>
            <a:r>
              <a:rPr lang="en-AU" sz="2200" dirty="0"/>
              <a:t>The </a:t>
            </a:r>
            <a:r>
              <a:rPr lang="en-AU" sz="2200" dirty="0">
                <a:hlinkClick r:id="rId3"/>
              </a:rPr>
              <a:t>deputations</a:t>
            </a:r>
            <a:r>
              <a:rPr lang="en-AU" sz="2200" dirty="0"/>
              <a:t> process has changed</a:t>
            </a:r>
          </a:p>
          <a:p>
            <a:r>
              <a:rPr lang="en-AU" sz="2200" dirty="0">
                <a:effectLst/>
                <a:latin typeface="Arial" panose="020B0604020202020204" pitchFamily="34" charset="0"/>
                <a:ea typeface="Times New Roman" panose="02020603050405020304" pitchFamily="18" charset="0"/>
              </a:rPr>
              <a:t>Dedicated page on </a:t>
            </a:r>
            <a:r>
              <a:rPr lang="en-AU" sz="2200" u="sng" dirty="0">
                <a:solidFill>
                  <a:srgbClr val="0563C1"/>
                </a:solidFill>
                <a:effectLst/>
                <a:latin typeface="Arial" panose="020B0604020202020204" pitchFamily="34" charset="0"/>
                <a:ea typeface="Times New Roman" panose="02020603050405020304" pitchFamily="18" charset="0"/>
                <a:hlinkClick r:id="rId4"/>
              </a:rPr>
              <a:t>Council’s website titled Coronavirus (COVID-19) - Community Information including links to NSW Health</a:t>
            </a:r>
            <a:endParaRPr lang="en-AU" sz="2200" dirty="0">
              <a:effectLst/>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en-US" sz="2200" dirty="0">
                <a:effectLst/>
                <a:latin typeface="Arial" panose="020B0604020202020204" pitchFamily="34" charset="0"/>
                <a:ea typeface="Times New Roman" panose="02020603050405020304" pitchFamily="18" charset="0"/>
              </a:rPr>
              <a:t>Facebook and Web Chat for Customer Service </a:t>
            </a:r>
          </a:p>
          <a:p>
            <a:endParaRPr lang="en-AU" sz="2200" dirty="0"/>
          </a:p>
        </p:txBody>
      </p:sp>
      <p:pic>
        <p:nvPicPr>
          <p:cNvPr id="5" name="Content Placeholder 4">
            <a:extLst>
              <a:ext uri="{FF2B5EF4-FFF2-40B4-BE49-F238E27FC236}">
                <a16:creationId xmlns:a16="http://schemas.microsoft.com/office/drawing/2014/main" id="{2C7C3E93-08B4-4A4D-97A5-AE0F217ED71E}"/>
              </a:ext>
            </a:extLst>
          </p:cNvPr>
          <p:cNvPicPr>
            <a:picLocks noChangeAspect="1"/>
          </p:cNvPicPr>
          <p:nvPr/>
        </p:nvPicPr>
        <p:blipFill rotWithShape="1">
          <a:blip r:embed="rId5"/>
          <a:srcRect l="55377" t="16029" r="1260" b="21754"/>
          <a:stretch/>
        </p:blipFill>
        <p:spPr>
          <a:xfrm>
            <a:off x="8666595" y="1007804"/>
            <a:ext cx="3182022" cy="2569558"/>
          </a:xfrm>
          <a:prstGeom prst="rect">
            <a:avLst/>
          </a:prstGeom>
        </p:spPr>
      </p:pic>
      <p:pic>
        <p:nvPicPr>
          <p:cNvPr id="4" name="Picture 3">
            <a:extLst>
              <a:ext uri="{FF2B5EF4-FFF2-40B4-BE49-F238E27FC236}">
                <a16:creationId xmlns:a16="http://schemas.microsoft.com/office/drawing/2014/main" id="{648E5F68-CF3C-42DF-9AB3-38BFC5D1C4BC}"/>
              </a:ext>
            </a:extLst>
          </p:cNvPr>
          <p:cNvPicPr>
            <a:picLocks noChangeAspect="1"/>
          </p:cNvPicPr>
          <p:nvPr/>
        </p:nvPicPr>
        <p:blipFill rotWithShape="1">
          <a:blip r:embed="rId6"/>
          <a:srcRect l="7742" t="2603" r="5187" b="2926"/>
          <a:stretch/>
        </p:blipFill>
        <p:spPr>
          <a:xfrm>
            <a:off x="9346660" y="3798028"/>
            <a:ext cx="1792563" cy="1780423"/>
          </a:xfrm>
          <a:prstGeom prst="rect">
            <a:avLst/>
          </a:prstGeom>
        </p:spPr>
      </p:pic>
    </p:spTree>
    <p:extLst>
      <p:ext uri="{BB962C8B-B14F-4D97-AF65-F5344CB8AC3E}">
        <p14:creationId xmlns:p14="http://schemas.microsoft.com/office/powerpoint/2010/main" val="35651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199447-8DE8-4E13-AEAE-5E70E8DDA317}"/>
              </a:ext>
            </a:extLst>
          </p:cNvPr>
          <p:cNvPicPr>
            <a:picLocks noGrp="1" noChangeAspect="1"/>
          </p:cNvPicPr>
          <p:nvPr>
            <p:ph sz="half" idx="1"/>
          </p:nvPr>
        </p:nvPicPr>
        <p:blipFill rotWithShape="1">
          <a:blip r:embed="rId3"/>
          <a:srcRect l="12038" r="18286" b="-2"/>
          <a:stretch/>
        </p:blipFill>
        <p:spPr>
          <a:xfrm>
            <a:off x="375812" y="1283994"/>
            <a:ext cx="2907527" cy="2708296"/>
          </a:xfrm>
          <a:prstGeom prst="rect">
            <a:avLst/>
          </a:prstGeom>
        </p:spPr>
      </p:pic>
      <p:pic>
        <p:nvPicPr>
          <p:cNvPr id="12" name="Content Placeholder 3">
            <a:extLst>
              <a:ext uri="{FF2B5EF4-FFF2-40B4-BE49-F238E27FC236}">
                <a16:creationId xmlns:a16="http://schemas.microsoft.com/office/drawing/2014/main" id="{19007ED1-110C-4C12-9701-AC7F7BC6F449}"/>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5956" t="8109" r="10676"/>
          <a:stretch/>
        </p:blipFill>
        <p:spPr>
          <a:xfrm>
            <a:off x="3432645" y="1283994"/>
            <a:ext cx="4411098" cy="2708296"/>
          </a:xfrm>
          <a:prstGeom prst="rect">
            <a:avLst/>
          </a:prstGeom>
        </p:spPr>
      </p:pic>
      <p:pic>
        <p:nvPicPr>
          <p:cNvPr id="5" name="Picture 4" descr="A picture containing table, room, refrigerator&#10;&#10;Description automatically generated">
            <a:extLst>
              <a:ext uri="{FF2B5EF4-FFF2-40B4-BE49-F238E27FC236}">
                <a16:creationId xmlns:a16="http://schemas.microsoft.com/office/drawing/2014/main" id="{A18A02CC-3FBC-420D-B415-BD7AE9BFBEB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16000"/>
                    </a14:imgEffect>
                    <a14:imgEffect>
                      <a14:brightnessContrast contrast="40000"/>
                    </a14:imgEffect>
                  </a14:imgLayer>
                </a14:imgProps>
              </a:ext>
              <a:ext uri="{28A0092B-C50C-407E-A947-70E740481C1C}">
                <a14:useLocalDpi xmlns:a14="http://schemas.microsoft.com/office/drawing/2010/main" val="0"/>
              </a:ext>
            </a:extLst>
          </a:blip>
          <a:srcRect r="35594"/>
          <a:stretch/>
        </p:blipFill>
        <p:spPr>
          <a:xfrm rot="5400000">
            <a:off x="7999539" y="1363020"/>
            <a:ext cx="2722857" cy="2564806"/>
          </a:xfrm>
          <a:prstGeom prst="rect">
            <a:avLst/>
          </a:prstGeom>
        </p:spPr>
      </p:pic>
      <p:sp>
        <p:nvSpPr>
          <p:cNvPr id="2" name="Title 1">
            <a:extLst>
              <a:ext uri="{FF2B5EF4-FFF2-40B4-BE49-F238E27FC236}">
                <a16:creationId xmlns:a16="http://schemas.microsoft.com/office/drawing/2014/main" id="{36A88E10-1FCE-401A-95FB-5CC93F530F05}"/>
              </a:ext>
            </a:extLst>
          </p:cNvPr>
          <p:cNvSpPr>
            <a:spLocks noGrp="1"/>
          </p:cNvSpPr>
          <p:nvPr>
            <p:ph type="title"/>
          </p:nvPr>
        </p:nvSpPr>
        <p:spPr>
          <a:xfrm>
            <a:off x="395140" y="256718"/>
            <a:ext cx="9634981" cy="530421"/>
          </a:xfrm>
        </p:spPr>
        <p:txBody>
          <a:bodyPr>
            <a:noAutofit/>
          </a:bodyPr>
          <a:lstStyle/>
          <a:p>
            <a:r>
              <a:rPr lang="en-AU" sz="3600" dirty="0"/>
              <a:t>Customer Service and How We Are Working</a:t>
            </a:r>
          </a:p>
        </p:txBody>
      </p:sp>
      <p:pic>
        <p:nvPicPr>
          <p:cNvPr id="3" name="Picture 2">
            <a:extLst>
              <a:ext uri="{FF2B5EF4-FFF2-40B4-BE49-F238E27FC236}">
                <a16:creationId xmlns:a16="http://schemas.microsoft.com/office/drawing/2014/main" id="{C3D139A4-0296-4418-A76B-ED2708E1B9A3}"/>
              </a:ext>
            </a:extLst>
          </p:cNvPr>
          <p:cNvPicPr>
            <a:picLocks noChangeAspect="1"/>
          </p:cNvPicPr>
          <p:nvPr/>
        </p:nvPicPr>
        <p:blipFill>
          <a:blip r:embed="rId8"/>
          <a:stretch>
            <a:fillRect/>
          </a:stretch>
        </p:blipFill>
        <p:spPr>
          <a:xfrm>
            <a:off x="-62238" y="4289023"/>
            <a:ext cx="8820150" cy="1400175"/>
          </a:xfrm>
          <a:prstGeom prst="rect">
            <a:avLst/>
          </a:prstGeom>
        </p:spPr>
      </p:pic>
    </p:spTree>
    <p:extLst>
      <p:ext uri="{BB962C8B-B14F-4D97-AF65-F5344CB8AC3E}">
        <p14:creationId xmlns:p14="http://schemas.microsoft.com/office/powerpoint/2010/main" val="327647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0247-990E-4A88-AB2F-55E6873B3638}"/>
              </a:ext>
            </a:extLst>
          </p:cNvPr>
          <p:cNvSpPr>
            <a:spLocks noGrp="1"/>
          </p:cNvSpPr>
          <p:nvPr>
            <p:ph type="title"/>
          </p:nvPr>
        </p:nvSpPr>
        <p:spPr/>
        <p:txBody>
          <a:bodyPr/>
          <a:lstStyle/>
          <a:p>
            <a:r>
              <a:rPr lang="en-AU" dirty="0"/>
              <a:t>Council’s District Engineers</a:t>
            </a:r>
          </a:p>
        </p:txBody>
      </p:sp>
      <p:sp>
        <p:nvSpPr>
          <p:cNvPr id="3" name="Content Placeholder 2">
            <a:extLst>
              <a:ext uri="{FF2B5EF4-FFF2-40B4-BE49-F238E27FC236}">
                <a16:creationId xmlns:a16="http://schemas.microsoft.com/office/drawing/2014/main" id="{653B9B5C-3D0A-4137-AC1A-C59D10A831E7}"/>
              </a:ext>
            </a:extLst>
          </p:cNvPr>
          <p:cNvSpPr>
            <a:spLocks noGrp="1"/>
          </p:cNvSpPr>
          <p:nvPr>
            <p:ph idx="1"/>
          </p:nvPr>
        </p:nvSpPr>
        <p:spPr>
          <a:xfrm>
            <a:off x="395140" y="1202055"/>
            <a:ext cx="7714819" cy="4817531"/>
          </a:xfrm>
        </p:spPr>
        <p:txBody>
          <a:bodyPr/>
          <a:lstStyle/>
          <a:p>
            <a:r>
              <a:rPr lang="en-AU" sz="2200" dirty="0">
                <a:effectLst/>
                <a:ea typeface="Calibri" panose="020F0502020204030204" pitchFamily="34" charset="0"/>
              </a:rPr>
              <a:t>There are four District Engineers</a:t>
            </a:r>
          </a:p>
          <a:p>
            <a:r>
              <a:rPr lang="en-AU" sz="2200" dirty="0">
                <a:effectLst/>
                <a:ea typeface="Calibri" panose="020F0502020204030204" pitchFamily="34" charset="0"/>
              </a:rPr>
              <a:t>The areas they represent are South, Bay and Basin, Nowra Central and North (of the Shoalhaven River)</a:t>
            </a:r>
          </a:p>
          <a:p>
            <a:r>
              <a:rPr lang="en-AU" sz="2200" dirty="0">
                <a:effectLst/>
                <a:ea typeface="Calibri" panose="020F0502020204030204" pitchFamily="34" charset="0"/>
              </a:rPr>
              <a:t>The Council contact for each area is:</a:t>
            </a:r>
          </a:p>
          <a:p>
            <a:pPr lvl="1"/>
            <a:r>
              <a:rPr lang="en-AU" sz="1800" dirty="0">
                <a:effectLst/>
                <a:ea typeface="Calibri" panose="020F0502020204030204" pitchFamily="34" charset="0"/>
              </a:rPr>
              <a:t>District Engineer South - </a:t>
            </a:r>
            <a:r>
              <a:rPr lang="en-AU" sz="1800" u="sng" dirty="0">
                <a:solidFill>
                  <a:srgbClr val="0563C1"/>
                </a:solidFill>
                <a:ea typeface="Calibri" panose="020F0502020204030204" pitchFamily="34" charset="0"/>
              </a:rPr>
              <a:t>t</a:t>
            </a:r>
            <a:r>
              <a:rPr lang="en-AU" sz="1800" u="sng" dirty="0">
                <a:solidFill>
                  <a:srgbClr val="0563C1"/>
                </a:solidFill>
                <a:effectLst/>
                <a:ea typeface="Calibri" panose="020F0502020204030204" pitchFamily="34" charset="0"/>
                <a:hlinkClick r:id="rId3"/>
              </a:rPr>
              <a:t>roy.punnett@shoalhaven.nsw.gov.au</a:t>
            </a:r>
            <a:endParaRPr lang="en-AU" sz="1800" dirty="0">
              <a:effectLst/>
              <a:ea typeface="Calibri" panose="020F0502020204030204" pitchFamily="34" charset="0"/>
            </a:endParaRPr>
          </a:p>
          <a:p>
            <a:pPr lvl="1"/>
            <a:r>
              <a:rPr lang="en-AU" sz="1800" dirty="0">
                <a:effectLst/>
                <a:ea typeface="Calibri" panose="020F0502020204030204" pitchFamily="34" charset="0"/>
              </a:rPr>
              <a:t>District Engineer Basin - </a:t>
            </a:r>
            <a:r>
              <a:rPr lang="en-AU" sz="1800" u="sng" dirty="0">
                <a:solidFill>
                  <a:srgbClr val="0563C1"/>
                </a:solidFill>
                <a:ea typeface="Calibri" panose="020F0502020204030204" pitchFamily="34" charset="0"/>
              </a:rPr>
              <a:t>p</a:t>
            </a:r>
            <a:r>
              <a:rPr lang="en-AU" sz="1800" u="sng" dirty="0">
                <a:solidFill>
                  <a:srgbClr val="0563C1"/>
                </a:solidFill>
                <a:effectLst/>
                <a:ea typeface="Calibri" panose="020F0502020204030204" pitchFamily="34" charset="0"/>
                <a:hlinkClick r:id="rId4"/>
              </a:rPr>
              <a:t>hil.critchley@shoalhaven.nsw.gov.au</a:t>
            </a:r>
            <a:endParaRPr lang="en-AU" sz="1800" dirty="0">
              <a:effectLst/>
              <a:ea typeface="Calibri" panose="020F0502020204030204" pitchFamily="34" charset="0"/>
            </a:endParaRPr>
          </a:p>
          <a:p>
            <a:pPr lvl="1"/>
            <a:r>
              <a:rPr lang="en-AU" sz="1800" dirty="0">
                <a:effectLst/>
                <a:ea typeface="Calibri" panose="020F0502020204030204" pitchFamily="34" charset="0"/>
              </a:rPr>
              <a:t>District Engineer Central - </a:t>
            </a:r>
            <a:r>
              <a:rPr lang="en-AU" sz="1800" u="sng" dirty="0">
                <a:solidFill>
                  <a:srgbClr val="0563C1"/>
                </a:solidFill>
                <a:ea typeface="Calibri" panose="020F0502020204030204" pitchFamily="34" charset="0"/>
              </a:rPr>
              <a:t>m</a:t>
            </a:r>
            <a:r>
              <a:rPr lang="en-AU" sz="1800" u="sng" dirty="0">
                <a:solidFill>
                  <a:srgbClr val="0563C1"/>
                </a:solidFill>
                <a:effectLst/>
                <a:ea typeface="Calibri" panose="020F0502020204030204" pitchFamily="34" charset="0"/>
                <a:hlinkClick r:id="rId5"/>
              </a:rPr>
              <a:t>elissa.dunn@shoalhaven.nsw.gov.au</a:t>
            </a:r>
            <a:endParaRPr lang="en-AU" sz="1800" dirty="0">
              <a:effectLst/>
              <a:ea typeface="Calibri" panose="020F0502020204030204" pitchFamily="34" charset="0"/>
            </a:endParaRPr>
          </a:p>
          <a:p>
            <a:pPr lvl="1"/>
            <a:r>
              <a:rPr lang="en-AU" sz="1800" dirty="0">
                <a:effectLst/>
                <a:ea typeface="Calibri" panose="020F0502020204030204" pitchFamily="34" charset="0"/>
              </a:rPr>
              <a:t>District Engineer North - </a:t>
            </a:r>
            <a:r>
              <a:rPr lang="en-AU" sz="1800" u="sng" dirty="0">
                <a:solidFill>
                  <a:srgbClr val="0563C1"/>
                </a:solidFill>
                <a:ea typeface="Calibri" panose="020F0502020204030204" pitchFamily="34" charset="0"/>
              </a:rPr>
              <a:t>j</a:t>
            </a:r>
            <a:r>
              <a:rPr lang="en-AU" sz="1800" u="sng" dirty="0">
                <a:solidFill>
                  <a:srgbClr val="0563C1"/>
                </a:solidFill>
                <a:effectLst/>
                <a:ea typeface="Calibri" panose="020F0502020204030204" pitchFamily="34" charset="0"/>
                <a:hlinkClick r:id="rId6"/>
              </a:rPr>
              <a:t>atish.singh@shoalhaven.nsw.gov.au</a:t>
            </a:r>
            <a:endParaRPr lang="en-AU" sz="1800" dirty="0">
              <a:effectLst/>
              <a:ea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65206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ED342-3DF3-46DE-BA64-E2FCD2CBAA3C}"/>
              </a:ext>
            </a:extLst>
          </p:cNvPr>
          <p:cNvSpPr>
            <a:spLocks noGrp="1"/>
          </p:cNvSpPr>
          <p:nvPr>
            <p:ph idx="1"/>
          </p:nvPr>
        </p:nvSpPr>
        <p:spPr>
          <a:xfrm>
            <a:off x="395140" y="1173961"/>
            <a:ext cx="9424721" cy="4817531"/>
          </a:xfrm>
        </p:spPr>
        <p:txBody>
          <a:bodyPr/>
          <a:lstStyle/>
          <a:p>
            <a:r>
              <a:rPr lang="en-AU" sz="2400" dirty="0"/>
              <a:t>The City Lifestyles Directorate and its functions include:</a:t>
            </a:r>
          </a:p>
          <a:p>
            <a:pPr lvl="1"/>
            <a:r>
              <a:rPr lang="en-AU" sz="2200" dirty="0"/>
              <a:t>Community and Recreation</a:t>
            </a:r>
          </a:p>
          <a:p>
            <a:pPr lvl="1"/>
            <a:r>
              <a:rPr lang="en-AU" sz="2200" dirty="0"/>
              <a:t>Library Services</a:t>
            </a:r>
          </a:p>
          <a:p>
            <a:pPr lvl="1"/>
            <a:r>
              <a:rPr lang="en-AU" sz="2200" dirty="0"/>
              <a:t>Arts and Culture</a:t>
            </a:r>
          </a:p>
          <a:p>
            <a:pPr lvl="1"/>
            <a:r>
              <a:rPr lang="en-AU" sz="2200" dirty="0"/>
              <a:t>Swim Sport and Fitness</a:t>
            </a:r>
          </a:p>
          <a:p>
            <a:pPr lvl="1"/>
            <a:r>
              <a:rPr lang="en-AU" sz="2200" dirty="0"/>
              <a:t>Shoalhaven Entertainment Centre</a:t>
            </a:r>
          </a:p>
          <a:p>
            <a:pPr lvl="1"/>
            <a:r>
              <a:rPr lang="en-AU" sz="2200" dirty="0"/>
              <a:t>Development Contributions Coordinator</a:t>
            </a:r>
          </a:p>
          <a:p>
            <a:r>
              <a:rPr lang="en-AU" sz="2400" dirty="0"/>
              <a:t>The following functions will be joining City Lifestyles Directorate:</a:t>
            </a:r>
          </a:p>
          <a:p>
            <a:pPr lvl="1"/>
            <a:r>
              <a:rPr lang="en-AU" sz="2200" b="1" dirty="0"/>
              <a:t>CCB Liaison</a:t>
            </a:r>
          </a:p>
          <a:p>
            <a:pPr lvl="1"/>
            <a:r>
              <a:rPr lang="en-AU" sz="2200" b="1" dirty="0"/>
              <a:t>Community Recovery</a:t>
            </a:r>
          </a:p>
          <a:p>
            <a:pPr lvl="1"/>
            <a:r>
              <a:rPr lang="en-AU" sz="2200" b="1" dirty="0"/>
              <a:t>Community Resilience</a:t>
            </a:r>
          </a:p>
          <a:p>
            <a:pPr lvl="1"/>
            <a:endParaRPr lang="en-AU" dirty="0"/>
          </a:p>
          <a:p>
            <a:endParaRPr lang="en-AU" sz="2400" dirty="0"/>
          </a:p>
        </p:txBody>
      </p:sp>
      <p:sp>
        <p:nvSpPr>
          <p:cNvPr id="5" name="Title 4">
            <a:extLst>
              <a:ext uri="{FF2B5EF4-FFF2-40B4-BE49-F238E27FC236}">
                <a16:creationId xmlns:a16="http://schemas.microsoft.com/office/drawing/2014/main" id="{1FA24BB4-8850-4053-956B-D9F0EAA0ACA1}"/>
              </a:ext>
            </a:extLst>
          </p:cNvPr>
          <p:cNvSpPr>
            <a:spLocks noGrp="1"/>
          </p:cNvSpPr>
          <p:nvPr>
            <p:ph type="title"/>
          </p:nvPr>
        </p:nvSpPr>
        <p:spPr/>
        <p:txBody>
          <a:bodyPr/>
          <a:lstStyle/>
          <a:p>
            <a:r>
              <a:rPr lang="en-AU" dirty="0"/>
              <a:t>New Directorate – City Lifestyles</a:t>
            </a:r>
          </a:p>
        </p:txBody>
      </p:sp>
    </p:spTree>
    <p:extLst>
      <p:ext uri="{BB962C8B-B14F-4D97-AF65-F5344CB8AC3E}">
        <p14:creationId xmlns:p14="http://schemas.microsoft.com/office/powerpoint/2010/main" val="120580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A368-4CC8-4D21-88EC-4DEE22DD8A01}"/>
              </a:ext>
            </a:extLst>
          </p:cNvPr>
          <p:cNvSpPr>
            <a:spLocks noGrp="1"/>
          </p:cNvSpPr>
          <p:nvPr>
            <p:ph type="ctrTitle"/>
          </p:nvPr>
        </p:nvSpPr>
        <p:spPr/>
        <p:txBody>
          <a:bodyPr/>
          <a:lstStyle/>
          <a:p>
            <a:r>
              <a:rPr lang="en-AU" dirty="0"/>
              <a:t>City Performance</a:t>
            </a:r>
          </a:p>
        </p:txBody>
      </p:sp>
      <p:sp>
        <p:nvSpPr>
          <p:cNvPr id="3" name="Subtitle 2">
            <a:extLst>
              <a:ext uri="{FF2B5EF4-FFF2-40B4-BE49-F238E27FC236}">
                <a16:creationId xmlns:a16="http://schemas.microsoft.com/office/drawing/2014/main" id="{388FF078-F653-47A6-846C-B05347B39AEA}"/>
              </a:ext>
            </a:extLst>
          </p:cNvPr>
          <p:cNvSpPr>
            <a:spLocks noGrp="1"/>
          </p:cNvSpPr>
          <p:nvPr>
            <p:ph type="subTitle" idx="1"/>
          </p:nvPr>
        </p:nvSpPr>
        <p:spPr/>
        <p:txBody>
          <a:bodyPr/>
          <a:lstStyle/>
          <a:p>
            <a:r>
              <a:rPr lang="en-AU" dirty="0"/>
              <a:t>Presented by Kevin Voegt</a:t>
            </a:r>
          </a:p>
        </p:txBody>
      </p:sp>
    </p:spTree>
    <p:extLst>
      <p:ext uri="{BB962C8B-B14F-4D97-AF65-F5344CB8AC3E}">
        <p14:creationId xmlns:p14="http://schemas.microsoft.com/office/powerpoint/2010/main" val="248098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printer&#10;&#10;Description generated with high confidence">
            <a:extLst>
              <a:ext uri="{FF2B5EF4-FFF2-40B4-BE49-F238E27FC236}">
                <a16:creationId xmlns:a16="http://schemas.microsoft.com/office/drawing/2014/main" id="{B319E8A8-3141-42A8-B5A1-262F203821AE}"/>
              </a:ext>
            </a:extLst>
          </p:cNvPr>
          <p:cNvPicPr>
            <a:picLocks noChangeAspect="1"/>
          </p:cNvPicPr>
          <p:nvPr/>
        </p:nvPicPr>
        <p:blipFill rotWithShape="1">
          <a:blip r:embed="rId2"/>
          <a:srcRect l="30522"/>
          <a:stretch/>
        </p:blipFill>
        <p:spPr>
          <a:xfrm>
            <a:off x="395140" y="1210003"/>
            <a:ext cx="5993680" cy="4814782"/>
          </a:xfrm>
          <a:prstGeom prst="rect">
            <a:avLst/>
          </a:prstGeom>
        </p:spPr>
      </p:pic>
      <p:sp>
        <p:nvSpPr>
          <p:cNvPr id="3" name="Title 2">
            <a:extLst>
              <a:ext uri="{FF2B5EF4-FFF2-40B4-BE49-F238E27FC236}">
                <a16:creationId xmlns:a16="http://schemas.microsoft.com/office/drawing/2014/main" id="{4F465917-E6A2-4D7A-AB08-3860623E7319}"/>
              </a:ext>
            </a:extLst>
          </p:cNvPr>
          <p:cNvSpPr>
            <a:spLocks noGrp="1"/>
          </p:cNvSpPr>
          <p:nvPr>
            <p:ph type="title"/>
          </p:nvPr>
        </p:nvSpPr>
        <p:spPr/>
        <p:txBody>
          <a:bodyPr/>
          <a:lstStyle/>
          <a:p>
            <a:r>
              <a:rPr lang="en-AU" sz="3600" dirty="0"/>
              <a:t>The New Shoalhaven City Council Website</a:t>
            </a:r>
          </a:p>
        </p:txBody>
      </p:sp>
    </p:spTree>
    <p:extLst>
      <p:ext uri="{BB962C8B-B14F-4D97-AF65-F5344CB8AC3E}">
        <p14:creationId xmlns:p14="http://schemas.microsoft.com/office/powerpoint/2010/main" val="277431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A4DD-C87E-44BE-989F-EA676BDABCBE}"/>
              </a:ext>
            </a:extLst>
          </p:cNvPr>
          <p:cNvSpPr>
            <a:spLocks noGrp="1"/>
          </p:cNvSpPr>
          <p:nvPr>
            <p:ph type="title"/>
          </p:nvPr>
        </p:nvSpPr>
        <p:spPr/>
        <p:txBody>
          <a:bodyPr/>
          <a:lstStyle/>
          <a:p>
            <a:r>
              <a:rPr lang="en-AU" dirty="0"/>
              <a:t>About the Project</a:t>
            </a:r>
          </a:p>
        </p:txBody>
      </p:sp>
      <p:sp>
        <p:nvSpPr>
          <p:cNvPr id="3" name="Content Placeholder 2">
            <a:extLst>
              <a:ext uri="{FF2B5EF4-FFF2-40B4-BE49-F238E27FC236}">
                <a16:creationId xmlns:a16="http://schemas.microsoft.com/office/drawing/2014/main" id="{4E5C5062-7C4E-4634-9C90-CF58C9089800}"/>
              </a:ext>
            </a:extLst>
          </p:cNvPr>
          <p:cNvSpPr>
            <a:spLocks noGrp="1"/>
          </p:cNvSpPr>
          <p:nvPr>
            <p:ph idx="1"/>
          </p:nvPr>
        </p:nvSpPr>
        <p:spPr>
          <a:xfrm>
            <a:off x="395140" y="1253330"/>
            <a:ext cx="7278983" cy="4817531"/>
          </a:xfrm>
        </p:spPr>
        <p:txBody>
          <a:bodyPr/>
          <a:lstStyle/>
          <a:p>
            <a:pPr marL="0" indent="0">
              <a:buNone/>
            </a:pPr>
            <a:r>
              <a:rPr lang="en-AU" sz="2400" b="1" dirty="0"/>
              <a:t>Over the past 12 months Shoalhaven City Council has undertaken a complete rebuild of Council’s digital platform and presence. </a:t>
            </a:r>
            <a:endParaRPr lang="en-AU" sz="2400" dirty="0"/>
          </a:p>
          <a:p>
            <a:pPr>
              <a:spcAft>
                <a:spcPts val="600"/>
              </a:spcAft>
            </a:pPr>
            <a:r>
              <a:rPr lang="en-AU" sz="2200" kern="0" dirty="0">
                <a:ea typeface="+mn-lt"/>
                <a:cs typeface="+mn-lt"/>
              </a:rPr>
              <a:t>The new website has been completely redesigned and rebuilt to deliver a more engaging and easier to use digital platform for the Shoalhaven community</a:t>
            </a:r>
            <a:endParaRPr lang="en-US" sz="2200" dirty="0">
              <a:ea typeface="+mn-lt"/>
              <a:cs typeface="+mn-lt"/>
            </a:endParaRPr>
          </a:p>
          <a:p>
            <a:r>
              <a:rPr lang="en-AU" sz="2200" kern="0" dirty="0">
                <a:ea typeface="+mn-lt"/>
                <a:cs typeface="+mn-lt"/>
              </a:rPr>
              <a:t>The launch of the new website is an important milestone in Council's commitment to a greater customer focus and improved community engagement and digital governance</a:t>
            </a:r>
            <a:endParaRPr lang="en-US" sz="2200" dirty="0">
              <a:cs typeface="Calibri"/>
            </a:endParaRPr>
          </a:p>
          <a:p>
            <a:pPr marL="0" indent="0">
              <a:buNone/>
            </a:pPr>
            <a:endParaRPr lang="en-AU" sz="2400" dirty="0"/>
          </a:p>
        </p:txBody>
      </p:sp>
    </p:spTree>
    <p:extLst>
      <p:ext uri="{BB962C8B-B14F-4D97-AF65-F5344CB8AC3E}">
        <p14:creationId xmlns:p14="http://schemas.microsoft.com/office/powerpoint/2010/main" val="291935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A01D-579F-4E26-848E-9995D6ECAE65}"/>
              </a:ext>
            </a:extLst>
          </p:cNvPr>
          <p:cNvSpPr>
            <a:spLocks noGrp="1"/>
          </p:cNvSpPr>
          <p:nvPr>
            <p:ph type="title"/>
          </p:nvPr>
        </p:nvSpPr>
        <p:spPr/>
        <p:txBody>
          <a:bodyPr/>
          <a:lstStyle/>
          <a:p>
            <a:r>
              <a:rPr lang="en-AU" dirty="0"/>
              <a:t>Goals of the New Website</a:t>
            </a:r>
          </a:p>
        </p:txBody>
      </p:sp>
      <p:sp>
        <p:nvSpPr>
          <p:cNvPr id="3" name="Content Placeholder 2">
            <a:extLst>
              <a:ext uri="{FF2B5EF4-FFF2-40B4-BE49-F238E27FC236}">
                <a16:creationId xmlns:a16="http://schemas.microsoft.com/office/drawing/2014/main" id="{067203CE-1CC3-4A7E-81BE-F29578198DC3}"/>
              </a:ext>
            </a:extLst>
          </p:cNvPr>
          <p:cNvSpPr>
            <a:spLocks noGrp="1"/>
          </p:cNvSpPr>
          <p:nvPr>
            <p:ph idx="1"/>
          </p:nvPr>
        </p:nvSpPr>
        <p:spPr>
          <a:xfrm>
            <a:off x="395140" y="1115183"/>
            <a:ext cx="7629361" cy="5049820"/>
          </a:xfrm>
        </p:spPr>
        <p:txBody>
          <a:bodyPr/>
          <a:lstStyle/>
          <a:p>
            <a:pPr marL="457200" indent="-457200">
              <a:spcBef>
                <a:spcPts val="1200"/>
              </a:spcBef>
              <a:spcAft>
                <a:spcPts val="300"/>
              </a:spcAft>
              <a:buAutoNum type="arabicPeriod"/>
            </a:pPr>
            <a:r>
              <a:rPr lang="en-AU" sz="2200" kern="0" dirty="0">
                <a:ea typeface="+mn-lt"/>
                <a:cs typeface="+mn-lt"/>
              </a:rPr>
              <a:t>Focus on our key activities and services </a:t>
            </a:r>
          </a:p>
          <a:p>
            <a:pPr marL="457200" indent="-457200">
              <a:spcBef>
                <a:spcPts val="1200"/>
              </a:spcBef>
              <a:spcAft>
                <a:spcPts val="300"/>
              </a:spcAft>
              <a:buAutoNum type="arabicPeriod"/>
            </a:pPr>
            <a:r>
              <a:rPr lang="en-AU" sz="2200" kern="0" dirty="0">
                <a:ea typeface="+mn-lt"/>
                <a:cs typeface="+mn-lt"/>
              </a:rPr>
              <a:t>Prioritise what matters to users, based on data</a:t>
            </a:r>
            <a:endParaRPr lang="en-AU" sz="2200" dirty="0">
              <a:ea typeface="+mn-lt"/>
              <a:cs typeface="+mn-lt"/>
            </a:endParaRPr>
          </a:p>
          <a:p>
            <a:pPr marL="457200" indent="-457200">
              <a:spcBef>
                <a:spcPts val="1200"/>
              </a:spcBef>
              <a:spcAft>
                <a:spcPts val="300"/>
              </a:spcAft>
              <a:buAutoNum type="arabicPeriod"/>
            </a:pPr>
            <a:r>
              <a:rPr lang="en-AU" sz="2200" kern="0" dirty="0">
                <a:ea typeface="+mn-lt"/>
                <a:cs typeface="+mn-lt"/>
              </a:rPr>
              <a:t>Provide simple, clear and actionable information about the services and operations of Council </a:t>
            </a:r>
          </a:p>
          <a:p>
            <a:pPr marL="457200" indent="-457200">
              <a:spcBef>
                <a:spcPts val="1200"/>
              </a:spcBef>
              <a:spcAft>
                <a:spcPts val="300"/>
              </a:spcAft>
              <a:buAutoNum type="arabicPeriod"/>
            </a:pPr>
            <a:r>
              <a:rPr lang="en-AU" sz="2200" kern="0" dirty="0">
                <a:ea typeface="+mn-lt"/>
                <a:cs typeface="+mn-lt"/>
              </a:rPr>
              <a:t>Promote two-way communications that empower the community</a:t>
            </a:r>
            <a:endParaRPr lang="en-AU" sz="2200" dirty="0">
              <a:ea typeface="+mn-lt"/>
              <a:cs typeface="+mn-lt"/>
            </a:endParaRPr>
          </a:p>
          <a:p>
            <a:pPr marL="457200" indent="-457200">
              <a:spcBef>
                <a:spcPts val="1200"/>
              </a:spcBef>
              <a:spcAft>
                <a:spcPts val="300"/>
              </a:spcAft>
              <a:buAutoNum type="arabicPeriod"/>
            </a:pPr>
            <a:r>
              <a:rPr lang="en-AU" sz="2200" kern="0" dirty="0">
                <a:ea typeface="+mn-lt"/>
                <a:cs typeface="+mn-lt"/>
              </a:rPr>
              <a:t>Deliver a modern, inviting and accessible website </a:t>
            </a:r>
          </a:p>
          <a:p>
            <a:pPr marL="457200" indent="-457200">
              <a:spcBef>
                <a:spcPts val="1200"/>
              </a:spcBef>
              <a:buAutoNum type="arabicPeriod"/>
            </a:pPr>
            <a:r>
              <a:rPr lang="en-AU" sz="2200" kern="0" dirty="0">
                <a:ea typeface="+mn-lt"/>
                <a:cs typeface="+mn-lt"/>
              </a:rPr>
              <a:t>Continuously test user experience and ensure the website has the ability to adapt and change as we learn about our Community needs</a:t>
            </a:r>
          </a:p>
          <a:p>
            <a:pPr marL="457200" indent="-457200">
              <a:spcBef>
                <a:spcPts val="1200"/>
              </a:spcBef>
              <a:buFont typeface="Arial" panose="020B0604020202020204" pitchFamily="34" charset="0"/>
              <a:buAutoNum type="arabicPeriod"/>
            </a:pPr>
            <a:r>
              <a:rPr lang="en-AU" sz="2200" kern="0" dirty="0">
                <a:ea typeface="+mn-lt"/>
                <a:cs typeface="+mn-lt"/>
              </a:rPr>
              <a:t>Rebuilding the website was a collaborative effort, with many sections of Council being involved in the content development process</a:t>
            </a:r>
            <a:endParaRPr lang="en-AU" sz="2600" dirty="0">
              <a:ea typeface="+mn-lt"/>
              <a:cs typeface="+mn-lt"/>
            </a:endParaRPr>
          </a:p>
        </p:txBody>
      </p:sp>
    </p:spTree>
    <p:extLst>
      <p:ext uri="{BB962C8B-B14F-4D97-AF65-F5344CB8AC3E}">
        <p14:creationId xmlns:p14="http://schemas.microsoft.com/office/powerpoint/2010/main" val="288923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F36B-65F6-45DC-8499-B8A728AE9BB3}"/>
              </a:ext>
            </a:extLst>
          </p:cNvPr>
          <p:cNvSpPr>
            <a:spLocks noGrp="1"/>
          </p:cNvSpPr>
          <p:nvPr>
            <p:ph type="ctrTitle"/>
          </p:nvPr>
        </p:nvSpPr>
        <p:spPr/>
        <p:txBody>
          <a:bodyPr/>
          <a:lstStyle/>
          <a:p>
            <a:r>
              <a:rPr lang="en-AU" dirty="0"/>
              <a:t>Organisational Structure</a:t>
            </a:r>
          </a:p>
        </p:txBody>
      </p:sp>
      <p:sp>
        <p:nvSpPr>
          <p:cNvPr id="3" name="Subtitle 2">
            <a:extLst>
              <a:ext uri="{FF2B5EF4-FFF2-40B4-BE49-F238E27FC236}">
                <a16:creationId xmlns:a16="http://schemas.microsoft.com/office/drawing/2014/main" id="{4404B6FB-BF79-458D-8E5A-A1C747BB81B8}"/>
              </a:ext>
            </a:extLst>
          </p:cNvPr>
          <p:cNvSpPr>
            <a:spLocks noGrp="1"/>
          </p:cNvSpPr>
          <p:nvPr>
            <p:ph type="subTitle" idx="1"/>
          </p:nvPr>
        </p:nvSpPr>
        <p:spPr/>
        <p:txBody>
          <a:bodyPr/>
          <a:lstStyle/>
          <a:p>
            <a:r>
              <a:rPr lang="en-AU" dirty="0"/>
              <a:t>Presented by Stephen Dunshea </a:t>
            </a:r>
            <a:br>
              <a:rPr lang="en-AU" dirty="0"/>
            </a:br>
            <a:r>
              <a:rPr lang="en-AU" dirty="0"/>
              <a:t>Chief Executive Officer</a:t>
            </a:r>
          </a:p>
        </p:txBody>
      </p:sp>
    </p:spTree>
    <p:extLst>
      <p:ext uri="{BB962C8B-B14F-4D97-AF65-F5344CB8AC3E}">
        <p14:creationId xmlns:p14="http://schemas.microsoft.com/office/powerpoint/2010/main" val="231633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6CF3-26B8-4741-AC44-8E37B47BFBCD}"/>
              </a:ext>
            </a:extLst>
          </p:cNvPr>
          <p:cNvSpPr>
            <a:spLocks noGrp="1"/>
          </p:cNvSpPr>
          <p:nvPr>
            <p:ph type="title"/>
          </p:nvPr>
        </p:nvSpPr>
        <p:spPr/>
        <p:txBody>
          <a:bodyPr/>
          <a:lstStyle/>
          <a:p>
            <a:r>
              <a:rPr lang="en-AU" dirty="0"/>
              <a:t>Thank You</a:t>
            </a:r>
          </a:p>
        </p:txBody>
      </p:sp>
      <p:sp>
        <p:nvSpPr>
          <p:cNvPr id="3" name="Content Placeholder 2">
            <a:extLst>
              <a:ext uri="{FF2B5EF4-FFF2-40B4-BE49-F238E27FC236}">
                <a16:creationId xmlns:a16="http://schemas.microsoft.com/office/drawing/2014/main" id="{6D3C7927-379E-4811-876E-6D8DAC08482A}"/>
              </a:ext>
            </a:extLst>
          </p:cNvPr>
          <p:cNvSpPr>
            <a:spLocks noGrp="1"/>
          </p:cNvSpPr>
          <p:nvPr>
            <p:ph idx="1"/>
          </p:nvPr>
        </p:nvSpPr>
        <p:spPr>
          <a:xfrm>
            <a:off x="395141" y="1202055"/>
            <a:ext cx="8748860" cy="4817531"/>
          </a:xfrm>
        </p:spPr>
        <p:txBody>
          <a:bodyPr/>
          <a:lstStyle/>
          <a:p>
            <a:pPr marL="0" indent="0">
              <a:spcAft>
                <a:spcPts val="1200"/>
              </a:spcAft>
              <a:buNone/>
            </a:pPr>
            <a:r>
              <a:rPr lang="en-AU" sz="2400" dirty="0"/>
              <a:t>Five CCB’s were invited to comment on Council’s new website prior to launch. This feedback was very helpful for Council.</a:t>
            </a:r>
          </a:p>
          <a:p>
            <a:pPr marL="0" indent="0">
              <a:buNone/>
            </a:pPr>
            <a:r>
              <a:rPr lang="en-AU" sz="2200" dirty="0"/>
              <a:t>Thank you to the following CCB’s for your assistance:</a:t>
            </a:r>
          </a:p>
          <a:p>
            <a:r>
              <a:rPr lang="en-AU" sz="2200" dirty="0"/>
              <a:t>Currarong</a:t>
            </a:r>
          </a:p>
          <a:p>
            <a:r>
              <a:rPr lang="en-AU" sz="2200" dirty="0"/>
              <a:t>Huskisson</a:t>
            </a:r>
          </a:p>
          <a:p>
            <a:r>
              <a:rPr lang="en-AU" sz="2200" dirty="0"/>
              <a:t>Lake Tabourie</a:t>
            </a:r>
          </a:p>
          <a:p>
            <a:r>
              <a:rPr lang="en-AU" sz="2200" dirty="0"/>
              <a:t>Shoalhaven Heads</a:t>
            </a:r>
          </a:p>
          <a:p>
            <a:r>
              <a:rPr lang="en-AU" sz="2200" dirty="0"/>
              <a:t>Sussex Inlet</a:t>
            </a:r>
          </a:p>
          <a:p>
            <a:pPr marL="0" indent="0">
              <a:buNone/>
            </a:pPr>
            <a:r>
              <a:rPr lang="en-AU" sz="2200" dirty="0"/>
              <a:t>We still need ongoing feedback to continuously improve…</a:t>
            </a:r>
          </a:p>
          <a:p>
            <a:endParaRPr lang="en-AU" sz="2400" dirty="0"/>
          </a:p>
        </p:txBody>
      </p:sp>
    </p:spTree>
    <p:extLst>
      <p:ext uri="{BB962C8B-B14F-4D97-AF65-F5344CB8AC3E}">
        <p14:creationId xmlns:p14="http://schemas.microsoft.com/office/powerpoint/2010/main" val="134300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7457-F069-44DA-AA59-DB2C1F86F3D4}"/>
              </a:ext>
            </a:extLst>
          </p:cNvPr>
          <p:cNvSpPr>
            <a:spLocks noGrp="1"/>
          </p:cNvSpPr>
          <p:nvPr>
            <p:ph type="title"/>
          </p:nvPr>
        </p:nvSpPr>
        <p:spPr>
          <a:xfrm>
            <a:off x="395140" y="256718"/>
            <a:ext cx="9634981" cy="530421"/>
          </a:xfrm>
        </p:spPr>
        <p:txBody>
          <a:bodyPr>
            <a:normAutofit/>
          </a:bodyPr>
          <a:lstStyle/>
          <a:p>
            <a:r>
              <a:rPr lang="en-AU" sz="3100" dirty="0"/>
              <a:t>Website Introduction</a:t>
            </a:r>
          </a:p>
        </p:txBody>
      </p:sp>
      <p:pic>
        <p:nvPicPr>
          <p:cNvPr id="11" name="Picture 10" descr="A close up of electronics&#10;&#10;Description automatically generated">
            <a:extLst>
              <a:ext uri="{FF2B5EF4-FFF2-40B4-BE49-F238E27FC236}">
                <a16:creationId xmlns:a16="http://schemas.microsoft.com/office/drawing/2014/main" id="{6A6C838C-101A-40B3-8665-325F95A6F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709" y="1092474"/>
            <a:ext cx="7614303" cy="5009409"/>
          </a:xfrm>
          <a:prstGeom prst="rect">
            <a:avLst/>
          </a:prstGeom>
        </p:spPr>
      </p:pic>
    </p:spTree>
    <p:extLst>
      <p:ext uri="{BB962C8B-B14F-4D97-AF65-F5344CB8AC3E}">
        <p14:creationId xmlns:p14="http://schemas.microsoft.com/office/powerpoint/2010/main" val="246791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D2E2-E8EB-4464-B2E6-436010A4487E}"/>
              </a:ext>
            </a:extLst>
          </p:cNvPr>
          <p:cNvSpPr>
            <a:spLocks noGrp="1"/>
          </p:cNvSpPr>
          <p:nvPr>
            <p:ph type="title"/>
          </p:nvPr>
        </p:nvSpPr>
        <p:spPr/>
        <p:txBody>
          <a:bodyPr/>
          <a:lstStyle/>
          <a:p>
            <a:r>
              <a:rPr lang="en-AU" dirty="0"/>
              <a:t>Projects &amp; Engagement</a:t>
            </a:r>
          </a:p>
        </p:txBody>
      </p:sp>
      <p:sp>
        <p:nvSpPr>
          <p:cNvPr id="3" name="Content Placeholder 2">
            <a:extLst>
              <a:ext uri="{FF2B5EF4-FFF2-40B4-BE49-F238E27FC236}">
                <a16:creationId xmlns:a16="http://schemas.microsoft.com/office/drawing/2014/main" id="{37963FC3-EC89-485B-888C-D5D1F16B3D42}"/>
              </a:ext>
            </a:extLst>
          </p:cNvPr>
          <p:cNvSpPr>
            <a:spLocks noGrp="1"/>
          </p:cNvSpPr>
          <p:nvPr>
            <p:ph idx="1"/>
          </p:nvPr>
        </p:nvSpPr>
        <p:spPr>
          <a:xfrm>
            <a:off x="395140" y="1217687"/>
            <a:ext cx="7612269" cy="5048250"/>
          </a:xfrm>
        </p:spPr>
        <p:txBody>
          <a:bodyPr/>
          <a:lstStyle/>
          <a:p>
            <a:pPr marL="0" indent="0">
              <a:spcAft>
                <a:spcPts val="1200"/>
              </a:spcAft>
              <a:buNone/>
            </a:pPr>
            <a:r>
              <a:rPr lang="en-AU" sz="2400" dirty="0">
                <a:solidFill>
                  <a:srgbClr val="0C0C0C"/>
                </a:solidFill>
              </a:rPr>
              <a:t>You will find a vast range of information </a:t>
            </a:r>
            <a:br>
              <a:rPr lang="en-AU" sz="2400" dirty="0">
                <a:solidFill>
                  <a:srgbClr val="0C0C0C"/>
                </a:solidFill>
              </a:rPr>
            </a:br>
            <a:r>
              <a:rPr lang="en-AU" sz="2400" dirty="0">
                <a:solidFill>
                  <a:srgbClr val="0C0C0C"/>
                </a:solidFill>
              </a:rPr>
              <a:t>available on this page, such as:</a:t>
            </a:r>
          </a:p>
          <a:p>
            <a:pPr>
              <a:spcAft>
                <a:spcPts val="600"/>
              </a:spcAft>
            </a:pPr>
            <a:r>
              <a:rPr lang="en-AU" sz="2200" dirty="0">
                <a:solidFill>
                  <a:srgbClr val="0C0C0C"/>
                </a:solidFill>
              </a:rPr>
              <a:t>Major Projects &amp; Works</a:t>
            </a:r>
          </a:p>
          <a:p>
            <a:pPr>
              <a:spcAft>
                <a:spcPts val="600"/>
              </a:spcAft>
            </a:pPr>
            <a:r>
              <a:rPr lang="en-AU" sz="2200" dirty="0">
                <a:solidFill>
                  <a:srgbClr val="0C0C0C"/>
                </a:solidFill>
              </a:rPr>
              <a:t>Get Involved Shoalhaven</a:t>
            </a:r>
          </a:p>
          <a:p>
            <a:pPr>
              <a:spcAft>
                <a:spcPts val="600"/>
              </a:spcAft>
            </a:pPr>
            <a:r>
              <a:rPr lang="en-AU" sz="2200" dirty="0">
                <a:solidFill>
                  <a:srgbClr val="0C0C0C"/>
                </a:solidFill>
              </a:rPr>
              <a:t>CCB’s</a:t>
            </a:r>
          </a:p>
          <a:p>
            <a:pPr>
              <a:spcAft>
                <a:spcPts val="600"/>
              </a:spcAft>
            </a:pPr>
            <a:r>
              <a:rPr lang="en-AU" sz="2200" dirty="0">
                <a:solidFill>
                  <a:srgbClr val="0C0C0C"/>
                </a:solidFill>
              </a:rPr>
              <a:t>Road Works – Current &amp; Upcoming (with interactive map)</a:t>
            </a:r>
          </a:p>
          <a:p>
            <a:pPr>
              <a:spcAft>
                <a:spcPts val="600"/>
              </a:spcAft>
            </a:pPr>
            <a:r>
              <a:rPr lang="en-AU" sz="2200" dirty="0">
                <a:solidFill>
                  <a:srgbClr val="0C0C0C"/>
                </a:solidFill>
              </a:rPr>
              <a:t>Newsletters (subscribe and stay informed)</a:t>
            </a:r>
          </a:p>
          <a:p>
            <a:r>
              <a:rPr lang="en-AU" sz="2200" dirty="0">
                <a:solidFill>
                  <a:srgbClr val="0C0C0C"/>
                </a:solidFill>
              </a:rPr>
              <a:t>Council Meetings</a:t>
            </a:r>
          </a:p>
          <a:p>
            <a:pPr marL="0" indent="0">
              <a:buNone/>
            </a:pPr>
            <a:endParaRPr lang="en-AU" sz="2600" dirty="0">
              <a:solidFill>
                <a:srgbClr val="0C0C0C"/>
              </a:solidFill>
            </a:endParaRPr>
          </a:p>
          <a:p>
            <a:pPr marL="0" indent="0">
              <a:buNone/>
            </a:pPr>
            <a:endParaRPr lang="en-AU" sz="2600" dirty="0">
              <a:solidFill>
                <a:srgbClr val="0C0C0C"/>
              </a:solidFill>
              <a:latin typeface="Roboto"/>
              <a:hlinkClick r:id="rId3"/>
            </a:endParaRPr>
          </a:p>
          <a:p>
            <a:pPr marL="0" indent="0">
              <a:buNone/>
            </a:pPr>
            <a:endParaRPr lang="en-AU" dirty="0"/>
          </a:p>
        </p:txBody>
      </p:sp>
    </p:spTree>
    <p:extLst>
      <p:ext uri="{BB962C8B-B14F-4D97-AF65-F5344CB8AC3E}">
        <p14:creationId xmlns:p14="http://schemas.microsoft.com/office/powerpoint/2010/main" val="57147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C354-66D7-4F40-98F0-2752C38EFD1A}"/>
              </a:ext>
            </a:extLst>
          </p:cNvPr>
          <p:cNvSpPr>
            <a:spLocks noGrp="1"/>
          </p:cNvSpPr>
          <p:nvPr>
            <p:ph type="title"/>
          </p:nvPr>
        </p:nvSpPr>
        <p:spPr/>
        <p:txBody>
          <a:bodyPr/>
          <a:lstStyle/>
          <a:p>
            <a:r>
              <a:rPr lang="en-AU" dirty="0"/>
              <a:t>Reporting a Problem</a:t>
            </a:r>
          </a:p>
        </p:txBody>
      </p:sp>
      <p:sp>
        <p:nvSpPr>
          <p:cNvPr id="3" name="Content Placeholder 2">
            <a:extLst>
              <a:ext uri="{FF2B5EF4-FFF2-40B4-BE49-F238E27FC236}">
                <a16:creationId xmlns:a16="http://schemas.microsoft.com/office/drawing/2014/main" id="{7A187399-E37D-4975-A37B-6F11B0B03E89}"/>
              </a:ext>
            </a:extLst>
          </p:cNvPr>
          <p:cNvSpPr>
            <a:spLocks noGrp="1"/>
          </p:cNvSpPr>
          <p:nvPr>
            <p:ph idx="1"/>
          </p:nvPr>
        </p:nvSpPr>
        <p:spPr>
          <a:xfrm>
            <a:off x="395141" y="1202055"/>
            <a:ext cx="7672090" cy="4817531"/>
          </a:xfrm>
        </p:spPr>
        <p:txBody>
          <a:bodyPr lIns="91440" tIns="45720" rIns="91440" bIns="45720" anchor="t"/>
          <a:lstStyle/>
          <a:p>
            <a:pPr marL="0" indent="0">
              <a:buNone/>
            </a:pPr>
            <a:r>
              <a:rPr lang="en-AU" sz="2400" dirty="0"/>
              <a:t>There are three ways to report a problem:</a:t>
            </a:r>
          </a:p>
          <a:p>
            <a:pPr marL="514350" indent="-514350">
              <a:buFont typeface="+mj-lt"/>
              <a:buAutoNum type="arabicPeriod"/>
            </a:pPr>
            <a:r>
              <a:rPr lang="en-AU" sz="2200" b="1" dirty="0"/>
              <a:t>Online</a:t>
            </a:r>
          </a:p>
          <a:p>
            <a:pPr marL="514350" indent="-514350">
              <a:buFont typeface="+mj-lt"/>
              <a:buAutoNum type="arabicPeriod"/>
            </a:pPr>
            <a:r>
              <a:rPr lang="en-AU" sz="2200" b="1" dirty="0"/>
              <a:t>By phone</a:t>
            </a:r>
          </a:p>
          <a:p>
            <a:pPr marL="514350" indent="-514350">
              <a:buFont typeface="+mj-lt"/>
              <a:buAutoNum type="arabicPeriod"/>
            </a:pPr>
            <a:r>
              <a:rPr lang="en-AU" sz="2200" b="1" dirty="0"/>
              <a:t>In person</a:t>
            </a:r>
            <a:endParaRPr lang="en-AU" sz="2600" dirty="0"/>
          </a:p>
          <a:p>
            <a:pPr marL="0" indent="0">
              <a:buNone/>
            </a:pPr>
            <a:r>
              <a:rPr lang="en-AU" sz="2400" dirty="0">
                <a:latin typeface="Arial"/>
                <a:cs typeface="Arial"/>
              </a:rPr>
              <a:t>Shoalhaven City Council </a:t>
            </a:r>
            <a:r>
              <a:rPr lang="en-AU" sz="2400" b="1" dirty="0">
                <a:latin typeface="Arial"/>
                <a:cs typeface="Arial"/>
              </a:rPr>
              <a:t>has no affiliation </a:t>
            </a:r>
            <a:r>
              <a:rPr lang="en-AU" sz="2400" dirty="0">
                <a:latin typeface="Arial"/>
                <a:cs typeface="Arial"/>
              </a:rPr>
              <a:t>with Snap/Send/Solve Pty Limited.</a:t>
            </a:r>
          </a:p>
          <a:p>
            <a:pPr marL="0" indent="0">
              <a:buNone/>
            </a:pPr>
            <a:r>
              <a:rPr lang="en-AU" sz="2400" dirty="0">
                <a:latin typeface="Arial"/>
                <a:cs typeface="Arial"/>
              </a:rPr>
              <a:t>Council would prefer that all issues are reported using the “Report a Problem” page on Council’s website. </a:t>
            </a:r>
            <a:endParaRPr lang="en-AU" sz="2400" dirty="0"/>
          </a:p>
        </p:txBody>
      </p:sp>
    </p:spTree>
    <p:extLst>
      <p:ext uri="{BB962C8B-B14F-4D97-AF65-F5344CB8AC3E}">
        <p14:creationId xmlns:p14="http://schemas.microsoft.com/office/powerpoint/2010/main" val="411877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06D80-7133-4316-A304-103C078AD697}"/>
              </a:ext>
            </a:extLst>
          </p:cNvPr>
          <p:cNvSpPr>
            <a:spLocks noGrp="1"/>
          </p:cNvSpPr>
          <p:nvPr>
            <p:ph sz="half" idx="1"/>
          </p:nvPr>
        </p:nvSpPr>
        <p:spPr>
          <a:xfrm>
            <a:off x="395140" y="1159326"/>
            <a:ext cx="4441780" cy="4770397"/>
          </a:xfrm>
        </p:spPr>
        <p:txBody>
          <a:bodyPr/>
          <a:lstStyle/>
          <a:p>
            <a:r>
              <a:rPr lang="en-AU" sz="2200" dirty="0"/>
              <a:t>Roads</a:t>
            </a:r>
          </a:p>
          <a:p>
            <a:r>
              <a:rPr lang="en-AU" sz="2200" dirty="0"/>
              <a:t>Trees on public land</a:t>
            </a:r>
          </a:p>
          <a:p>
            <a:r>
              <a:rPr lang="en-AU" sz="2200" dirty="0"/>
              <a:t>Water Supply &amp; Sewer Services</a:t>
            </a:r>
          </a:p>
          <a:p>
            <a:r>
              <a:rPr lang="en-AU" sz="2200" dirty="0"/>
              <a:t>Animals</a:t>
            </a:r>
          </a:p>
          <a:p>
            <a:r>
              <a:rPr lang="en-AU" sz="2200" dirty="0"/>
              <a:t>Rubbish, Bins &amp; Illegal Dumping</a:t>
            </a:r>
          </a:p>
          <a:p>
            <a:r>
              <a:rPr lang="en-AU" sz="2200" dirty="0"/>
              <a:t>Stormwater &amp; Drains</a:t>
            </a:r>
          </a:p>
          <a:p>
            <a:r>
              <a:rPr lang="en-AU" sz="2200" dirty="0"/>
              <a:t>Footpaths &amp; Pavements</a:t>
            </a:r>
          </a:p>
          <a:p>
            <a:r>
              <a:rPr lang="en-AU" sz="2200" dirty="0"/>
              <a:t>Graffiti &amp; Vandalism</a:t>
            </a:r>
          </a:p>
          <a:p>
            <a:r>
              <a:rPr lang="en-AU" sz="2200" dirty="0"/>
              <a:t>Noise</a:t>
            </a:r>
          </a:p>
          <a:p>
            <a:r>
              <a:rPr lang="en-AU" sz="2200" dirty="0"/>
              <a:t>Parks &amp; Council Facilities</a:t>
            </a:r>
          </a:p>
          <a:p>
            <a:r>
              <a:rPr lang="en-AU" sz="2200" dirty="0"/>
              <a:t>Other</a:t>
            </a:r>
          </a:p>
          <a:p>
            <a:pPr marL="0" indent="0">
              <a:buNone/>
            </a:pPr>
            <a:endParaRPr lang="en-AU" sz="2000" dirty="0"/>
          </a:p>
        </p:txBody>
      </p:sp>
      <p:pic>
        <p:nvPicPr>
          <p:cNvPr id="5" name="Content Placeholder 4">
            <a:extLst>
              <a:ext uri="{FF2B5EF4-FFF2-40B4-BE49-F238E27FC236}">
                <a16:creationId xmlns:a16="http://schemas.microsoft.com/office/drawing/2014/main" id="{E6769EA1-D697-4282-8E83-9429E3B996E5}"/>
              </a:ext>
            </a:extLst>
          </p:cNvPr>
          <p:cNvPicPr>
            <a:picLocks noGrp="1" noChangeAspect="1"/>
          </p:cNvPicPr>
          <p:nvPr>
            <p:ph sz="half" idx="2"/>
          </p:nvPr>
        </p:nvPicPr>
        <p:blipFill>
          <a:blip r:embed="rId2"/>
          <a:stretch>
            <a:fillRect/>
          </a:stretch>
        </p:blipFill>
        <p:spPr>
          <a:xfrm>
            <a:off x="5136022" y="1159326"/>
            <a:ext cx="6057440" cy="2916384"/>
          </a:xfrm>
          <a:prstGeom prst="rect">
            <a:avLst/>
          </a:prstGeom>
        </p:spPr>
      </p:pic>
      <p:sp>
        <p:nvSpPr>
          <p:cNvPr id="2" name="Title 1">
            <a:extLst>
              <a:ext uri="{FF2B5EF4-FFF2-40B4-BE49-F238E27FC236}">
                <a16:creationId xmlns:a16="http://schemas.microsoft.com/office/drawing/2014/main" id="{A871F0AA-0BE5-4501-9CC5-3CAB15DDF596}"/>
              </a:ext>
            </a:extLst>
          </p:cNvPr>
          <p:cNvSpPr>
            <a:spLocks noGrp="1"/>
          </p:cNvSpPr>
          <p:nvPr>
            <p:ph type="title"/>
          </p:nvPr>
        </p:nvSpPr>
        <p:spPr/>
        <p:txBody>
          <a:bodyPr/>
          <a:lstStyle/>
          <a:p>
            <a:r>
              <a:rPr lang="en-AU" dirty="0"/>
              <a:t>How to Report a Problem Online?</a:t>
            </a:r>
          </a:p>
        </p:txBody>
      </p:sp>
      <p:pic>
        <p:nvPicPr>
          <p:cNvPr id="4" name="Picture 3">
            <a:extLst>
              <a:ext uri="{FF2B5EF4-FFF2-40B4-BE49-F238E27FC236}">
                <a16:creationId xmlns:a16="http://schemas.microsoft.com/office/drawing/2014/main" id="{31D85178-8473-4A59-BE48-E41D08A4DBAD}"/>
              </a:ext>
            </a:extLst>
          </p:cNvPr>
          <p:cNvPicPr>
            <a:picLocks noChangeAspect="1"/>
          </p:cNvPicPr>
          <p:nvPr/>
        </p:nvPicPr>
        <p:blipFill>
          <a:blip r:embed="rId3"/>
          <a:stretch>
            <a:fillRect/>
          </a:stretch>
        </p:blipFill>
        <p:spPr>
          <a:xfrm>
            <a:off x="5136022" y="4135119"/>
            <a:ext cx="6057440" cy="1253114"/>
          </a:xfrm>
          <a:prstGeom prst="rect">
            <a:avLst/>
          </a:prstGeom>
        </p:spPr>
      </p:pic>
    </p:spTree>
    <p:extLst>
      <p:ext uri="{BB962C8B-B14F-4D97-AF65-F5344CB8AC3E}">
        <p14:creationId xmlns:p14="http://schemas.microsoft.com/office/powerpoint/2010/main" val="375696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CCD85F4-D562-4DBD-8296-11AC1286C754}"/>
              </a:ext>
            </a:extLst>
          </p:cNvPr>
          <p:cNvSpPr>
            <a:spLocks noGrp="1"/>
          </p:cNvSpPr>
          <p:nvPr>
            <p:ph sz="half" idx="1"/>
          </p:nvPr>
        </p:nvSpPr>
        <p:spPr/>
        <p:txBody>
          <a:bodyPr/>
          <a:lstStyle/>
          <a:p>
            <a:endParaRPr lang="en-US"/>
          </a:p>
        </p:txBody>
      </p:sp>
      <p:sp>
        <p:nvSpPr>
          <p:cNvPr id="11" name="Content Placeholder 10">
            <a:extLst>
              <a:ext uri="{FF2B5EF4-FFF2-40B4-BE49-F238E27FC236}">
                <a16:creationId xmlns:a16="http://schemas.microsoft.com/office/drawing/2014/main" id="{9993AA59-3BE6-44F9-96ED-522A9BFC4087}"/>
              </a:ext>
            </a:extLst>
          </p:cNvPr>
          <p:cNvSpPr>
            <a:spLocks noGrp="1"/>
          </p:cNvSpPr>
          <p:nvPr>
            <p:ph sz="half" idx="2"/>
          </p:nvPr>
        </p:nvSpPr>
        <p:spPr>
          <a:xfrm>
            <a:off x="6096000" y="1933344"/>
            <a:ext cx="5307307" cy="2991312"/>
          </a:xfrm>
        </p:spPr>
        <p:txBody>
          <a:bodyPr/>
          <a:lstStyle/>
          <a:p>
            <a:pPr marL="0" indent="0">
              <a:buNone/>
            </a:pPr>
            <a:r>
              <a:rPr lang="en-US" sz="2400" dirty="0"/>
              <a:t>Previously:</a:t>
            </a:r>
          </a:p>
          <a:p>
            <a:r>
              <a:rPr lang="en-US" sz="2200" dirty="0"/>
              <a:t>Finance, Corporate &amp; Community Service – Acting Director Jane Lewis</a:t>
            </a:r>
          </a:p>
          <a:p>
            <a:r>
              <a:rPr lang="en-US" sz="2200" dirty="0"/>
              <a:t>Planning, Environment &amp; Development Service – Director Phil Costello</a:t>
            </a:r>
          </a:p>
          <a:p>
            <a:r>
              <a:rPr lang="en-US" sz="2200" dirty="0"/>
              <a:t>Assets &amp; Works – Director Paul Keech</a:t>
            </a:r>
          </a:p>
          <a:p>
            <a:r>
              <a:rPr lang="en-US" sz="2200" dirty="0"/>
              <a:t>Shoalhaven Water – Acting Director Robert Horner </a:t>
            </a:r>
          </a:p>
        </p:txBody>
      </p:sp>
      <p:sp>
        <p:nvSpPr>
          <p:cNvPr id="3" name="Title 2">
            <a:extLst>
              <a:ext uri="{FF2B5EF4-FFF2-40B4-BE49-F238E27FC236}">
                <a16:creationId xmlns:a16="http://schemas.microsoft.com/office/drawing/2014/main" id="{220A8E24-1681-48D3-932A-78F6C3D846E3}"/>
              </a:ext>
            </a:extLst>
          </p:cNvPr>
          <p:cNvSpPr>
            <a:spLocks noGrp="1"/>
          </p:cNvSpPr>
          <p:nvPr>
            <p:ph type="title"/>
          </p:nvPr>
        </p:nvSpPr>
        <p:spPr/>
        <p:txBody>
          <a:bodyPr/>
          <a:lstStyle/>
          <a:p>
            <a:r>
              <a:rPr lang="en-US" dirty="0"/>
              <a:t>Old Structure</a:t>
            </a:r>
          </a:p>
        </p:txBody>
      </p:sp>
      <p:pic>
        <p:nvPicPr>
          <p:cNvPr id="9" name="Picture 8">
            <a:extLst>
              <a:ext uri="{FF2B5EF4-FFF2-40B4-BE49-F238E27FC236}">
                <a16:creationId xmlns:a16="http://schemas.microsoft.com/office/drawing/2014/main" id="{7BFF1D73-B293-4334-9B00-5028D59700DE}"/>
              </a:ext>
            </a:extLst>
          </p:cNvPr>
          <p:cNvPicPr>
            <a:picLocks noChangeAspect="1"/>
          </p:cNvPicPr>
          <p:nvPr/>
        </p:nvPicPr>
        <p:blipFill>
          <a:blip r:embed="rId2"/>
          <a:stretch>
            <a:fillRect/>
          </a:stretch>
        </p:blipFill>
        <p:spPr>
          <a:xfrm>
            <a:off x="395140" y="1021488"/>
            <a:ext cx="5307307" cy="5266101"/>
          </a:xfrm>
          <a:prstGeom prst="rect">
            <a:avLst/>
          </a:prstGeom>
        </p:spPr>
      </p:pic>
    </p:spTree>
    <p:extLst>
      <p:ext uri="{BB962C8B-B14F-4D97-AF65-F5344CB8AC3E}">
        <p14:creationId xmlns:p14="http://schemas.microsoft.com/office/powerpoint/2010/main" val="274386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A4DD-C87E-44BE-989F-EA676BDABCBE}"/>
              </a:ext>
            </a:extLst>
          </p:cNvPr>
          <p:cNvSpPr>
            <a:spLocks noGrp="1"/>
          </p:cNvSpPr>
          <p:nvPr>
            <p:ph type="title"/>
          </p:nvPr>
        </p:nvSpPr>
        <p:spPr/>
        <p:txBody>
          <a:bodyPr/>
          <a:lstStyle/>
          <a:p>
            <a:r>
              <a:rPr lang="en-AU" dirty="0"/>
              <a:t>Why Change the Structure?</a:t>
            </a:r>
          </a:p>
        </p:txBody>
      </p:sp>
      <p:sp>
        <p:nvSpPr>
          <p:cNvPr id="3" name="Content Placeholder 2">
            <a:extLst>
              <a:ext uri="{FF2B5EF4-FFF2-40B4-BE49-F238E27FC236}">
                <a16:creationId xmlns:a16="http://schemas.microsoft.com/office/drawing/2014/main" id="{4E5C5062-7C4E-4634-9C90-CF58C9089800}"/>
              </a:ext>
            </a:extLst>
          </p:cNvPr>
          <p:cNvSpPr>
            <a:spLocks noGrp="1"/>
          </p:cNvSpPr>
          <p:nvPr>
            <p:ph idx="1"/>
          </p:nvPr>
        </p:nvSpPr>
        <p:spPr>
          <a:xfrm>
            <a:off x="395141" y="1122567"/>
            <a:ext cx="8842864" cy="5005672"/>
          </a:xfrm>
        </p:spPr>
        <p:txBody>
          <a:bodyPr/>
          <a:lstStyle/>
          <a:p>
            <a:r>
              <a:rPr lang="en-AU" sz="1800" dirty="0"/>
              <a:t>Vacancies existing in two (2) senior staff roles</a:t>
            </a:r>
          </a:p>
          <a:p>
            <a:pPr lvl="1"/>
            <a:r>
              <a:rPr lang="en-AU" sz="1400" dirty="0"/>
              <a:t>Director – Finance, Corporate &amp; Community Services</a:t>
            </a:r>
          </a:p>
          <a:p>
            <a:pPr lvl="1"/>
            <a:r>
              <a:rPr lang="en-AU" sz="1400" dirty="0"/>
              <a:t>Director – Shoalhaven Water</a:t>
            </a:r>
          </a:p>
          <a:p>
            <a:r>
              <a:rPr lang="en-AU" sz="1800" dirty="0"/>
              <a:t>Opportunity to review these roles</a:t>
            </a:r>
          </a:p>
          <a:p>
            <a:pPr>
              <a:spcAft>
                <a:spcPts val="500"/>
              </a:spcAft>
            </a:pPr>
            <a:r>
              <a:rPr lang="en-AU" sz="1800" dirty="0"/>
              <a:t>Reviews carried out in 2019 that focussed on Customer Service, DA processing, and Future Directions for the Shoalhaven highlight to me the need to:</a:t>
            </a:r>
          </a:p>
          <a:p>
            <a:pPr lvl="1">
              <a:spcAft>
                <a:spcPts val="500"/>
              </a:spcAft>
            </a:pPr>
            <a:r>
              <a:rPr lang="en-AU" sz="1400" dirty="0"/>
              <a:t>Make sure the City and the Council are </a:t>
            </a:r>
            <a:r>
              <a:rPr lang="en-AU" sz="1400" b="1" dirty="0"/>
              <a:t>future ready</a:t>
            </a:r>
            <a:r>
              <a:rPr lang="en-AU" sz="1400" dirty="0"/>
              <a:t> to grasp opportunities expected to arise from the completion of the highway upgrades – making us more accessible</a:t>
            </a:r>
          </a:p>
          <a:p>
            <a:pPr lvl="1">
              <a:spcAft>
                <a:spcPts val="500"/>
              </a:spcAft>
            </a:pPr>
            <a:r>
              <a:rPr lang="en-AU" sz="1400" dirty="0"/>
              <a:t>Harness the opportunity for a </a:t>
            </a:r>
            <a:r>
              <a:rPr lang="en-AU" sz="1400" b="1" dirty="0"/>
              <a:t>fresh approach </a:t>
            </a:r>
            <a:r>
              <a:rPr lang="en-AU" sz="1400" dirty="0"/>
              <a:t>which had been articulated to me my many in the community – including the business community</a:t>
            </a:r>
          </a:p>
          <a:p>
            <a:pPr lvl="1">
              <a:spcAft>
                <a:spcPts val="500"/>
              </a:spcAft>
            </a:pPr>
            <a:r>
              <a:rPr lang="en-AU" sz="1400" dirty="0"/>
              <a:t>Enhance our capability to turn </a:t>
            </a:r>
            <a:r>
              <a:rPr lang="en-AU" sz="1400" b="1" dirty="0"/>
              <a:t>plans into reality</a:t>
            </a:r>
          </a:p>
          <a:p>
            <a:pPr lvl="1">
              <a:spcAft>
                <a:spcPts val="500"/>
              </a:spcAft>
            </a:pPr>
            <a:r>
              <a:rPr lang="en-AU" sz="1400" dirty="0"/>
              <a:t>Ensure a strong focus on Strategic Planning and Development Assessment to achieve the </a:t>
            </a:r>
            <a:r>
              <a:rPr lang="en-AU" sz="1400" b="1" dirty="0"/>
              <a:t>best outcomes </a:t>
            </a:r>
            <a:r>
              <a:rPr lang="en-AU" sz="1400" dirty="0"/>
              <a:t>for the Shoalhaven</a:t>
            </a:r>
          </a:p>
          <a:p>
            <a:pPr lvl="1">
              <a:spcAft>
                <a:spcPts val="500"/>
              </a:spcAft>
            </a:pPr>
            <a:r>
              <a:rPr lang="en-AU" sz="1400" dirty="0"/>
              <a:t>Develop a more robust customer engagement strategy and </a:t>
            </a:r>
            <a:r>
              <a:rPr lang="en-AU" sz="1400" b="1" dirty="0"/>
              <a:t>customer experience</a:t>
            </a:r>
            <a:r>
              <a:rPr lang="en-AU" sz="1400" dirty="0"/>
              <a:t> – recognising both external and internal customers</a:t>
            </a:r>
          </a:p>
          <a:p>
            <a:pPr lvl="1">
              <a:spcAft>
                <a:spcPts val="500"/>
              </a:spcAft>
            </a:pPr>
            <a:r>
              <a:rPr lang="en-AU" sz="1400" dirty="0"/>
              <a:t>Improve </a:t>
            </a:r>
            <a:r>
              <a:rPr lang="en-AU" sz="1400" b="1" dirty="0"/>
              <a:t>project management and delivery</a:t>
            </a:r>
          </a:p>
          <a:p>
            <a:pPr lvl="1">
              <a:spcAft>
                <a:spcPts val="500"/>
              </a:spcAft>
            </a:pPr>
            <a:r>
              <a:rPr lang="en-AU" sz="1400" dirty="0"/>
              <a:t>Strengthen organisational </a:t>
            </a:r>
            <a:r>
              <a:rPr lang="en-AU" sz="1400" b="1" dirty="0"/>
              <a:t>performance and reporting</a:t>
            </a:r>
          </a:p>
          <a:p>
            <a:pPr lvl="1"/>
            <a:r>
              <a:rPr lang="en-AU" sz="1400" dirty="0"/>
              <a:t>Improve </a:t>
            </a:r>
            <a:r>
              <a:rPr lang="en-AU" sz="1400" b="1" dirty="0"/>
              <a:t>communications and community engagement</a:t>
            </a:r>
          </a:p>
          <a:p>
            <a:pPr lvl="1"/>
            <a:endParaRPr lang="en-AU" sz="1600" dirty="0"/>
          </a:p>
          <a:p>
            <a:pPr marL="0" indent="0">
              <a:buNone/>
            </a:pPr>
            <a:endParaRPr lang="en-AU" sz="2400" dirty="0"/>
          </a:p>
        </p:txBody>
      </p:sp>
    </p:spTree>
    <p:extLst>
      <p:ext uri="{BB962C8B-B14F-4D97-AF65-F5344CB8AC3E}">
        <p14:creationId xmlns:p14="http://schemas.microsoft.com/office/powerpoint/2010/main" val="231475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43F97B2-0BA9-4EB0-8352-55C8CD676C2D}"/>
              </a:ext>
            </a:extLst>
          </p:cNvPr>
          <p:cNvSpPr>
            <a:spLocks noGrp="1"/>
          </p:cNvSpPr>
          <p:nvPr>
            <p:ph sz="half" idx="1"/>
          </p:nvPr>
        </p:nvSpPr>
        <p:spPr>
          <a:xfrm>
            <a:off x="301833" y="1189079"/>
            <a:ext cx="5534945" cy="887636"/>
          </a:xfrm>
        </p:spPr>
        <p:txBody>
          <a:bodyPr/>
          <a:lstStyle/>
          <a:p>
            <a:pPr marL="0" indent="0">
              <a:buNone/>
            </a:pPr>
            <a:r>
              <a:rPr lang="en-US" sz="2400" dirty="0"/>
              <a:t>The following senior staff structure was adopted by Council on 6 August 2020 </a:t>
            </a:r>
          </a:p>
        </p:txBody>
      </p:sp>
      <p:pic>
        <p:nvPicPr>
          <p:cNvPr id="5" name="Content Placeholder 4">
            <a:extLst>
              <a:ext uri="{FF2B5EF4-FFF2-40B4-BE49-F238E27FC236}">
                <a16:creationId xmlns:a16="http://schemas.microsoft.com/office/drawing/2014/main" id="{C91B13B3-9036-4583-AD67-1ABFAA3D7A78}"/>
              </a:ext>
            </a:extLst>
          </p:cNvPr>
          <p:cNvPicPr>
            <a:picLocks noGrp="1" noChangeAspect="1"/>
          </p:cNvPicPr>
          <p:nvPr>
            <p:ph sz="half" idx="2"/>
          </p:nvPr>
        </p:nvPicPr>
        <p:blipFill>
          <a:blip r:embed="rId3"/>
          <a:stretch>
            <a:fillRect/>
          </a:stretch>
        </p:blipFill>
        <p:spPr>
          <a:xfrm>
            <a:off x="706016" y="2188099"/>
            <a:ext cx="10214533" cy="2854876"/>
          </a:xfrm>
          <a:noFill/>
        </p:spPr>
      </p:pic>
      <p:sp>
        <p:nvSpPr>
          <p:cNvPr id="2" name="Title 1">
            <a:extLst>
              <a:ext uri="{FF2B5EF4-FFF2-40B4-BE49-F238E27FC236}">
                <a16:creationId xmlns:a16="http://schemas.microsoft.com/office/drawing/2014/main" id="{534DA4DD-C87E-44BE-989F-EA676BDABCBE}"/>
              </a:ext>
            </a:extLst>
          </p:cNvPr>
          <p:cNvSpPr>
            <a:spLocks noGrp="1"/>
          </p:cNvSpPr>
          <p:nvPr>
            <p:ph type="title"/>
          </p:nvPr>
        </p:nvSpPr>
        <p:spPr>
          <a:xfrm>
            <a:off x="395140" y="256718"/>
            <a:ext cx="9634981" cy="530421"/>
          </a:xfrm>
        </p:spPr>
        <p:txBody>
          <a:bodyPr>
            <a:noAutofit/>
          </a:bodyPr>
          <a:lstStyle/>
          <a:p>
            <a:r>
              <a:rPr lang="en-AU" dirty="0"/>
              <a:t>What is the New Structure?</a:t>
            </a:r>
          </a:p>
        </p:txBody>
      </p:sp>
    </p:spTree>
    <p:extLst>
      <p:ext uri="{BB962C8B-B14F-4D97-AF65-F5344CB8AC3E}">
        <p14:creationId xmlns:p14="http://schemas.microsoft.com/office/powerpoint/2010/main" val="348483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328-C534-4022-BA11-37DD863C0565}"/>
              </a:ext>
            </a:extLst>
          </p:cNvPr>
          <p:cNvSpPr>
            <a:spLocks noGrp="1"/>
          </p:cNvSpPr>
          <p:nvPr>
            <p:ph type="title"/>
          </p:nvPr>
        </p:nvSpPr>
        <p:spPr/>
        <p:txBody>
          <a:bodyPr/>
          <a:lstStyle/>
          <a:p>
            <a:r>
              <a:rPr lang="en-AU" dirty="0"/>
              <a:t>Who is Who in the New Structure?</a:t>
            </a:r>
          </a:p>
        </p:txBody>
      </p:sp>
      <p:sp>
        <p:nvSpPr>
          <p:cNvPr id="3" name="Content Placeholder 2">
            <a:extLst>
              <a:ext uri="{FF2B5EF4-FFF2-40B4-BE49-F238E27FC236}">
                <a16:creationId xmlns:a16="http://schemas.microsoft.com/office/drawing/2014/main" id="{D3C8F69C-3DA2-4A55-8115-E66BCA1E41AB}"/>
              </a:ext>
            </a:extLst>
          </p:cNvPr>
          <p:cNvSpPr>
            <a:spLocks noGrp="1"/>
          </p:cNvSpPr>
          <p:nvPr>
            <p:ph idx="1"/>
          </p:nvPr>
        </p:nvSpPr>
        <p:spPr>
          <a:xfrm>
            <a:off x="395140" y="1171291"/>
            <a:ext cx="10313709" cy="4817531"/>
          </a:xfrm>
        </p:spPr>
        <p:txBody>
          <a:bodyPr/>
          <a:lstStyle/>
          <a:p>
            <a:r>
              <a:rPr lang="en-AU" sz="2200" dirty="0"/>
              <a:t>Chief Executive Office – Stephen Dunshea</a:t>
            </a:r>
          </a:p>
          <a:p>
            <a:r>
              <a:rPr lang="en-AU" sz="2200" dirty="0"/>
              <a:t>Executive Manager Shoalhaven Water – Robert Horner (Interim)</a:t>
            </a:r>
          </a:p>
          <a:p>
            <a:r>
              <a:rPr lang="en-AU" sz="2200" dirty="0"/>
              <a:t>Director City Services – Paul Keech</a:t>
            </a:r>
          </a:p>
          <a:p>
            <a:r>
              <a:rPr lang="en-AU" sz="2200" dirty="0"/>
              <a:t>Director City Development – Phil Costello</a:t>
            </a:r>
          </a:p>
          <a:p>
            <a:r>
              <a:rPr lang="en-AU" sz="2200" dirty="0"/>
              <a:t>Director City Futures – Robert Domm</a:t>
            </a:r>
          </a:p>
          <a:p>
            <a:r>
              <a:rPr lang="en-AU" sz="2200" dirty="0"/>
              <a:t>Director City Lifestyles – Jane Lewis (Interim)</a:t>
            </a:r>
          </a:p>
          <a:p>
            <a:r>
              <a:rPr lang="en-AU" sz="2200" dirty="0"/>
              <a:t>Director City Performance – Kevin Voegt (Interim)</a:t>
            </a:r>
          </a:p>
          <a:p>
            <a:r>
              <a:rPr lang="en-AU" sz="2200" dirty="0"/>
              <a:t>Manager Media &amp; Communications – Kate Crowe (Interim)</a:t>
            </a:r>
          </a:p>
          <a:p>
            <a:pPr marL="0" indent="0">
              <a:buNone/>
            </a:pPr>
            <a:endParaRPr lang="en-AU" sz="1400" dirty="0"/>
          </a:p>
          <a:p>
            <a:pPr marL="0" indent="0">
              <a:buNone/>
            </a:pPr>
            <a:r>
              <a:rPr lang="en-AU" sz="1400" dirty="0"/>
              <a:t>Note:</a:t>
            </a:r>
          </a:p>
          <a:p>
            <a:pPr marL="342900" indent="-342900">
              <a:buFont typeface="+mj-lt"/>
              <a:buAutoNum type="arabicPeriod"/>
            </a:pPr>
            <a:r>
              <a:rPr lang="en-AU" sz="1400" dirty="0"/>
              <a:t>Interim indicate the position is subject to recruitment</a:t>
            </a:r>
          </a:p>
          <a:p>
            <a:pPr marL="342900" indent="-342900">
              <a:buFont typeface="+mj-lt"/>
              <a:buAutoNum type="arabicPeriod"/>
            </a:pPr>
            <a:r>
              <a:rPr lang="en-AU" sz="1400" dirty="0"/>
              <a:t>Changes to reporting lines for management and teams is currently underway in consultation with staff</a:t>
            </a:r>
          </a:p>
          <a:p>
            <a:pPr marL="0" indent="0">
              <a:buNone/>
            </a:pPr>
            <a:r>
              <a:rPr lang="en-AU" sz="1400" dirty="0"/>
              <a:t> </a:t>
            </a:r>
          </a:p>
        </p:txBody>
      </p:sp>
    </p:spTree>
    <p:extLst>
      <p:ext uri="{BB962C8B-B14F-4D97-AF65-F5344CB8AC3E}">
        <p14:creationId xmlns:p14="http://schemas.microsoft.com/office/powerpoint/2010/main" val="216823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97F8E5-9D88-48C2-B98F-FFA896533865}"/>
              </a:ext>
            </a:extLst>
          </p:cNvPr>
          <p:cNvSpPr>
            <a:spLocks noGrp="1"/>
          </p:cNvSpPr>
          <p:nvPr>
            <p:ph type="body" sz="quarter" idx="3"/>
          </p:nvPr>
        </p:nvSpPr>
        <p:spPr>
          <a:xfrm>
            <a:off x="6950752" y="1119497"/>
            <a:ext cx="2423053" cy="3672237"/>
          </a:xfrm>
        </p:spPr>
        <p:txBody>
          <a:bodyPr/>
          <a:lstStyle/>
          <a:p>
            <a:pPr marL="0" indent="0">
              <a:buNone/>
            </a:pPr>
            <a:r>
              <a:rPr lang="en-AU" sz="2000" dirty="0"/>
              <a:t>City Futures</a:t>
            </a:r>
          </a:p>
          <a:p>
            <a:r>
              <a:rPr lang="en-AU" sz="1200" b="0" dirty="0"/>
              <a:t>Strategic Land Use Planning</a:t>
            </a:r>
          </a:p>
          <a:p>
            <a:r>
              <a:rPr lang="en-AU" sz="1200" b="0" dirty="0"/>
              <a:t>Strategic Infrastructure Planning</a:t>
            </a:r>
          </a:p>
          <a:p>
            <a:r>
              <a:rPr lang="en-AU" sz="1200" b="0" dirty="0"/>
              <a:t>Urban Release Areas</a:t>
            </a:r>
          </a:p>
          <a:p>
            <a:r>
              <a:rPr lang="en-AU" sz="1200" b="0" dirty="0"/>
              <a:t>Transformational City Projects</a:t>
            </a:r>
          </a:p>
          <a:p>
            <a:r>
              <a:rPr lang="en-AU" sz="1200" b="0" dirty="0"/>
              <a:t>City Growth, Advocacy and Tourism</a:t>
            </a:r>
          </a:p>
          <a:p>
            <a:r>
              <a:rPr lang="en-AU" sz="1200" b="0" dirty="0"/>
              <a:t>Economic Development</a:t>
            </a:r>
          </a:p>
          <a:p>
            <a:r>
              <a:rPr lang="en-AU" sz="1200" b="0" dirty="0"/>
              <a:t>Placemaking &amp; Urban Renewal</a:t>
            </a:r>
          </a:p>
          <a:p>
            <a:r>
              <a:rPr lang="en-AU" sz="1200" b="0" dirty="0"/>
              <a:t>Affordable Housing Strategies</a:t>
            </a:r>
          </a:p>
          <a:p>
            <a:r>
              <a:rPr lang="en-AU" sz="1200" b="0" dirty="0"/>
              <a:t>Strategic Property Asset Ventures</a:t>
            </a:r>
          </a:p>
          <a:p>
            <a:endParaRPr lang="en-AU" sz="1100" b="0" dirty="0"/>
          </a:p>
        </p:txBody>
      </p:sp>
      <p:sp>
        <p:nvSpPr>
          <p:cNvPr id="4" name="Content Placeholder 3">
            <a:extLst>
              <a:ext uri="{FF2B5EF4-FFF2-40B4-BE49-F238E27FC236}">
                <a16:creationId xmlns:a16="http://schemas.microsoft.com/office/drawing/2014/main" id="{2E0FFC08-6C42-4DD9-BB9C-A5C26508692A}"/>
              </a:ext>
            </a:extLst>
          </p:cNvPr>
          <p:cNvSpPr>
            <a:spLocks noGrp="1"/>
          </p:cNvSpPr>
          <p:nvPr>
            <p:ph sz="quarter" idx="4"/>
          </p:nvPr>
        </p:nvSpPr>
        <p:spPr>
          <a:xfrm>
            <a:off x="3578942" y="1185599"/>
            <a:ext cx="2423054" cy="4618176"/>
          </a:xfrm>
        </p:spPr>
        <p:txBody>
          <a:bodyPr/>
          <a:lstStyle/>
          <a:p>
            <a:pPr marL="0" indent="0">
              <a:buNone/>
            </a:pPr>
            <a:r>
              <a:rPr lang="en-AU" sz="2000" b="1" dirty="0"/>
              <a:t>City Development</a:t>
            </a:r>
          </a:p>
          <a:p>
            <a:pPr marL="0" indent="0">
              <a:buNone/>
            </a:pPr>
            <a:r>
              <a:rPr lang="en-AU" sz="1200" dirty="0"/>
              <a:t>Development Assessment</a:t>
            </a:r>
          </a:p>
          <a:p>
            <a:pPr marL="0" lvl="1" indent="0">
              <a:spcBef>
                <a:spcPts val="1000"/>
              </a:spcBef>
              <a:buNone/>
            </a:pPr>
            <a:r>
              <a:rPr lang="en-AU" sz="1200" dirty="0"/>
              <a:t>Certification</a:t>
            </a:r>
          </a:p>
          <a:p>
            <a:pPr marL="0" lvl="1" indent="0">
              <a:spcBef>
                <a:spcPts val="1000"/>
              </a:spcBef>
              <a:buNone/>
            </a:pPr>
            <a:r>
              <a:rPr lang="en-AU" sz="1200" dirty="0"/>
              <a:t>Building Assessment</a:t>
            </a:r>
          </a:p>
          <a:p>
            <a:pPr marL="0" lvl="1" indent="0">
              <a:spcBef>
                <a:spcPts val="1000"/>
              </a:spcBef>
              <a:buNone/>
            </a:pPr>
            <a:r>
              <a:rPr lang="en-AU" sz="1200" dirty="0"/>
              <a:t>Compliance</a:t>
            </a:r>
          </a:p>
          <a:p>
            <a:pPr marL="0" lvl="1" indent="0">
              <a:spcBef>
                <a:spcPts val="1000"/>
              </a:spcBef>
              <a:buNone/>
            </a:pPr>
            <a:r>
              <a:rPr lang="en-AU" sz="1200" dirty="0"/>
              <a:t>Ranger Services</a:t>
            </a:r>
          </a:p>
          <a:p>
            <a:pPr marL="0" lvl="1" indent="0">
              <a:spcBef>
                <a:spcPts val="1000"/>
              </a:spcBef>
              <a:buNone/>
            </a:pPr>
            <a:r>
              <a:rPr lang="en-AU" sz="1200" dirty="0"/>
              <a:t>Animal Management</a:t>
            </a:r>
          </a:p>
          <a:p>
            <a:pPr marL="0" lvl="1" indent="0">
              <a:spcBef>
                <a:spcPts val="1000"/>
              </a:spcBef>
              <a:spcAft>
                <a:spcPts val="600"/>
              </a:spcAft>
              <a:buNone/>
            </a:pPr>
            <a:r>
              <a:rPr lang="en-AU" sz="1200" dirty="0"/>
              <a:t>Environmental Services</a:t>
            </a:r>
          </a:p>
          <a:p>
            <a:pPr marL="243450" lvl="2" indent="-171450">
              <a:spcBef>
                <a:spcPts val="0"/>
              </a:spcBef>
            </a:pPr>
            <a:r>
              <a:rPr lang="en-AU" sz="1200" dirty="0"/>
              <a:t>Policy</a:t>
            </a:r>
          </a:p>
          <a:p>
            <a:pPr marL="243450" lvl="2" indent="-171450">
              <a:spcBef>
                <a:spcPts val="0"/>
              </a:spcBef>
            </a:pPr>
            <a:r>
              <a:rPr lang="en-AU" sz="1200" dirty="0"/>
              <a:t>Regulation</a:t>
            </a:r>
          </a:p>
          <a:p>
            <a:pPr marL="243450" lvl="2" indent="-171450">
              <a:spcBef>
                <a:spcPts val="0"/>
              </a:spcBef>
            </a:pPr>
            <a:r>
              <a:rPr lang="en-AU" sz="1200" dirty="0"/>
              <a:t>Compliance</a:t>
            </a:r>
          </a:p>
          <a:p>
            <a:pPr marL="243450" lvl="2" indent="-171450">
              <a:spcBef>
                <a:spcPts val="0"/>
              </a:spcBef>
            </a:pPr>
            <a:r>
              <a:rPr lang="en-AU" sz="1200" dirty="0"/>
              <a:t>Weeds</a:t>
            </a:r>
          </a:p>
          <a:p>
            <a:pPr marL="0" lvl="1" indent="0">
              <a:spcBef>
                <a:spcPts val="1000"/>
              </a:spcBef>
              <a:spcAft>
                <a:spcPts val="600"/>
              </a:spcAft>
              <a:buNone/>
            </a:pPr>
            <a:r>
              <a:rPr lang="en-AU" sz="1200" dirty="0"/>
              <a:t>Natural Areas</a:t>
            </a:r>
          </a:p>
          <a:p>
            <a:pPr marL="243450" lvl="2" indent="-171450">
              <a:spcBef>
                <a:spcPts val="0"/>
              </a:spcBef>
            </a:pPr>
            <a:r>
              <a:rPr lang="en-AU" sz="1200" dirty="0"/>
              <a:t>Waterways</a:t>
            </a:r>
          </a:p>
          <a:p>
            <a:pPr marL="243450" lvl="2" indent="-171450">
              <a:spcBef>
                <a:spcPts val="0"/>
              </a:spcBef>
            </a:pPr>
            <a:r>
              <a:rPr lang="en-AU" sz="1200" dirty="0"/>
              <a:t>Beaches</a:t>
            </a:r>
          </a:p>
          <a:p>
            <a:pPr marL="243450" lvl="2" indent="-171450">
              <a:spcBef>
                <a:spcPts val="0"/>
              </a:spcBef>
            </a:pPr>
            <a:r>
              <a:rPr lang="en-AU" sz="1200" dirty="0"/>
              <a:t>Bushland</a:t>
            </a:r>
          </a:p>
          <a:p>
            <a:pPr marL="0" lvl="1" indent="0">
              <a:spcBef>
                <a:spcPts val="1000"/>
              </a:spcBef>
              <a:buNone/>
            </a:pPr>
            <a:r>
              <a:rPr lang="en-AU" sz="1200" dirty="0"/>
              <a:t>Ulladulla Service Centre</a:t>
            </a:r>
            <a:endParaRPr lang="en-US" sz="1200" dirty="0"/>
          </a:p>
        </p:txBody>
      </p:sp>
      <p:sp>
        <p:nvSpPr>
          <p:cNvPr id="2" name="Title 1">
            <a:extLst>
              <a:ext uri="{FF2B5EF4-FFF2-40B4-BE49-F238E27FC236}">
                <a16:creationId xmlns:a16="http://schemas.microsoft.com/office/drawing/2014/main" id="{C4C81328-C534-4022-BA11-37DD863C0565}"/>
              </a:ext>
            </a:extLst>
          </p:cNvPr>
          <p:cNvSpPr>
            <a:spLocks noGrp="1"/>
          </p:cNvSpPr>
          <p:nvPr>
            <p:ph type="title"/>
          </p:nvPr>
        </p:nvSpPr>
        <p:spPr/>
        <p:txBody>
          <a:bodyPr/>
          <a:lstStyle/>
          <a:p>
            <a:r>
              <a:rPr lang="en-AU" dirty="0"/>
              <a:t>Functions of the New Directorates</a:t>
            </a:r>
          </a:p>
        </p:txBody>
      </p:sp>
      <p:sp>
        <p:nvSpPr>
          <p:cNvPr id="3" name="Content Placeholder 2">
            <a:extLst>
              <a:ext uri="{FF2B5EF4-FFF2-40B4-BE49-F238E27FC236}">
                <a16:creationId xmlns:a16="http://schemas.microsoft.com/office/drawing/2014/main" id="{D3C8F69C-3DA2-4A55-8115-E66BCA1E41AB}"/>
              </a:ext>
            </a:extLst>
          </p:cNvPr>
          <p:cNvSpPr>
            <a:spLocks noGrp="1"/>
          </p:cNvSpPr>
          <p:nvPr>
            <p:ph sz="half" idx="2"/>
          </p:nvPr>
        </p:nvSpPr>
        <p:spPr>
          <a:xfrm>
            <a:off x="395140" y="1185599"/>
            <a:ext cx="2423054" cy="4984462"/>
          </a:xfrm>
        </p:spPr>
        <p:txBody>
          <a:bodyPr/>
          <a:lstStyle/>
          <a:p>
            <a:pPr marL="0" indent="0">
              <a:buNone/>
            </a:pPr>
            <a:r>
              <a:rPr lang="en-AU" sz="2000" b="1" dirty="0"/>
              <a:t>City Services</a:t>
            </a:r>
          </a:p>
          <a:p>
            <a:pPr marL="0" indent="0">
              <a:buNone/>
            </a:pPr>
            <a:r>
              <a:rPr lang="en-AU" sz="1200" dirty="0"/>
              <a:t>Asset Strategy</a:t>
            </a:r>
          </a:p>
          <a:p>
            <a:pPr marL="0" lvl="1" indent="0">
              <a:spcBef>
                <a:spcPts val="1000"/>
              </a:spcBef>
              <a:buNone/>
            </a:pPr>
            <a:r>
              <a:rPr lang="en-AU" sz="1200" dirty="0"/>
              <a:t>Maintenance &amp; Construction</a:t>
            </a:r>
          </a:p>
          <a:p>
            <a:pPr marL="0" lvl="1" indent="0">
              <a:spcBef>
                <a:spcPts val="1000"/>
              </a:spcBef>
              <a:buNone/>
            </a:pPr>
            <a:r>
              <a:rPr lang="en-AU" sz="1200" dirty="0"/>
              <a:t>Technical Services</a:t>
            </a:r>
          </a:p>
          <a:p>
            <a:pPr marL="0" lvl="1" indent="0">
              <a:spcBef>
                <a:spcPts val="1000"/>
              </a:spcBef>
              <a:buNone/>
            </a:pPr>
            <a:r>
              <a:rPr lang="en-AU" sz="1200" dirty="0"/>
              <a:t>Council Buildings &amp; Property Services</a:t>
            </a:r>
          </a:p>
          <a:p>
            <a:pPr marL="0" lvl="1" indent="0">
              <a:spcBef>
                <a:spcPts val="1000"/>
              </a:spcBef>
              <a:spcAft>
                <a:spcPts val="600"/>
              </a:spcAft>
              <a:buNone/>
            </a:pPr>
            <a:r>
              <a:rPr lang="en-AU" sz="1200" dirty="0"/>
              <a:t>Commercial Services</a:t>
            </a:r>
          </a:p>
          <a:p>
            <a:pPr marL="243450" lvl="2" indent="-171450">
              <a:lnSpc>
                <a:spcPct val="100000"/>
              </a:lnSpc>
              <a:spcBef>
                <a:spcPts val="0"/>
              </a:spcBef>
            </a:pPr>
            <a:r>
              <a:rPr lang="en-AU" sz="1200" dirty="0"/>
              <a:t>Waste Services</a:t>
            </a:r>
          </a:p>
          <a:p>
            <a:pPr marL="243450" lvl="2" indent="-171450">
              <a:lnSpc>
                <a:spcPct val="100000"/>
              </a:lnSpc>
              <a:spcBef>
                <a:spcPts val="0"/>
              </a:spcBef>
            </a:pPr>
            <a:r>
              <a:rPr lang="en-AU" sz="1200" dirty="0"/>
              <a:t>Bereavement Services</a:t>
            </a:r>
          </a:p>
          <a:p>
            <a:pPr marL="243450" lvl="2" indent="-171450">
              <a:lnSpc>
                <a:spcPct val="100000"/>
              </a:lnSpc>
              <a:spcBef>
                <a:spcPts val="0"/>
              </a:spcBef>
            </a:pPr>
            <a:r>
              <a:rPr lang="en-AU" sz="1200" dirty="0"/>
              <a:t>Holiday Haven</a:t>
            </a:r>
          </a:p>
          <a:p>
            <a:pPr marL="243450" lvl="2" indent="-171450">
              <a:lnSpc>
                <a:spcPct val="100000"/>
              </a:lnSpc>
              <a:spcBef>
                <a:spcPts val="0"/>
              </a:spcBef>
            </a:pPr>
            <a:r>
              <a:rPr lang="en-AU" sz="1200" dirty="0"/>
              <a:t>Fleet &amp; Mechanical</a:t>
            </a:r>
          </a:p>
          <a:p>
            <a:pPr marL="0" lvl="1" indent="0">
              <a:spcBef>
                <a:spcPts val="1000"/>
              </a:spcBef>
              <a:spcAft>
                <a:spcPts val="600"/>
              </a:spcAft>
              <a:buNone/>
            </a:pPr>
            <a:r>
              <a:rPr lang="en-AU" sz="1200" dirty="0"/>
              <a:t>Natural Areas</a:t>
            </a:r>
          </a:p>
          <a:p>
            <a:pPr marL="243450" lvl="2" indent="-171450">
              <a:spcBef>
                <a:spcPts val="0"/>
              </a:spcBef>
            </a:pPr>
            <a:r>
              <a:rPr lang="en-AU" sz="1200" dirty="0"/>
              <a:t>Infrastructure</a:t>
            </a:r>
          </a:p>
          <a:p>
            <a:pPr marL="243450" lvl="2" indent="-171450">
              <a:spcBef>
                <a:spcPts val="0"/>
              </a:spcBef>
            </a:pPr>
            <a:r>
              <a:rPr lang="en-AU" sz="1200" dirty="0"/>
              <a:t>Asset Protection Zones</a:t>
            </a:r>
          </a:p>
          <a:p>
            <a:pPr marL="243450" lvl="2" indent="-171450">
              <a:spcBef>
                <a:spcPts val="0"/>
              </a:spcBef>
            </a:pPr>
            <a:r>
              <a:rPr lang="en-AU" sz="1200" dirty="0"/>
              <a:t>Environmental Reviews (REFs) </a:t>
            </a:r>
          </a:p>
          <a:p>
            <a:pPr marL="0" lvl="1" indent="0">
              <a:spcBef>
                <a:spcPts val="1000"/>
              </a:spcBef>
              <a:buNone/>
            </a:pPr>
            <a:r>
              <a:rPr lang="en-AU" sz="1200" dirty="0"/>
              <a:t>Project Delivery</a:t>
            </a:r>
          </a:p>
          <a:p>
            <a:pPr marL="0" lvl="1" indent="0">
              <a:spcBef>
                <a:spcPts val="1000"/>
              </a:spcBef>
              <a:buNone/>
            </a:pPr>
            <a:r>
              <a:rPr lang="en-AU" sz="1200" dirty="0"/>
              <a:t>Parks &amp; Open Space</a:t>
            </a:r>
          </a:p>
          <a:p>
            <a:pPr marL="0" lvl="1" indent="0">
              <a:spcBef>
                <a:spcPts val="1000"/>
              </a:spcBef>
              <a:buNone/>
            </a:pPr>
            <a:r>
              <a:rPr lang="en-AU" sz="1200" dirty="0"/>
              <a:t>Energy &amp; Sustainability</a:t>
            </a:r>
          </a:p>
          <a:p>
            <a:pPr marL="0" lvl="1" indent="0">
              <a:spcBef>
                <a:spcPts val="1000"/>
              </a:spcBef>
              <a:buNone/>
            </a:pPr>
            <a:r>
              <a:rPr lang="en-AU" sz="1200" dirty="0"/>
              <a:t>Emergency Management</a:t>
            </a:r>
          </a:p>
        </p:txBody>
      </p:sp>
    </p:spTree>
    <p:extLst>
      <p:ext uri="{BB962C8B-B14F-4D97-AF65-F5344CB8AC3E}">
        <p14:creationId xmlns:p14="http://schemas.microsoft.com/office/powerpoint/2010/main" val="79034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0FFC08-6C42-4DD9-BB9C-A5C26508692A}"/>
              </a:ext>
            </a:extLst>
          </p:cNvPr>
          <p:cNvSpPr>
            <a:spLocks noGrp="1"/>
          </p:cNvSpPr>
          <p:nvPr>
            <p:ph sz="quarter" idx="4"/>
          </p:nvPr>
        </p:nvSpPr>
        <p:spPr>
          <a:xfrm>
            <a:off x="395140" y="1175526"/>
            <a:ext cx="2772072" cy="4618176"/>
          </a:xfrm>
        </p:spPr>
        <p:txBody>
          <a:bodyPr/>
          <a:lstStyle/>
          <a:p>
            <a:pPr marL="0" indent="0">
              <a:buNone/>
            </a:pPr>
            <a:r>
              <a:rPr lang="en-AU" sz="2000" b="1" dirty="0"/>
              <a:t>City Lifestyles</a:t>
            </a:r>
          </a:p>
          <a:p>
            <a:pPr marL="0" indent="0">
              <a:buNone/>
            </a:pPr>
            <a:r>
              <a:rPr lang="en-AU" sz="1200" b="0" dirty="0"/>
              <a:t>Library Services</a:t>
            </a:r>
          </a:p>
          <a:p>
            <a:pPr marL="0" indent="0">
              <a:buNone/>
            </a:pPr>
            <a:r>
              <a:rPr lang="en-AU" sz="1200" b="0" dirty="0"/>
              <a:t>Arts &amp; Culture</a:t>
            </a:r>
          </a:p>
          <a:p>
            <a:pPr marL="0" indent="0">
              <a:buNone/>
            </a:pPr>
            <a:r>
              <a:rPr lang="en-AU" sz="1200" b="0" dirty="0"/>
              <a:t>Community Development</a:t>
            </a:r>
          </a:p>
          <a:p>
            <a:pPr marL="0" indent="0">
              <a:buNone/>
            </a:pPr>
            <a:r>
              <a:rPr lang="en-AU" sz="1200" b="0" dirty="0"/>
              <a:t>Social Planning</a:t>
            </a:r>
          </a:p>
          <a:p>
            <a:pPr marL="0" indent="0">
              <a:buNone/>
            </a:pPr>
            <a:r>
              <a:rPr lang="en-AU" sz="1200" b="0" dirty="0"/>
              <a:t>Community Capacity Building</a:t>
            </a:r>
          </a:p>
          <a:p>
            <a:pPr marL="0" indent="0">
              <a:buNone/>
            </a:pPr>
            <a:r>
              <a:rPr lang="en-AU" sz="1200" b="0" dirty="0"/>
              <a:t>Community Resilience Planning</a:t>
            </a:r>
          </a:p>
          <a:p>
            <a:pPr marL="0" indent="0">
              <a:buNone/>
            </a:pPr>
            <a:r>
              <a:rPr lang="en-AU" sz="1200" b="0" dirty="0"/>
              <a:t>Social &amp; Community Infrastructure Planning</a:t>
            </a:r>
          </a:p>
          <a:p>
            <a:pPr marL="0" indent="0">
              <a:buNone/>
            </a:pPr>
            <a:r>
              <a:rPr lang="en-AU" sz="1200" b="0" dirty="0"/>
              <a:t>Shoalhaven Swim Sport &amp; Fitness</a:t>
            </a:r>
          </a:p>
          <a:p>
            <a:pPr marL="400050" lvl="2" indent="-171450">
              <a:spcBef>
                <a:spcPts val="0"/>
              </a:spcBef>
            </a:pPr>
            <a:r>
              <a:rPr lang="en-AU" sz="1200" b="0" dirty="0">
                <a:latin typeface="Arial" panose="020B0604020202020204" pitchFamily="34" charset="0"/>
                <a:cs typeface="Arial" panose="020B0604020202020204" pitchFamily="34" charset="0"/>
              </a:rPr>
              <a:t>Operations</a:t>
            </a:r>
          </a:p>
          <a:p>
            <a:pPr marL="400050" lvl="2" indent="-171450">
              <a:spcBef>
                <a:spcPts val="0"/>
              </a:spcBef>
            </a:pPr>
            <a:r>
              <a:rPr lang="en-AU" sz="1200" b="0" dirty="0">
                <a:latin typeface="Arial" panose="020B0604020202020204" pitchFamily="34" charset="0"/>
                <a:cs typeface="Arial" panose="020B0604020202020204" pitchFamily="34" charset="0"/>
              </a:rPr>
              <a:t>Service Provision</a:t>
            </a:r>
          </a:p>
          <a:p>
            <a:pPr marL="400050" lvl="2" indent="-171450">
              <a:spcBef>
                <a:spcPts val="0"/>
              </a:spcBef>
            </a:pPr>
            <a:r>
              <a:rPr lang="en-AU" sz="1200" b="0" dirty="0">
                <a:latin typeface="Arial" panose="020B0604020202020204" pitchFamily="34" charset="0"/>
                <a:cs typeface="Arial" panose="020B0604020202020204" pitchFamily="34" charset="0"/>
              </a:rPr>
              <a:t>Asset Management Planning</a:t>
            </a:r>
          </a:p>
          <a:p>
            <a:pPr marL="400050" lvl="2" indent="-171450">
              <a:spcBef>
                <a:spcPts val="0"/>
              </a:spcBef>
            </a:pPr>
            <a:r>
              <a:rPr lang="en-AU" sz="1200" b="0" dirty="0">
                <a:latin typeface="Arial" panose="020B0604020202020204" pitchFamily="34" charset="0"/>
                <a:cs typeface="Arial" panose="020B0604020202020204" pitchFamily="34" charset="0"/>
              </a:rPr>
              <a:t>Management Committees</a:t>
            </a:r>
          </a:p>
          <a:p>
            <a:pPr marL="0" indent="0">
              <a:buNone/>
            </a:pPr>
            <a:r>
              <a:rPr lang="en-AU" sz="1200" b="0" dirty="0"/>
              <a:t>Community Well-being and Lifestyle Strategies</a:t>
            </a:r>
          </a:p>
          <a:p>
            <a:pPr marL="0" indent="0">
              <a:buNone/>
            </a:pPr>
            <a:r>
              <a:rPr lang="en-AU" sz="1200" b="0" dirty="0"/>
              <a:t>Shoalhaven Entertainment Centre</a:t>
            </a:r>
          </a:p>
          <a:p>
            <a:pPr marL="0" indent="0">
              <a:buNone/>
            </a:pPr>
            <a:r>
              <a:rPr lang="en-AU" sz="1200" b="0" dirty="0"/>
              <a:t>Family Day Care</a:t>
            </a:r>
            <a:endParaRPr lang="en-US" sz="1200" dirty="0"/>
          </a:p>
        </p:txBody>
      </p:sp>
      <p:sp>
        <p:nvSpPr>
          <p:cNvPr id="2" name="Title 1">
            <a:extLst>
              <a:ext uri="{FF2B5EF4-FFF2-40B4-BE49-F238E27FC236}">
                <a16:creationId xmlns:a16="http://schemas.microsoft.com/office/drawing/2014/main" id="{C4C81328-C534-4022-BA11-37DD863C0565}"/>
              </a:ext>
            </a:extLst>
          </p:cNvPr>
          <p:cNvSpPr>
            <a:spLocks noGrp="1"/>
          </p:cNvSpPr>
          <p:nvPr>
            <p:ph type="title"/>
          </p:nvPr>
        </p:nvSpPr>
        <p:spPr/>
        <p:txBody>
          <a:bodyPr/>
          <a:lstStyle/>
          <a:p>
            <a:r>
              <a:rPr lang="en-AU" dirty="0"/>
              <a:t>Functions of the New Directorates</a:t>
            </a:r>
          </a:p>
        </p:txBody>
      </p:sp>
      <p:sp>
        <p:nvSpPr>
          <p:cNvPr id="5" name="Text Placeholder 4">
            <a:extLst>
              <a:ext uri="{FF2B5EF4-FFF2-40B4-BE49-F238E27FC236}">
                <a16:creationId xmlns:a16="http://schemas.microsoft.com/office/drawing/2014/main" id="{FF04B149-86D3-49F3-AA1F-B83A10C72F1E}"/>
              </a:ext>
            </a:extLst>
          </p:cNvPr>
          <p:cNvSpPr>
            <a:spLocks noGrp="1"/>
          </p:cNvSpPr>
          <p:nvPr>
            <p:ph type="body" idx="1"/>
          </p:nvPr>
        </p:nvSpPr>
        <p:spPr>
          <a:xfrm>
            <a:off x="3655678" y="1287689"/>
            <a:ext cx="2772072" cy="4231346"/>
          </a:xfrm>
        </p:spPr>
        <p:txBody>
          <a:bodyPr/>
          <a:lstStyle/>
          <a:p>
            <a:pPr marL="0" indent="0">
              <a:buNone/>
            </a:pPr>
            <a:r>
              <a:rPr lang="en-AU" sz="2000" dirty="0"/>
              <a:t>City Performance</a:t>
            </a:r>
          </a:p>
          <a:p>
            <a:pPr marL="0" indent="0">
              <a:buNone/>
            </a:pPr>
            <a:r>
              <a:rPr lang="en-AU" sz="1200" b="0" dirty="0"/>
              <a:t>Corporate Finance</a:t>
            </a:r>
          </a:p>
          <a:p>
            <a:pPr marL="0" lvl="1" indent="0">
              <a:spcBef>
                <a:spcPts val="1000"/>
              </a:spcBef>
              <a:buNone/>
            </a:pPr>
            <a:r>
              <a:rPr lang="en-AU" sz="1200" b="0" dirty="0">
                <a:latin typeface="Arial" panose="020B0604020202020204" pitchFamily="34" charset="0"/>
                <a:cs typeface="Arial" panose="020B0604020202020204" pitchFamily="34" charset="0"/>
              </a:rPr>
              <a:t>Long-term Financial Planning</a:t>
            </a:r>
          </a:p>
          <a:p>
            <a:pPr marL="0" lvl="1" indent="0">
              <a:spcBef>
                <a:spcPts val="1000"/>
              </a:spcBef>
              <a:buNone/>
            </a:pPr>
            <a:r>
              <a:rPr lang="en-AU" sz="1200" b="0" dirty="0">
                <a:latin typeface="Arial" panose="020B0604020202020204" pitchFamily="34" charset="0"/>
                <a:cs typeface="Arial" panose="020B0604020202020204" pitchFamily="34" charset="0"/>
              </a:rPr>
              <a:t>Procurement &amp; Stores</a:t>
            </a:r>
          </a:p>
          <a:p>
            <a:pPr marL="0" lvl="1" indent="0">
              <a:spcBef>
                <a:spcPts val="1000"/>
              </a:spcBef>
              <a:buNone/>
            </a:pPr>
            <a:r>
              <a:rPr lang="en-AU" sz="1200" b="0" dirty="0">
                <a:latin typeface="Arial" panose="020B0604020202020204" pitchFamily="34" charset="0"/>
                <a:cs typeface="Arial" panose="020B0604020202020204" pitchFamily="34" charset="0"/>
              </a:rPr>
              <a:t>Information Technology &amp; </a:t>
            </a:r>
            <a:br>
              <a:rPr lang="en-AU" sz="1200" b="0" dirty="0">
                <a:latin typeface="Arial" panose="020B0604020202020204" pitchFamily="34" charset="0"/>
                <a:cs typeface="Arial" panose="020B0604020202020204" pitchFamily="34" charset="0"/>
              </a:rPr>
            </a:br>
            <a:r>
              <a:rPr lang="en-AU" sz="1200" b="0" dirty="0">
                <a:latin typeface="Arial" panose="020B0604020202020204" pitchFamily="34" charset="0"/>
                <a:cs typeface="Arial" panose="020B0604020202020204" pitchFamily="34" charset="0"/>
              </a:rPr>
              <a:t>Smart Cities Initiatives</a:t>
            </a:r>
          </a:p>
          <a:p>
            <a:pPr marL="0" lvl="1" indent="0">
              <a:spcBef>
                <a:spcPts val="1000"/>
              </a:spcBef>
              <a:buNone/>
            </a:pPr>
            <a:r>
              <a:rPr lang="en-AU" sz="1200" b="0" dirty="0">
                <a:latin typeface="Arial" panose="020B0604020202020204" pitchFamily="34" charset="0"/>
                <a:cs typeface="Arial" panose="020B0604020202020204" pitchFamily="34" charset="0"/>
              </a:rPr>
              <a:t>Customer Service Strategy &amp; </a:t>
            </a:r>
            <a:br>
              <a:rPr lang="en-AU" sz="1200" b="0" dirty="0">
                <a:latin typeface="Arial" panose="020B0604020202020204" pitchFamily="34" charset="0"/>
                <a:cs typeface="Arial" panose="020B0604020202020204" pitchFamily="34" charset="0"/>
              </a:rPr>
            </a:br>
            <a:r>
              <a:rPr lang="en-AU" sz="1200" b="0" dirty="0">
                <a:latin typeface="Arial" panose="020B0604020202020204" pitchFamily="34" charset="0"/>
                <a:cs typeface="Arial" panose="020B0604020202020204" pitchFamily="34" charset="0"/>
              </a:rPr>
              <a:t>Contact Centre</a:t>
            </a:r>
          </a:p>
          <a:p>
            <a:pPr marL="0" lvl="1" indent="0">
              <a:spcBef>
                <a:spcPts val="1000"/>
              </a:spcBef>
              <a:buNone/>
            </a:pPr>
            <a:r>
              <a:rPr lang="en-AU" sz="1200" b="0" dirty="0">
                <a:latin typeface="Arial" panose="020B0604020202020204" pitchFamily="34" charset="0"/>
                <a:cs typeface="Arial" panose="020B0604020202020204" pitchFamily="34" charset="0"/>
              </a:rPr>
              <a:t>Integrated Planning &amp; Reporting</a:t>
            </a:r>
          </a:p>
          <a:p>
            <a:pPr marL="0" lvl="1" indent="0">
              <a:spcBef>
                <a:spcPts val="1000"/>
              </a:spcBef>
              <a:buNone/>
            </a:pPr>
            <a:r>
              <a:rPr lang="en-AU" sz="1200" b="0" dirty="0">
                <a:latin typeface="Arial" panose="020B0604020202020204" pitchFamily="34" charset="0"/>
                <a:cs typeface="Arial" panose="020B0604020202020204" pitchFamily="34" charset="0"/>
              </a:rPr>
              <a:t>Corporate Performance Measurement &amp; City projects Monitoring</a:t>
            </a:r>
          </a:p>
          <a:p>
            <a:pPr marL="0" lvl="1" indent="0">
              <a:spcBef>
                <a:spcPts val="1000"/>
              </a:spcBef>
              <a:buNone/>
            </a:pPr>
            <a:r>
              <a:rPr lang="en-AU" sz="1200" b="0" dirty="0">
                <a:latin typeface="Arial" panose="020B0604020202020204" pitchFamily="34" charset="0"/>
                <a:cs typeface="Arial" panose="020B0604020202020204" pitchFamily="34" charset="0"/>
              </a:rPr>
              <a:t>People &amp; Culture</a:t>
            </a:r>
          </a:p>
          <a:p>
            <a:pPr marL="0" lvl="1" indent="0">
              <a:spcBef>
                <a:spcPts val="1000"/>
              </a:spcBef>
              <a:buNone/>
            </a:pPr>
            <a:r>
              <a:rPr lang="en-AU" sz="1200" b="0" dirty="0">
                <a:latin typeface="Arial" panose="020B0604020202020204" pitchFamily="34" charset="0"/>
                <a:cs typeface="Arial" panose="020B0604020202020204" pitchFamily="34" charset="0"/>
              </a:rPr>
              <a:t>Legal &amp; Governance</a:t>
            </a:r>
          </a:p>
          <a:p>
            <a:pPr marL="0" lvl="1" indent="0">
              <a:spcBef>
                <a:spcPts val="1000"/>
              </a:spcBef>
              <a:buNone/>
            </a:pPr>
            <a:r>
              <a:rPr lang="en-AU" sz="1200" b="0" dirty="0">
                <a:latin typeface="Arial" panose="020B0604020202020204" pitchFamily="34" charset="0"/>
                <a:cs typeface="Arial" panose="020B0604020202020204" pitchFamily="34" charset="0"/>
              </a:rPr>
              <a:t>Work Health &amp; Safety</a:t>
            </a:r>
          </a:p>
          <a:p>
            <a:pPr marL="0" lvl="1" indent="0">
              <a:spcBef>
                <a:spcPts val="1000"/>
              </a:spcBef>
              <a:buNone/>
            </a:pPr>
            <a:r>
              <a:rPr lang="en-AU" sz="1200" b="0" dirty="0">
                <a:latin typeface="Arial" panose="020B0604020202020204" pitchFamily="34" charset="0"/>
                <a:cs typeface="Arial" panose="020B0604020202020204" pitchFamily="34" charset="0"/>
              </a:rPr>
              <a:t>Business Assurance &amp; Risk</a:t>
            </a:r>
          </a:p>
          <a:p>
            <a:pPr marL="0" indent="0">
              <a:buNone/>
            </a:pPr>
            <a:endParaRPr lang="en-AU" sz="1100" b="0" dirty="0"/>
          </a:p>
        </p:txBody>
      </p:sp>
    </p:spTree>
    <p:extLst>
      <p:ext uri="{BB962C8B-B14F-4D97-AF65-F5344CB8AC3E}">
        <p14:creationId xmlns:p14="http://schemas.microsoft.com/office/powerpoint/2010/main" val="81412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328-C534-4022-BA11-37DD863C0565}"/>
              </a:ext>
            </a:extLst>
          </p:cNvPr>
          <p:cNvSpPr>
            <a:spLocks noGrp="1"/>
          </p:cNvSpPr>
          <p:nvPr>
            <p:ph type="title"/>
          </p:nvPr>
        </p:nvSpPr>
        <p:spPr/>
        <p:txBody>
          <a:bodyPr/>
          <a:lstStyle/>
          <a:p>
            <a:r>
              <a:rPr lang="en-AU" dirty="0"/>
              <a:t>Shoalhaven Water</a:t>
            </a:r>
          </a:p>
        </p:txBody>
      </p:sp>
      <p:sp>
        <p:nvSpPr>
          <p:cNvPr id="9" name="Text Placeholder 8">
            <a:extLst>
              <a:ext uri="{FF2B5EF4-FFF2-40B4-BE49-F238E27FC236}">
                <a16:creationId xmlns:a16="http://schemas.microsoft.com/office/drawing/2014/main" id="{C4CAB09E-10FD-4B66-B011-FC4A2D783E22}"/>
              </a:ext>
            </a:extLst>
          </p:cNvPr>
          <p:cNvSpPr>
            <a:spLocks noGrp="1"/>
          </p:cNvSpPr>
          <p:nvPr>
            <p:ph type="body" idx="1"/>
          </p:nvPr>
        </p:nvSpPr>
        <p:spPr>
          <a:xfrm>
            <a:off x="395140" y="1059679"/>
            <a:ext cx="6581367" cy="1504963"/>
          </a:xfrm>
        </p:spPr>
        <p:txBody>
          <a:bodyPr/>
          <a:lstStyle/>
          <a:p>
            <a:r>
              <a:rPr lang="en-US" sz="2200" b="0" dirty="0"/>
              <a:t>Shoalhaven Water remains Council’s Water Utility and a separate reporting entity with no change to the following existing functions</a:t>
            </a:r>
          </a:p>
          <a:p>
            <a:pPr marL="0" indent="0">
              <a:buNone/>
            </a:pPr>
            <a:r>
              <a:rPr lang="en-US" dirty="0"/>
              <a:t> </a:t>
            </a:r>
          </a:p>
        </p:txBody>
      </p:sp>
      <p:sp>
        <p:nvSpPr>
          <p:cNvPr id="3" name="TextBox 2">
            <a:extLst>
              <a:ext uri="{FF2B5EF4-FFF2-40B4-BE49-F238E27FC236}">
                <a16:creationId xmlns:a16="http://schemas.microsoft.com/office/drawing/2014/main" id="{1CF451D4-778D-46CD-8821-7102B5922B9F}"/>
              </a:ext>
            </a:extLst>
          </p:cNvPr>
          <p:cNvSpPr txBox="1"/>
          <p:nvPr/>
        </p:nvSpPr>
        <p:spPr>
          <a:xfrm>
            <a:off x="395140" y="2351420"/>
            <a:ext cx="2693376" cy="2062103"/>
          </a:xfrm>
          <a:prstGeom prst="rect">
            <a:avLst/>
          </a:prstGeom>
          <a:noFill/>
        </p:spPr>
        <p:txBody>
          <a:bodyPr wrap="square" rtlCol="0">
            <a:spAutoFit/>
          </a:bodyPr>
          <a:lstStyle/>
          <a:p>
            <a:pPr>
              <a:spcBef>
                <a:spcPts val="600"/>
              </a:spcBef>
              <a:spcAft>
                <a:spcPts val="6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Water Accounts Business Support </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Water Accounts &amp; Business Support</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Metering &amp; Services</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Projects Compliance &amp; Accounts</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Business Operations</a:t>
            </a:r>
          </a:p>
        </p:txBody>
      </p:sp>
      <p:sp>
        <p:nvSpPr>
          <p:cNvPr id="4" name="TextBox 3">
            <a:extLst>
              <a:ext uri="{FF2B5EF4-FFF2-40B4-BE49-F238E27FC236}">
                <a16:creationId xmlns:a16="http://schemas.microsoft.com/office/drawing/2014/main" id="{B2711FA7-D9D9-42DE-B527-A590A32266CA}"/>
              </a:ext>
            </a:extLst>
          </p:cNvPr>
          <p:cNvSpPr txBox="1"/>
          <p:nvPr/>
        </p:nvSpPr>
        <p:spPr>
          <a:xfrm>
            <a:off x="3995915" y="2274279"/>
            <a:ext cx="2980592" cy="3339376"/>
          </a:xfrm>
          <a:prstGeom prst="rect">
            <a:avLst/>
          </a:prstGeom>
          <a:noFill/>
        </p:spPr>
        <p:txBody>
          <a:bodyPr wrap="square" rtlCol="0">
            <a:spAutoFit/>
          </a:bodyPr>
          <a:lstStyle/>
          <a:p>
            <a:pPr>
              <a:spcBef>
                <a:spcPts val="600"/>
              </a:spcBef>
              <a:spcAft>
                <a:spcPts val="6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Water Asset Planning &amp; Development</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Projects Design</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Projects Regulations</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Projects Development</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Projects Assets</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Capital Portfolio Operations</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Service Provision</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Asset Management Planning</a:t>
            </a:r>
          </a:p>
          <a:p>
            <a:r>
              <a:rPr lang="en-AU" sz="1200" dirty="0">
                <a:effectLst/>
                <a:latin typeface="Arial" panose="020B0604020202020204" pitchFamily="34" charset="0"/>
                <a:ea typeface="Calibri" panose="020F0502020204030204" pitchFamily="34" charset="0"/>
                <a:cs typeface="Times New Roman" panose="02020603050405020304" pitchFamily="18" charset="0"/>
              </a:rPr>
              <a:t>Management Committees</a:t>
            </a:r>
          </a:p>
        </p:txBody>
      </p:sp>
      <p:sp>
        <p:nvSpPr>
          <p:cNvPr id="5" name="TextBox 4">
            <a:extLst>
              <a:ext uri="{FF2B5EF4-FFF2-40B4-BE49-F238E27FC236}">
                <a16:creationId xmlns:a16="http://schemas.microsoft.com/office/drawing/2014/main" id="{57E92149-FD50-4685-82E8-03F9C5ADA82D}"/>
              </a:ext>
            </a:extLst>
          </p:cNvPr>
          <p:cNvSpPr txBox="1"/>
          <p:nvPr/>
        </p:nvSpPr>
        <p:spPr>
          <a:xfrm>
            <a:off x="7883907" y="2351420"/>
            <a:ext cx="2593731" cy="1723549"/>
          </a:xfrm>
          <a:prstGeom prst="rect">
            <a:avLst/>
          </a:prstGeom>
          <a:noFill/>
        </p:spPr>
        <p:txBody>
          <a:bodyPr wrap="square" rtlCol="0">
            <a:spAutoFit/>
          </a:bodyPr>
          <a:lstStyle/>
          <a:p>
            <a:pPr>
              <a:spcBef>
                <a:spcPts val="600"/>
              </a:spcBef>
              <a:spcAft>
                <a:spcPts val="600"/>
              </a:spcAft>
            </a:pPr>
            <a:r>
              <a:rPr lang="en-AU" sz="2000" b="1" dirty="0">
                <a:effectLst/>
                <a:latin typeface="Arial" panose="020B0604020202020204" pitchFamily="34" charset="0"/>
                <a:ea typeface="Calibri" panose="020F0502020204030204" pitchFamily="34" charset="0"/>
                <a:cs typeface="Times New Roman" panose="02020603050405020304" pitchFamily="18" charset="0"/>
              </a:rPr>
              <a:t>Water Operations &amp; Maintenance</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Mechanical / Electrical</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Waster Operations</a:t>
            </a:r>
          </a:p>
          <a:p>
            <a:pPr>
              <a:spcBef>
                <a:spcPts val="600"/>
              </a:spcBef>
              <a:spcAft>
                <a:spcPts val="60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Waste-Water Operations</a:t>
            </a:r>
          </a:p>
        </p:txBody>
      </p:sp>
    </p:spTree>
    <p:extLst>
      <p:ext uri="{BB962C8B-B14F-4D97-AF65-F5344CB8AC3E}">
        <p14:creationId xmlns:p14="http://schemas.microsoft.com/office/powerpoint/2010/main" val="426487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2755</Words>
  <Application>Microsoft Office PowerPoint</Application>
  <PresentationFormat>Widescreen</PresentationFormat>
  <Paragraphs>351</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Roboto</vt:lpstr>
      <vt:lpstr>Symbol</vt:lpstr>
      <vt:lpstr>Office Theme</vt:lpstr>
      <vt:lpstr>CCB Executive Webinar</vt:lpstr>
      <vt:lpstr>Organisational Structure</vt:lpstr>
      <vt:lpstr>Old Structure</vt:lpstr>
      <vt:lpstr>Why Change the Structure?</vt:lpstr>
      <vt:lpstr>What is the New Structure?</vt:lpstr>
      <vt:lpstr>Who is Who in the New Structure?</vt:lpstr>
      <vt:lpstr>Functions of the New Directorates</vt:lpstr>
      <vt:lpstr>Functions of the New Directorates</vt:lpstr>
      <vt:lpstr>Shoalhaven Water</vt:lpstr>
      <vt:lpstr>Open for Business</vt:lpstr>
      <vt:lpstr>COVID and Business as “New Normal”</vt:lpstr>
      <vt:lpstr>Customer Service and How We Are Working</vt:lpstr>
      <vt:lpstr>Customer Service and How We Are Working</vt:lpstr>
      <vt:lpstr>Council’s District Engineers</vt:lpstr>
      <vt:lpstr>New Directorate – City Lifestyles</vt:lpstr>
      <vt:lpstr>City Performance</vt:lpstr>
      <vt:lpstr>The New Shoalhaven City Council Website</vt:lpstr>
      <vt:lpstr>About the Project</vt:lpstr>
      <vt:lpstr>Goals of the New Website</vt:lpstr>
      <vt:lpstr>Thank You</vt:lpstr>
      <vt:lpstr>Website Introduction</vt:lpstr>
      <vt:lpstr>Projects &amp; Engagement</vt:lpstr>
      <vt:lpstr>Reporting a Problem</vt:lpstr>
      <vt:lpstr>How to Report a Problem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Balding</dc:creator>
  <cp:lastModifiedBy>Dylan Felton</cp:lastModifiedBy>
  <cp:revision>23</cp:revision>
  <dcterms:created xsi:type="dcterms:W3CDTF">2020-08-12T01:55:16Z</dcterms:created>
  <dcterms:modified xsi:type="dcterms:W3CDTF">2020-09-15T04:56:02Z</dcterms:modified>
</cp:coreProperties>
</file>